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2" r:id="rId2"/>
    <p:sldId id="384" r:id="rId3"/>
    <p:sldId id="389" r:id="rId4"/>
    <p:sldId id="259" r:id="rId5"/>
    <p:sldId id="260" r:id="rId6"/>
    <p:sldId id="390" r:id="rId7"/>
    <p:sldId id="388" r:id="rId8"/>
    <p:sldId id="387" r:id="rId9"/>
    <p:sldId id="391" r:id="rId10"/>
    <p:sldId id="393" r:id="rId11"/>
    <p:sldId id="394" r:id="rId12"/>
    <p:sldId id="395" r:id="rId13"/>
    <p:sldId id="386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4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09:33:57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4 424,'0'-2'96,"0"1"-96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09:47:45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22 3353,'0'0'1029,"-7"-1"-609,7 0-390,0 0-1,0 1 0,0-1 0,0 1 0,0-1 1,0 0-1,0 1 0,0-1 0,0 1 1,0-1-1,0 1 0,0-1 0,0 1 0,1-1 1,-1 1-1,0-1 0,1 1 0,-1-1 1,0 1-1,1-1 0,-1 1 0,0-1 0,1 1 1,-1-1-1,1 1 0,-1 0 0,1-1 1,-1 1-1,1 0 0,-1 0 0,1-1 0,-1 1 1,1 0-1,-1 0 0,1 0 0,-1 0 1,1-1-1,-1 1 0,1 0 0,0 0 0,-1 0 1,1 0-1,-1 0 0,2 1 0,-2-6 173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71" Type="http://schemas.openxmlformats.org/officeDocument/2006/relationships/image" Target="../media/image39.png"/><Relationship Id="rId176" Type="http://schemas.openxmlformats.org/officeDocument/2006/relationships/image" Target="../media/image44.png"/><Relationship Id="rId120" Type="http://schemas.openxmlformats.org/officeDocument/2006/relationships/customXml" Target="../ink/ink6.xml"/><Relationship Id="rId175" Type="http://schemas.openxmlformats.org/officeDocument/2006/relationships/image" Target="../media/image43.png"/><Relationship Id="rId170" Type="http://schemas.openxmlformats.org/officeDocument/2006/relationships/image" Target="../media/image38.png"/><Relationship Id="rId2" Type="http://schemas.openxmlformats.org/officeDocument/2006/relationships/customXml" Target="../ink/ink5.xml"/><Relationship Id="rId17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178" Type="http://schemas.openxmlformats.org/officeDocument/2006/relationships/image" Target="../media/image46.png"/><Relationship Id="rId119" Type="http://schemas.openxmlformats.org/officeDocument/2006/relationships/image" Target="../media/image182.png"/><Relationship Id="rId173" Type="http://schemas.openxmlformats.org/officeDocument/2006/relationships/image" Target="../media/image41.png"/><Relationship Id="rId169" Type="http://schemas.openxmlformats.org/officeDocument/2006/relationships/image" Target="../media/image37.png"/><Relationship Id="rId177" Type="http://schemas.openxmlformats.org/officeDocument/2006/relationships/image" Target="../media/image45.png"/><Relationship Id="rId168" Type="http://schemas.openxmlformats.org/officeDocument/2006/relationships/image" Target="../media/image205.png"/><Relationship Id="rId172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ERAN-</a:t>
            </a:r>
            <a:r>
              <a:rPr lang="fr-FR" b="1" dirty="0" err="1">
                <a:solidFill>
                  <a:srgbClr val="C00000"/>
                </a:solidFill>
              </a:rPr>
              <a:t>DeepPoly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EDE64C8-27CF-4318-8EA5-97D2CEBE6BB6}"/>
              </a:ext>
            </a:extLst>
          </p:cNvPr>
          <p:cNvSpPr txBox="1"/>
          <p:nvPr/>
        </p:nvSpPr>
        <p:spPr>
          <a:xfrm>
            <a:off x="580741" y="1332450"/>
            <a:ext cx="95823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DeepPoly</a:t>
            </a:r>
            <a:r>
              <a:rPr lang="fr-FR" sz="2400" dirty="0"/>
              <a:t> Abstraction </a:t>
            </a:r>
            <a:r>
              <a:rPr lang="fr-FR" sz="2400" dirty="0" err="1"/>
              <a:t>idea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very</a:t>
            </a:r>
            <a:r>
              <a:rPr lang="fr-FR" sz="2400" dirty="0"/>
              <a:t> </a:t>
            </a:r>
            <a:r>
              <a:rPr lang="fr-FR" sz="2400" dirty="0" err="1"/>
              <a:t>interesting</a:t>
            </a:r>
            <a:r>
              <a:rPr lang="fr-FR" sz="2400" dirty="0"/>
              <a:t>. </a:t>
            </a:r>
          </a:p>
          <a:p>
            <a:r>
              <a:rPr lang="fr-FR" sz="2400" dirty="0"/>
              <a:t>Very efficient but </a:t>
            </a:r>
            <a:r>
              <a:rPr lang="fr-FR" sz="2400" dirty="0" err="1"/>
              <a:t>sometimes</a:t>
            </a:r>
            <a:r>
              <a:rPr lang="fr-FR" sz="2400" dirty="0"/>
              <a:t> </a:t>
            </a:r>
            <a:r>
              <a:rPr lang="fr-FR" sz="2400" dirty="0" err="1"/>
              <a:t>imprecise</a:t>
            </a:r>
            <a:r>
              <a:rPr lang="fr-FR" sz="2400" dirty="0"/>
              <a:t>.</a:t>
            </a:r>
          </a:p>
          <a:p>
            <a:endParaRPr lang="fr-FR" sz="2400" dirty="0"/>
          </a:p>
          <a:p>
            <a:r>
              <a:rPr lang="fr-FR" sz="2400" dirty="0"/>
              <a:t>Use </a:t>
            </a:r>
            <a:r>
              <a:rPr lang="fr-FR" sz="2400" dirty="0" err="1"/>
              <a:t>that</a:t>
            </a:r>
            <a:r>
              <a:rPr lang="fr-FR" sz="2400" dirty="0"/>
              <a:t> as base + </a:t>
            </a:r>
            <a:r>
              <a:rPr lang="fr-FR" sz="2400" dirty="0" err="1"/>
              <a:t>other</a:t>
            </a:r>
            <a:r>
              <a:rPr lang="fr-FR" sz="2400" dirty="0"/>
              <a:t> techniques to improve the </a:t>
            </a:r>
            <a:r>
              <a:rPr lang="fr-FR" sz="2400" dirty="0" err="1"/>
              <a:t>accuracy</a:t>
            </a:r>
            <a:r>
              <a:rPr lang="fr-FR" sz="2400" dirty="0"/>
              <a:t> </a:t>
            </a:r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needed</a:t>
            </a:r>
            <a:r>
              <a:rPr lang="fr-FR" sz="2400" dirty="0"/>
              <a:t>.</a:t>
            </a:r>
          </a:p>
          <a:p>
            <a:endParaRPr lang="fr-FR" sz="2400" dirty="0"/>
          </a:p>
          <a:p>
            <a:r>
              <a:rPr lang="fr-FR" sz="2400" b="1" dirty="0"/>
              <a:t>Main issue:</a:t>
            </a:r>
          </a:p>
          <a:p>
            <a:endParaRPr lang="fr-FR" sz="2400" dirty="0"/>
          </a:p>
        </p:txBody>
      </p:sp>
      <p:sp>
        <p:nvSpPr>
          <p:cNvPr id="11" name="Oval 21">
            <a:extLst>
              <a:ext uri="{FF2B5EF4-FFF2-40B4-BE49-F238E27FC236}">
                <a16:creationId xmlns:a16="http://schemas.microsoft.com/office/drawing/2014/main" id="{65D35270-9841-EA7F-C49C-7043A4FC3029}"/>
              </a:ext>
            </a:extLst>
          </p:cNvPr>
          <p:cNvSpPr/>
          <p:nvPr/>
        </p:nvSpPr>
        <p:spPr>
          <a:xfrm>
            <a:off x="4957496" y="3938502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22">
            <a:extLst>
              <a:ext uri="{FF2B5EF4-FFF2-40B4-BE49-F238E27FC236}">
                <a16:creationId xmlns:a16="http://schemas.microsoft.com/office/drawing/2014/main" id="{49F172AD-9325-DE3D-9DA8-1E40C3BF77AD}"/>
              </a:ext>
            </a:extLst>
          </p:cNvPr>
          <p:cNvSpPr/>
          <p:nvPr/>
        </p:nvSpPr>
        <p:spPr>
          <a:xfrm>
            <a:off x="4957492" y="5484505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2866E9DE-0A6B-A8C2-CA3B-452809E9DEA9}"/>
              </a:ext>
            </a:extLst>
          </p:cNvPr>
          <p:cNvCxnSpPr/>
          <p:nvPr/>
        </p:nvCxnSpPr>
        <p:spPr>
          <a:xfrm>
            <a:off x="5531357" y="5726970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6">
            <a:extLst>
              <a:ext uri="{FF2B5EF4-FFF2-40B4-BE49-F238E27FC236}">
                <a16:creationId xmlns:a16="http://schemas.microsoft.com/office/drawing/2014/main" id="{811E1133-EF5F-1044-E043-E48600F11D1C}"/>
              </a:ext>
            </a:extLst>
          </p:cNvPr>
          <p:cNvCxnSpPr/>
          <p:nvPr/>
        </p:nvCxnSpPr>
        <p:spPr>
          <a:xfrm>
            <a:off x="5531362" y="4156364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38">
                <a:extLst>
                  <a:ext uri="{FF2B5EF4-FFF2-40B4-BE49-F238E27FC236}">
                    <a16:creationId xmlns:a16="http://schemas.microsoft.com/office/drawing/2014/main" id="{AB7189EB-429E-111E-F119-E19BFD6F2C17}"/>
                  </a:ext>
                </a:extLst>
              </p:cNvPr>
              <p:cNvSpPr txBox="1"/>
              <p:nvPr/>
            </p:nvSpPr>
            <p:spPr>
              <a:xfrm>
                <a:off x="5657777" y="5822230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38">
                <a:extLst>
                  <a:ext uri="{FF2B5EF4-FFF2-40B4-BE49-F238E27FC236}">
                    <a16:creationId xmlns:a16="http://schemas.microsoft.com/office/drawing/2014/main" id="{AB7189EB-429E-111E-F119-E19BFD6F2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77" y="5822230"/>
                <a:ext cx="79669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56">
            <a:extLst>
              <a:ext uri="{FF2B5EF4-FFF2-40B4-BE49-F238E27FC236}">
                <a16:creationId xmlns:a16="http://schemas.microsoft.com/office/drawing/2014/main" id="{AFF10160-56C0-2695-DD2C-6D0B0EDEDC39}"/>
              </a:ext>
            </a:extLst>
          </p:cNvPr>
          <p:cNvSpPr/>
          <p:nvPr/>
        </p:nvSpPr>
        <p:spPr>
          <a:xfrm>
            <a:off x="3122312" y="385382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57">
            <a:extLst>
              <a:ext uri="{FF2B5EF4-FFF2-40B4-BE49-F238E27FC236}">
                <a16:creationId xmlns:a16="http://schemas.microsoft.com/office/drawing/2014/main" id="{A7B77754-6334-7E64-E282-5B130724D0A6}"/>
              </a:ext>
            </a:extLst>
          </p:cNvPr>
          <p:cNvSpPr/>
          <p:nvPr/>
        </p:nvSpPr>
        <p:spPr>
          <a:xfrm>
            <a:off x="3088446" y="5552230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58">
            <a:extLst>
              <a:ext uri="{FF2B5EF4-FFF2-40B4-BE49-F238E27FC236}">
                <a16:creationId xmlns:a16="http://schemas.microsoft.com/office/drawing/2014/main" id="{26BE0E49-28F9-07C5-B056-F1354644FEDC}"/>
              </a:ext>
            </a:extLst>
          </p:cNvPr>
          <p:cNvCxnSpPr/>
          <p:nvPr/>
        </p:nvCxnSpPr>
        <p:spPr>
          <a:xfrm>
            <a:off x="3696178" y="4140761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59">
            <a:extLst>
              <a:ext uri="{FF2B5EF4-FFF2-40B4-BE49-F238E27FC236}">
                <a16:creationId xmlns:a16="http://schemas.microsoft.com/office/drawing/2014/main" id="{1CCBE1AF-B863-3FEB-9C38-962F7462CE7E}"/>
              </a:ext>
            </a:extLst>
          </p:cNvPr>
          <p:cNvCxnSpPr/>
          <p:nvPr/>
        </p:nvCxnSpPr>
        <p:spPr>
          <a:xfrm>
            <a:off x="3645379" y="5771431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62">
                <a:extLst>
                  <a:ext uri="{FF2B5EF4-FFF2-40B4-BE49-F238E27FC236}">
                    <a16:creationId xmlns:a16="http://schemas.microsoft.com/office/drawing/2014/main" id="{63512305-8AA1-FBBC-E46D-417EC189426B}"/>
                  </a:ext>
                </a:extLst>
              </p:cNvPr>
              <p:cNvSpPr txBox="1"/>
              <p:nvPr/>
            </p:nvSpPr>
            <p:spPr>
              <a:xfrm>
                <a:off x="3170446" y="3907828"/>
                <a:ext cx="47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TextBox 62">
                <a:extLst>
                  <a:ext uri="{FF2B5EF4-FFF2-40B4-BE49-F238E27FC236}">
                    <a16:creationId xmlns:a16="http://schemas.microsoft.com/office/drawing/2014/main" id="{63512305-8AA1-FBBC-E46D-417EC1894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446" y="3907828"/>
                <a:ext cx="4719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63">
                <a:extLst>
                  <a:ext uri="{FF2B5EF4-FFF2-40B4-BE49-F238E27FC236}">
                    <a16:creationId xmlns:a16="http://schemas.microsoft.com/office/drawing/2014/main" id="{8FDF1DE4-9D65-95FB-9445-BCB5F88F2BC6}"/>
                  </a:ext>
                </a:extLst>
              </p:cNvPr>
              <p:cNvSpPr txBox="1"/>
              <p:nvPr/>
            </p:nvSpPr>
            <p:spPr>
              <a:xfrm>
                <a:off x="3136580" y="5606230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2" name="TextBox 63">
                <a:extLst>
                  <a:ext uri="{FF2B5EF4-FFF2-40B4-BE49-F238E27FC236}">
                    <a16:creationId xmlns:a16="http://schemas.microsoft.com/office/drawing/2014/main" id="{8FDF1DE4-9D65-95FB-9445-BCB5F88F2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580" y="5606230"/>
                <a:ext cx="4773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64">
                <a:extLst>
                  <a:ext uri="{FF2B5EF4-FFF2-40B4-BE49-F238E27FC236}">
                    <a16:creationId xmlns:a16="http://schemas.microsoft.com/office/drawing/2014/main" id="{8142B2EA-7E3D-B532-021B-BEA81BC7065C}"/>
                  </a:ext>
                </a:extLst>
              </p:cNvPr>
              <p:cNvSpPr txBox="1"/>
              <p:nvPr/>
            </p:nvSpPr>
            <p:spPr>
              <a:xfrm>
                <a:off x="4019112" y="372758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3" name="TextBox 64">
                <a:extLst>
                  <a:ext uri="{FF2B5EF4-FFF2-40B4-BE49-F238E27FC236}">
                    <a16:creationId xmlns:a16="http://schemas.microsoft.com/office/drawing/2014/main" id="{8142B2EA-7E3D-B532-021B-BEA81BC70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12" y="3727583"/>
                <a:ext cx="3770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65">
                <a:extLst>
                  <a:ext uri="{FF2B5EF4-FFF2-40B4-BE49-F238E27FC236}">
                    <a16:creationId xmlns:a16="http://schemas.microsoft.com/office/drawing/2014/main" id="{40FC8579-D659-245C-8E6C-F2F3687C9EE9}"/>
                  </a:ext>
                </a:extLst>
              </p:cNvPr>
              <p:cNvSpPr txBox="1"/>
              <p:nvPr/>
            </p:nvSpPr>
            <p:spPr>
              <a:xfrm>
                <a:off x="3951247" y="5833693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4" name="TextBox 65">
                <a:extLst>
                  <a:ext uri="{FF2B5EF4-FFF2-40B4-BE49-F238E27FC236}">
                    <a16:creationId xmlns:a16="http://schemas.microsoft.com/office/drawing/2014/main" id="{40FC8579-D659-245C-8E6C-F2F3687C9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247" y="5833693"/>
                <a:ext cx="5501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66">
                <a:extLst>
                  <a:ext uri="{FF2B5EF4-FFF2-40B4-BE49-F238E27FC236}">
                    <a16:creationId xmlns:a16="http://schemas.microsoft.com/office/drawing/2014/main" id="{641B0FF7-5267-66DF-535B-6140D08E9B8A}"/>
                  </a:ext>
                </a:extLst>
              </p:cNvPr>
              <p:cNvSpPr txBox="1"/>
              <p:nvPr/>
            </p:nvSpPr>
            <p:spPr>
              <a:xfrm>
                <a:off x="3603114" y="500143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5" name="TextBox 66">
                <a:extLst>
                  <a:ext uri="{FF2B5EF4-FFF2-40B4-BE49-F238E27FC236}">
                    <a16:creationId xmlns:a16="http://schemas.microsoft.com/office/drawing/2014/main" id="{641B0FF7-5267-66DF-535B-6140D08E9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114" y="5001430"/>
                <a:ext cx="3770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67">
                <a:extLst>
                  <a:ext uri="{FF2B5EF4-FFF2-40B4-BE49-F238E27FC236}">
                    <a16:creationId xmlns:a16="http://schemas.microsoft.com/office/drawing/2014/main" id="{F98CF65F-ACA3-C2F4-8345-20A03F183DE8}"/>
                  </a:ext>
                </a:extLst>
              </p:cNvPr>
              <p:cNvSpPr txBox="1"/>
              <p:nvPr/>
            </p:nvSpPr>
            <p:spPr>
              <a:xfrm>
                <a:off x="3872012" y="4256662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" name="TextBox 67">
                <a:extLst>
                  <a:ext uri="{FF2B5EF4-FFF2-40B4-BE49-F238E27FC236}">
                    <a16:creationId xmlns:a16="http://schemas.microsoft.com/office/drawing/2014/main" id="{F98CF65F-ACA3-C2F4-8345-20A03F183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012" y="4256662"/>
                <a:ext cx="3770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68">
            <a:extLst>
              <a:ext uri="{FF2B5EF4-FFF2-40B4-BE49-F238E27FC236}">
                <a16:creationId xmlns:a16="http://schemas.microsoft.com/office/drawing/2014/main" id="{B6B29B15-C57C-F2CD-CB1F-502521186B03}"/>
              </a:ext>
            </a:extLst>
          </p:cNvPr>
          <p:cNvCxnSpPr/>
          <p:nvPr/>
        </p:nvCxnSpPr>
        <p:spPr>
          <a:xfrm>
            <a:off x="3634033" y="4247015"/>
            <a:ext cx="1368000" cy="136800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70">
            <a:extLst>
              <a:ext uri="{FF2B5EF4-FFF2-40B4-BE49-F238E27FC236}">
                <a16:creationId xmlns:a16="http://schemas.microsoft.com/office/drawing/2014/main" id="{E2B5DDA9-873F-A300-5F9C-45F265F8CF89}"/>
              </a:ext>
            </a:extLst>
          </p:cNvPr>
          <p:cNvCxnSpPr/>
          <p:nvPr/>
        </p:nvCxnSpPr>
        <p:spPr>
          <a:xfrm flipV="1">
            <a:off x="3583231" y="4280883"/>
            <a:ext cx="1368000" cy="136800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F1BF95E-9202-01F0-210A-2E4DEACF6527}"/>
                  </a:ext>
                </a:extLst>
              </p:cNvPr>
              <p:cNvSpPr txBox="1"/>
              <p:nvPr/>
            </p:nvSpPr>
            <p:spPr>
              <a:xfrm>
                <a:off x="2766631" y="3437207"/>
                <a:ext cx="1171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[−1,1]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F1BF95E-9202-01F0-210A-2E4DEACF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631" y="3437207"/>
                <a:ext cx="1171090" cy="276999"/>
              </a:xfrm>
              <a:prstGeom prst="rect">
                <a:avLst/>
              </a:prstGeom>
              <a:blipFill>
                <a:blip r:embed="rId9"/>
                <a:stretch>
                  <a:fillRect t="-4444" r="-468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8381AEA-2E4D-379D-344E-8944C1A7BCB5}"/>
                  </a:ext>
                </a:extLst>
              </p:cNvPr>
              <p:cNvSpPr txBox="1"/>
              <p:nvPr/>
            </p:nvSpPr>
            <p:spPr>
              <a:xfrm>
                <a:off x="2820895" y="6333680"/>
                <a:ext cx="1171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[−1,1]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8381AEA-2E4D-379D-344E-8944C1A7B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895" y="6333680"/>
                <a:ext cx="1171090" cy="276999"/>
              </a:xfrm>
              <a:prstGeom prst="rect">
                <a:avLst/>
              </a:prstGeom>
              <a:blipFill>
                <a:blip r:embed="rId10"/>
                <a:stretch>
                  <a:fillRect t="-4444" r="-468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8">
                <a:extLst>
                  <a:ext uri="{FF2B5EF4-FFF2-40B4-BE49-F238E27FC236}">
                    <a16:creationId xmlns:a16="http://schemas.microsoft.com/office/drawing/2014/main" id="{118423B4-59F1-3177-DB6B-D9889E507B20}"/>
                  </a:ext>
                </a:extLst>
              </p:cNvPr>
              <p:cNvSpPr txBox="1"/>
              <p:nvPr/>
            </p:nvSpPr>
            <p:spPr>
              <a:xfrm>
                <a:off x="5582408" y="3814975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8">
                <a:extLst>
                  <a:ext uri="{FF2B5EF4-FFF2-40B4-BE49-F238E27FC236}">
                    <a16:creationId xmlns:a16="http://schemas.microsoft.com/office/drawing/2014/main" id="{118423B4-59F1-3177-DB6B-D9889E507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408" y="3814975"/>
                <a:ext cx="79669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A8C62-AC29-4F0D-2867-1D6433E02757}"/>
                  </a:ext>
                </a:extLst>
              </p:cNvPr>
              <p:cNvSpPr txBox="1"/>
              <p:nvPr/>
            </p:nvSpPr>
            <p:spPr>
              <a:xfrm>
                <a:off x="4510233" y="3381731"/>
                <a:ext cx="1155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[−2,2]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A8C62-AC29-4F0D-2867-1D6433E02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233" y="3381731"/>
                <a:ext cx="1155894" cy="276999"/>
              </a:xfrm>
              <a:prstGeom prst="rect">
                <a:avLst/>
              </a:prstGeom>
              <a:blipFill>
                <a:blip r:embed="rId12"/>
                <a:stretch>
                  <a:fillRect l="-2116" t="-4444" r="-687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F1D928B-E67D-C5A8-A277-4C1B263F4FA3}"/>
                  </a:ext>
                </a:extLst>
              </p:cNvPr>
              <p:cNvSpPr txBox="1"/>
              <p:nvPr/>
            </p:nvSpPr>
            <p:spPr>
              <a:xfrm>
                <a:off x="4526087" y="6368983"/>
                <a:ext cx="12071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[−2,2]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F1D928B-E67D-C5A8-A277-4C1B263F4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087" y="6368983"/>
                <a:ext cx="1207190" cy="276999"/>
              </a:xfrm>
              <a:prstGeom prst="rect">
                <a:avLst/>
              </a:prstGeom>
              <a:blipFill>
                <a:blip r:embed="rId13"/>
                <a:stretch>
                  <a:fillRect l="-2020" t="-4444" r="-6566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55C69A9D-B464-4DF9-187F-BA41D0256DE8}"/>
                  </a:ext>
                </a:extLst>
              </p:cNvPr>
              <p:cNvSpPr txBox="1"/>
              <p:nvPr/>
            </p:nvSpPr>
            <p:spPr>
              <a:xfrm>
                <a:off x="5012052" y="3998043"/>
                <a:ext cx="582980" cy="40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55C69A9D-B464-4DF9-187F-BA41D0256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052" y="3998043"/>
                <a:ext cx="582980" cy="40145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1">
                <a:extLst>
                  <a:ext uri="{FF2B5EF4-FFF2-40B4-BE49-F238E27FC236}">
                    <a16:creationId xmlns:a16="http://schemas.microsoft.com/office/drawing/2014/main" id="{E9BB1AF0-EA86-345F-3703-AC8C89827419}"/>
                  </a:ext>
                </a:extLst>
              </p:cNvPr>
              <p:cNvSpPr txBox="1"/>
              <p:nvPr/>
            </p:nvSpPr>
            <p:spPr>
              <a:xfrm>
                <a:off x="5001167" y="5541417"/>
                <a:ext cx="582980" cy="399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1">
                <a:extLst>
                  <a:ext uri="{FF2B5EF4-FFF2-40B4-BE49-F238E27FC236}">
                    <a16:creationId xmlns:a16="http://schemas.microsoft.com/office/drawing/2014/main" id="{E9BB1AF0-EA86-345F-3703-AC8C89827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167" y="5541417"/>
                <a:ext cx="582980" cy="39946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E690A8B1-5149-DAC5-8317-6471CE8669CB}"/>
              </a:ext>
            </a:extLst>
          </p:cNvPr>
          <p:cNvCxnSpPr>
            <a:cxnSpLocks/>
          </p:cNvCxnSpPr>
          <p:nvPr/>
        </p:nvCxnSpPr>
        <p:spPr>
          <a:xfrm flipH="1" flipV="1">
            <a:off x="5733277" y="3520230"/>
            <a:ext cx="2037380" cy="153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00B77AD8-0EDC-C7DC-77D4-46EC8D0CBA05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5733277" y="5054092"/>
            <a:ext cx="2037380" cy="1453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57A9B0EF-E767-531D-1503-082084ABA2A2}"/>
                  </a:ext>
                </a:extLst>
              </p:cNvPr>
              <p:cNvSpPr txBox="1"/>
              <p:nvPr/>
            </p:nvSpPr>
            <p:spPr>
              <a:xfrm>
                <a:off x="7570087" y="4000179"/>
                <a:ext cx="4597925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Computed/</a:t>
                </a:r>
                <a:r>
                  <a:rPr lang="fr-FR" dirty="0" err="1"/>
                  <a:t>represented</a:t>
                </a:r>
                <a:r>
                  <a:rPr lang="fr-FR" dirty="0"/>
                  <a:t> </a:t>
                </a:r>
                <a:r>
                  <a:rPr lang="fr-FR" dirty="0" err="1"/>
                  <a:t>independantly</a:t>
                </a:r>
                <a:r>
                  <a:rPr lang="fr-FR" dirty="0"/>
                  <a:t>, </a:t>
                </a:r>
              </a:p>
              <a:p>
                <a:r>
                  <a:rPr lang="fr-FR" dirty="0"/>
                  <a:t>But not </a:t>
                </a:r>
                <a:r>
                  <a:rPr lang="fr-FR" dirty="0" err="1"/>
                  <a:t>independant</a:t>
                </a:r>
                <a:r>
                  <a:rPr lang="fr-FR" dirty="0"/>
                  <a:t>:</a:t>
                </a:r>
              </a:p>
              <a:p>
                <a:r>
                  <a:rPr lang="fr-FR" dirty="0"/>
                  <a:t>e.g. </a:t>
                </a:r>
                <a:r>
                  <a:rPr lang="fr-FR" dirty="0" err="1"/>
                  <a:t>when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fr-FR" dirty="0"/>
                  <a:t>=2, </a:t>
                </a:r>
                <a:r>
                  <a:rPr lang="fr-FR" dirty="0" err="1"/>
                  <a:t>we</a:t>
                </a:r>
                <a:r>
                  <a:rPr lang="fr-FR" dirty="0"/>
                  <a:t>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fr-FR" dirty="0"/>
                  <a:t> = 0.</a:t>
                </a:r>
              </a:p>
              <a:p>
                <a:endParaRPr lang="fr-FR" dirty="0"/>
              </a:p>
              <a:p>
                <a:r>
                  <a:rPr lang="fr-FR" dirty="0"/>
                  <a:t>2 solutions: </a:t>
                </a:r>
              </a:p>
              <a:p>
                <a:r>
                  <a:rPr lang="fr-FR" dirty="0" err="1"/>
                  <a:t>Keep</a:t>
                </a:r>
                <a:r>
                  <a:rPr lang="fr-FR" dirty="0"/>
                  <a:t> </a:t>
                </a:r>
                <a:r>
                  <a:rPr lang="fr-FR" dirty="0" err="1"/>
                  <a:t>some</a:t>
                </a:r>
                <a:r>
                  <a:rPr lang="fr-FR" dirty="0"/>
                  <a:t> </a:t>
                </a:r>
                <a:r>
                  <a:rPr lang="fr-FR" dirty="0" err="1"/>
                  <a:t>dependencies</a:t>
                </a:r>
                <a:r>
                  <a:rPr lang="fr-FR" dirty="0"/>
                  <a:t> – PRIMA abstraction.</a:t>
                </a:r>
              </a:p>
              <a:p>
                <a:r>
                  <a:rPr lang="fr-FR" dirty="0"/>
                  <a:t>Or</a:t>
                </a:r>
              </a:p>
              <a:p>
                <a:r>
                  <a:rPr lang="fr-FR" dirty="0" err="1"/>
                  <a:t>Better</a:t>
                </a:r>
                <a:r>
                  <a:rPr lang="fr-FR" dirty="0"/>
                  <a:t> network abstraction</a:t>
                </a:r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57A9B0EF-E767-531D-1503-082084ABA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087" y="4000179"/>
                <a:ext cx="4597925" cy="2308324"/>
              </a:xfrm>
              <a:prstGeom prst="rect">
                <a:avLst/>
              </a:prstGeom>
              <a:blipFill>
                <a:blip r:embed="rId16"/>
                <a:stretch>
                  <a:fillRect l="-1194" t="-1319" r="-531" b="-31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047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319063"/>
              </p:ext>
            </p:extLst>
          </p:nvPr>
        </p:nvGraphicFramePr>
        <p:xfrm>
          <a:off x="201337" y="563880"/>
          <a:ext cx="11500061" cy="580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26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91073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852725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25.9 %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17s per image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our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implem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Refined</a:t>
                      </a:r>
                      <a:r>
                        <a:rPr lang="fr-FR" dirty="0"/>
                        <a:t> PRIMA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395s per image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New_adapt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compensate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Stop at 0/2 for fast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Stop at 1/4 for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1) 72 - 78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2) 73 - 79/100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3) 74 - 77/100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4) 68 - 80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5) 52 - 78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6) 70 – 75 / 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7) 54 – 84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8) 79 – 85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9) 79 – 82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10) 60 – 73 /100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310s-472s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349s-524s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297s-506s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354s-620s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174s – 598s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291s - 454s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174s – 586s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363s – 522s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395s – 557s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258s – 521s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4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New_adapt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fast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68.1% /1000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297s /1000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583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New_adapt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fast+slow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79.1% /1000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535s /1000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879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(fast),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old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72.6% (363/500) - 77/100 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480s-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Standard Beta Crown (BAB)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53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Beta Crown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73.5%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95s per image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8x200, Over 1000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60153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59253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0.015</a:t>
            </a:r>
          </a:p>
        </p:txBody>
      </p:sp>
    </p:spTree>
    <p:extLst>
      <p:ext uri="{BB962C8B-B14F-4D97-AF65-F5344CB8AC3E}">
        <p14:creationId xmlns:p14="http://schemas.microsoft.com/office/powerpoint/2010/main" val="572571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A5B103-927A-AB83-2E76-68ACCCF7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Overall</a:t>
            </a:r>
            <a:r>
              <a:rPr lang="fr-FR" dirty="0"/>
              <a:t> </a:t>
            </a:r>
            <a:r>
              <a:rPr lang="fr-FR" dirty="0" err="1"/>
              <a:t>Recap</a:t>
            </a: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70946E4-6F4A-C224-1E6D-38AB64FB2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403712"/>
              </p:ext>
            </p:extLst>
          </p:nvPr>
        </p:nvGraphicFramePr>
        <p:xfrm>
          <a:off x="162838" y="1909638"/>
          <a:ext cx="1194356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59">
                  <a:extLst>
                    <a:ext uri="{9D8B030D-6E8A-4147-A177-3AD203B41FA5}">
                      <a16:colId xmlns:a16="http://schemas.microsoft.com/office/drawing/2014/main" val="2990901885"/>
                    </a:ext>
                  </a:extLst>
                </a:gridCol>
                <a:gridCol w="1365337">
                  <a:extLst>
                    <a:ext uri="{9D8B030D-6E8A-4147-A177-3AD203B41FA5}">
                      <a16:colId xmlns:a16="http://schemas.microsoft.com/office/drawing/2014/main" val="440124593"/>
                    </a:ext>
                  </a:extLst>
                </a:gridCol>
                <a:gridCol w="1546965">
                  <a:extLst>
                    <a:ext uri="{9D8B030D-6E8A-4147-A177-3AD203B41FA5}">
                      <a16:colId xmlns:a16="http://schemas.microsoft.com/office/drawing/2014/main" val="4091603951"/>
                    </a:ext>
                  </a:extLst>
                </a:gridCol>
                <a:gridCol w="1534438">
                  <a:extLst>
                    <a:ext uri="{9D8B030D-6E8A-4147-A177-3AD203B41FA5}">
                      <a16:colId xmlns:a16="http://schemas.microsoft.com/office/drawing/2014/main" val="2146285942"/>
                    </a:ext>
                  </a:extLst>
                </a:gridCol>
                <a:gridCol w="1647173">
                  <a:extLst>
                    <a:ext uri="{9D8B030D-6E8A-4147-A177-3AD203B41FA5}">
                      <a16:colId xmlns:a16="http://schemas.microsoft.com/office/drawing/2014/main" val="3861335404"/>
                    </a:ext>
                  </a:extLst>
                </a:gridCol>
                <a:gridCol w="1753643">
                  <a:extLst>
                    <a:ext uri="{9D8B030D-6E8A-4147-A177-3AD203B41FA5}">
                      <a16:colId xmlns:a16="http://schemas.microsoft.com/office/drawing/2014/main" val="3458033308"/>
                    </a:ext>
                  </a:extLst>
                </a:gridCol>
                <a:gridCol w="3225453">
                  <a:extLst>
                    <a:ext uri="{9D8B030D-6E8A-4147-A177-3AD203B41FA5}">
                      <a16:colId xmlns:a16="http://schemas.microsoft.com/office/drawing/2014/main" val="2415378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DeepPoly</a:t>
                      </a:r>
                      <a:endParaRPr lang="fr-FR" dirty="0"/>
                    </a:p>
                    <a:p>
                      <a:r>
                        <a:rPr lang="fr-FR" dirty="0"/>
                        <a:t>Our </a:t>
                      </a:r>
                      <a:r>
                        <a:rPr lang="fr-FR" dirty="0" err="1"/>
                        <a:t>imp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PRIMA 2021</a:t>
                      </a:r>
                    </a:p>
                    <a:p>
                      <a:r>
                        <a:rPr lang="fr-FR" dirty="0" err="1"/>
                        <a:t>refined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VeryCompFast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VeryComp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Fast+Slow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BetaCrown</a:t>
                      </a:r>
                      <a:r>
                        <a:rPr lang="fr-FR" dirty="0"/>
                        <a:t> Pure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BetaCrown</a:t>
                      </a:r>
                      <a:endParaRPr lang="fr-FR" dirty="0"/>
                    </a:p>
                    <a:p>
                      <a:r>
                        <a:rPr lang="fr-FR" dirty="0" err="1"/>
                        <a:t>Refined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01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16% (5s)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51% (159s)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65.3% (117s)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68.4% (142s)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69.9%</a:t>
                      </a:r>
                      <a:r>
                        <a:rPr lang="fr-FR" dirty="0"/>
                        <a:t> (102s)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6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5x200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29.2</a:t>
                      </a:r>
                      <a:r>
                        <a:rPr lang="fr-FR"/>
                        <a:t>% (8s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69% (224s)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72% (206s)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76.8% (279s)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77.4%</a:t>
                      </a:r>
                      <a:r>
                        <a:rPr lang="fr-FR" dirty="0"/>
                        <a:t> (86s)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87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18.2% (11s)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42.8% (301s)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61.4% (170s)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65.8%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(346s)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23.6% (179s)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62% (103s)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30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8x100a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18.2% (11s)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42.8% (301s)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52.7% (92.3s)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59.7%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(179s)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23.6% (179s)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62% (103s)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225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8x200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25.9% (17s)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62.4% (395s)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68.1% (297s)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79.1%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(535s)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73.5% (95s)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63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5x500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26% (34s)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63.3% (814s)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32%? (/20)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Fail (/50)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465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915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A5B103-927A-AB83-2E76-68ACCCF7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Overall</a:t>
            </a:r>
            <a:r>
              <a:rPr lang="fr-FR" dirty="0"/>
              <a:t> </a:t>
            </a:r>
            <a:r>
              <a:rPr lang="fr-FR" dirty="0" err="1"/>
              <a:t>Recap</a:t>
            </a: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70946E4-6F4A-C224-1E6D-38AB64FB2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570932"/>
              </p:ext>
            </p:extLst>
          </p:nvPr>
        </p:nvGraphicFramePr>
        <p:xfrm>
          <a:off x="162838" y="1909638"/>
          <a:ext cx="11943567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102">
                  <a:extLst>
                    <a:ext uri="{9D8B030D-6E8A-4147-A177-3AD203B41FA5}">
                      <a16:colId xmlns:a16="http://schemas.microsoft.com/office/drawing/2014/main" val="2990901885"/>
                    </a:ext>
                  </a:extLst>
                </a:gridCol>
                <a:gridCol w="1190534">
                  <a:extLst>
                    <a:ext uri="{9D8B030D-6E8A-4147-A177-3AD203B41FA5}">
                      <a16:colId xmlns:a16="http://schemas.microsoft.com/office/drawing/2014/main" val="440124593"/>
                    </a:ext>
                  </a:extLst>
                </a:gridCol>
                <a:gridCol w="1348908">
                  <a:extLst>
                    <a:ext uri="{9D8B030D-6E8A-4147-A177-3AD203B41FA5}">
                      <a16:colId xmlns:a16="http://schemas.microsoft.com/office/drawing/2014/main" val="4091603951"/>
                    </a:ext>
                  </a:extLst>
                </a:gridCol>
                <a:gridCol w="1736919">
                  <a:extLst>
                    <a:ext uri="{9D8B030D-6E8A-4147-A177-3AD203B41FA5}">
                      <a16:colId xmlns:a16="http://schemas.microsoft.com/office/drawing/2014/main" val="2146285942"/>
                    </a:ext>
                  </a:extLst>
                </a:gridCol>
                <a:gridCol w="1628384">
                  <a:extLst>
                    <a:ext uri="{9D8B030D-6E8A-4147-A177-3AD203B41FA5}">
                      <a16:colId xmlns:a16="http://schemas.microsoft.com/office/drawing/2014/main" val="3861335404"/>
                    </a:ext>
                  </a:extLst>
                </a:gridCol>
                <a:gridCol w="1622120">
                  <a:extLst>
                    <a:ext uri="{9D8B030D-6E8A-4147-A177-3AD203B41FA5}">
                      <a16:colId xmlns:a16="http://schemas.microsoft.com/office/drawing/2014/main" val="1995644563"/>
                    </a:ext>
                  </a:extLst>
                </a:gridCol>
                <a:gridCol w="1703540">
                  <a:extLst>
                    <a:ext uri="{9D8B030D-6E8A-4147-A177-3AD203B41FA5}">
                      <a16:colId xmlns:a16="http://schemas.microsoft.com/office/drawing/2014/main" val="3458033308"/>
                    </a:ext>
                  </a:extLst>
                </a:gridCol>
                <a:gridCol w="1954060">
                  <a:extLst>
                    <a:ext uri="{9D8B030D-6E8A-4147-A177-3AD203B41FA5}">
                      <a16:colId xmlns:a16="http://schemas.microsoft.com/office/drawing/2014/main" val="2415378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DeepPoly</a:t>
                      </a:r>
                      <a:endParaRPr lang="fr-FR" dirty="0"/>
                    </a:p>
                    <a:p>
                      <a:r>
                        <a:rPr lang="fr-FR" dirty="0"/>
                        <a:t>Our </a:t>
                      </a:r>
                      <a:r>
                        <a:rPr lang="fr-FR" dirty="0" err="1"/>
                        <a:t>imp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PRIMA 2021</a:t>
                      </a:r>
                    </a:p>
                    <a:p>
                      <a:r>
                        <a:rPr lang="fr-FR" dirty="0" err="1"/>
                        <a:t>refined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VeryComp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Fast adaptative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VeryComp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Fast+Slow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adaptative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VeryComp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Fast+Slow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fixed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BetaCrown</a:t>
                      </a:r>
                      <a:r>
                        <a:rPr lang="fr-FR" dirty="0"/>
                        <a:t> </a:t>
                      </a:r>
                    </a:p>
                    <a:p>
                      <a:r>
                        <a:rPr lang="fr-FR" dirty="0"/>
                        <a:t>Pure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BetaCrown</a:t>
                      </a:r>
                      <a:endParaRPr lang="fr-FR" dirty="0"/>
                    </a:p>
                    <a:p>
                      <a:r>
                        <a:rPr lang="fr-FR" dirty="0" err="1"/>
                        <a:t>Refined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01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16% (5s)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51% (159s)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65.3% (117s)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68.4% (142s)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69.9%</a:t>
                      </a:r>
                      <a:r>
                        <a:rPr lang="fr-FR" dirty="0"/>
                        <a:t> (102s)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6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5x200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29.2% (?s)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69% (224s)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72% (206s)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76.8% (279s)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77.4%</a:t>
                      </a:r>
                      <a:r>
                        <a:rPr lang="fr-FR" dirty="0"/>
                        <a:t> (86s)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87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18.2% (11s)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42.8% (301s)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52.7% (92.3s)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rgbClr val="FF0000"/>
                          </a:solidFill>
                        </a:rPr>
                        <a:t>59.7%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(179s)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65.8%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(346s)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23.6% (179s)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62% (103s)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30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8x200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25.9% (17s)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62.4% (395s)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68.1% (297s)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79.1%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(535s)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too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73.5% (95s)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63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6x500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26% (34s)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Max 84</a:t>
                      </a:r>
                      <a:r>
                        <a:rPr lang="fr-FR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65% (927s) /200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Too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Pure B 44.5%</a:t>
                      </a:r>
                    </a:p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576s, 1200s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32%? () /20, 30s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Fail to run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465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04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A46BD74F-5A90-9B0F-1602-07230D3EA49C}"/>
              </a:ext>
            </a:extLst>
          </p:cNvPr>
          <p:cNvSpPr txBox="1"/>
          <p:nvPr/>
        </p:nvSpPr>
        <p:spPr>
          <a:xfrm>
            <a:off x="900830" y="67641"/>
            <a:ext cx="10390339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C00000"/>
                </a:solidFill>
              </a:rPr>
              <a:t>Conclusion</a:t>
            </a: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Looking</a:t>
            </a:r>
            <a:r>
              <a:rPr lang="fr-FR" dirty="0"/>
              <a:t> for the compensations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novel</a:t>
            </a:r>
            <a:r>
              <a:rPr lang="fr-FR" dirty="0"/>
              <a:t> and </a:t>
            </a:r>
            <a:r>
              <a:rPr lang="fr-FR" dirty="0" err="1"/>
              <a:t>seems</a:t>
            </a:r>
            <a:r>
              <a:rPr lang="fr-FR" dirty="0"/>
              <a:t> a good </a:t>
            </a:r>
            <a:r>
              <a:rPr lang="fr-FR" dirty="0" err="1"/>
              <a:t>criteria</a:t>
            </a:r>
            <a:r>
              <a:rPr lang="fr-FR" dirty="0"/>
              <a:t> to choose MILP nodes.</a:t>
            </a:r>
          </a:p>
          <a:p>
            <a:endParaRPr lang="fr-FR" dirty="0"/>
          </a:p>
          <a:p>
            <a:r>
              <a:rPr lang="fr-FR" b="1" dirty="0" err="1"/>
              <a:t>Outperform</a:t>
            </a:r>
            <a:r>
              <a:rPr lang="fr-FR" b="1" dirty="0"/>
              <a:t> Prima, </a:t>
            </a:r>
            <a:r>
              <a:rPr lang="fr-FR" b="1" dirty="0" err="1"/>
              <a:t>both</a:t>
            </a:r>
            <a:r>
              <a:rPr lang="fr-FR" b="1" dirty="0"/>
              <a:t> in time and in </a:t>
            </a:r>
            <a:r>
              <a:rPr lang="fr-FR" b="1" dirty="0" err="1"/>
              <a:t>accuracy</a:t>
            </a:r>
            <a:r>
              <a:rPr lang="fr-FR" b="1" dirty="0"/>
              <a:t>, </a:t>
            </a:r>
            <a:r>
              <a:rPr lang="fr-FR" b="1" dirty="0" err="1"/>
              <a:t>with</a:t>
            </a:r>
            <a:r>
              <a:rPr lang="fr-FR" b="1" dirty="0"/>
              <a:t> </a:t>
            </a:r>
            <a:r>
              <a:rPr lang="fr-FR" b="1" dirty="0" err="1"/>
              <a:t>similar</a:t>
            </a:r>
            <a:r>
              <a:rPr lang="fr-FR" b="1" dirty="0"/>
              <a:t> process but </a:t>
            </a:r>
            <a:r>
              <a:rPr lang="fr-FR" b="1" dirty="0" err="1"/>
              <a:t>different</a:t>
            </a:r>
            <a:r>
              <a:rPr lang="fr-FR" b="1" dirty="0"/>
              <a:t> focus (</a:t>
            </a:r>
            <a:r>
              <a:rPr lang="fr-FR" b="1" dirty="0" err="1"/>
              <a:t>dependencies</a:t>
            </a:r>
            <a:r>
              <a:rPr lang="fr-FR" b="1" dirty="0"/>
              <a:t> vs compensation. </a:t>
            </a:r>
          </a:p>
          <a:p>
            <a:endParaRPr lang="fr-FR" dirty="0"/>
          </a:p>
          <a:p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beaten</a:t>
            </a:r>
            <a:r>
              <a:rPr lang="fr-FR" dirty="0"/>
              <a:t> by Beta Crown </a:t>
            </a:r>
            <a:r>
              <a:rPr lang="fr-FR" dirty="0" err="1"/>
              <a:t>both</a:t>
            </a:r>
            <a:r>
              <a:rPr lang="fr-FR" dirty="0"/>
              <a:t> in time (but </a:t>
            </a:r>
            <a:r>
              <a:rPr lang="fr-FR" dirty="0" err="1"/>
              <a:t>we</a:t>
            </a:r>
            <a:r>
              <a:rPr lang="fr-FR" dirty="0"/>
              <a:t> use 100% python) and </a:t>
            </a:r>
            <a:r>
              <a:rPr lang="fr-FR" dirty="0" err="1"/>
              <a:t>accuracy</a:t>
            </a:r>
            <a:r>
              <a:rPr lang="fr-FR" dirty="0"/>
              <a:t> (k=2 </a:t>
            </a:r>
            <a:r>
              <a:rPr lang="fr-FR" dirty="0" err="1"/>
              <a:t>is</a:t>
            </a:r>
            <a:r>
              <a:rPr lang="fr-FR" dirty="0"/>
              <a:t> close), </a:t>
            </a:r>
          </a:p>
          <a:p>
            <a:r>
              <a:rPr lang="fr-FR" dirty="0"/>
              <a:t>But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process.</a:t>
            </a:r>
          </a:p>
          <a:p>
            <a:r>
              <a:rPr lang="fr-FR" dirty="0"/>
              <a:t>	=&gt;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go </a:t>
            </a:r>
            <a:r>
              <a:rPr lang="fr-FR" dirty="0" err="1"/>
              <a:t>through</a:t>
            </a:r>
            <a:r>
              <a:rPr lang="fr-FR" dirty="0"/>
              <a:t> every nodes </a:t>
            </a:r>
            <a:r>
              <a:rPr lang="fr-FR" dirty="0" err="1"/>
              <a:t>from</a:t>
            </a:r>
            <a:r>
              <a:rPr lang="fr-FR" dirty="0"/>
              <a:t> start, </a:t>
            </a:r>
          </a:p>
          <a:p>
            <a:r>
              <a:rPr lang="fr-FR" dirty="0"/>
              <a:t>	     </a:t>
            </a:r>
            <a:r>
              <a:rPr lang="fr-FR" dirty="0" err="1"/>
              <a:t>while</a:t>
            </a:r>
            <a:r>
              <a:rPr lang="fr-FR" dirty="0"/>
              <a:t> beta crown starts </a:t>
            </a:r>
            <a:r>
              <a:rPr lang="fr-FR" dirty="0" err="1"/>
              <a:t>from</a:t>
            </a:r>
            <a:r>
              <a:rPr lang="fr-FR" dirty="0"/>
              <a:t> the end and </a:t>
            </a:r>
            <a:r>
              <a:rPr lang="fr-FR" dirty="0" err="1"/>
              <a:t>only</a:t>
            </a:r>
            <a:r>
              <a:rPr lang="fr-FR" dirty="0"/>
              <a:t> focus on important nodes.</a:t>
            </a:r>
          </a:p>
          <a:p>
            <a:r>
              <a:rPr lang="fr-FR" dirty="0" err="1"/>
              <a:t>Finding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interesting</a:t>
            </a:r>
            <a:r>
              <a:rPr lang="fr-FR" dirty="0"/>
              <a:t>,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in Beta Crown, or </a:t>
            </a:r>
            <a:r>
              <a:rPr lang="fr-FR" dirty="0" err="1"/>
              <a:t>combined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Prima.</a:t>
            </a:r>
          </a:p>
          <a:p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use </a:t>
            </a:r>
            <a:r>
              <a:rPr lang="fr-FR" dirty="0" err="1"/>
              <a:t>some</a:t>
            </a:r>
            <a:r>
              <a:rPr lang="fr-FR" dirty="0"/>
              <a:t> CEGAR techniques to choose the </a:t>
            </a:r>
            <a:r>
              <a:rPr lang="fr-FR" dirty="0" err="1"/>
              <a:t>node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accurately</a:t>
            </a:r>
            <a:r>
              <a:rPr lang="fr-FR" dirty="0"/>
              <a:t> to </a:t>
            </a:r>
            <a:r>
              <a:rPr lang="fr-FR" dirty="0" err="1"/>
              <a:t>save</a:t>
            </a:r>
            <a:r>
              <a:rPr lang="fr-FR" dirty="0"/>
              <a:t> on time.</a:t>
            </a:r>
          </a:p>
        </p:txBody>
      </p:sp>
      <p:grpSp>
        <p:nvGrpSpPr>
          <p:cNvPr id="328" name="Groupe 327">
            <a:extLst>
              <a:ext uri="{FF2B5EF4-FFF2-40B4-BE49-F238E27FC236}">
                <a16:creationId xmlns:a16="http://schemas.microsoft.com/office/drawing/2014/main" id="{E7528B2B-DC73-18C6-1941-B602E012F318}"/>
              </a:ext>
            </a:extLst>
          </p:cNvPr>
          <p:cNvGrpSpPr/>
          <p:nvPr/>
        </p:nvGrpSpPr>
        <p:grpSpPr>
          <a:xfrm>
            <a:off x="10661134" y="3222163"/>
            <a:ext cx="37080" cy="304121"/>
            <a:chOff x="10661134" y="3222163"/>
            <a:chExt cx="37080" cy="30412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206C85FE-A3AA-0236-7B32-9B63CD28DCB7}"/>
                    </a:ext>
                  </a:extLst>
                </p14:cNvPr>
                <p14:cNvContentPartPr/>
                <p14:nvPr/>
              </p14:nvContentPartPr>
              <p14:xfrm>
                <a:off x="10661134" y="3222163"/>
                <a:ext cx="360" cy="144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206C85FE-A3AA-0236-7B32-9B63CD28DCB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652134" y="3213523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75" name="Encre 274">
                  <a:extLst>
                    <a:ext uri="{FF2B5EF4-FFF2-40B4-BE49-F238E27FC236}">
                      <a16:creationId xmlns:a16="http://schemas.microsoft.com/office/drawing/2014/main" id="{AD5AD0F9-6AA4-C2ED-C530-A18DCF5A8C0A}"/>
                    </a:ext>
                  </a:extLst>
                </p14:cNvPr>
                <p14:cNvContentPartPr/>
                <p14:nvPr/>
              </p14:nvContentPartPr>
              <p14:xfrm>
                <a:off x="10692094" y="3518004"/>
                <a:ext cx="6120" cy="8280"/>
              </p14:xfrm>
            </p:contentPart>
          </mc:Choice>
          <mc:Fallback xmlns="">
            <p:pic>
              <p:nvPicPr>
                <p:cNvPr id="275" name="Encre 274">
                  <a:extLst>
                    <a:ext uri="{FF2B5EF4-FFF2-40B4-BE49-F238E27FC236}">
                      <a16:creationId xmlns:a16="http://schemas.microsoft.com/office/drawing/2014/main" id="{AD5AD0F9-6AA4-C2ED-C530-A18DCF5A8C0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683454" y="3509004"/>
                  <a:ext cx="23760" cy="25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B026821C-1C74-C288-20CF-C2A6FA5A82B4}"/>
              </a:ext>
            </a:extLst>
          </p:cNvPr>
          <p:cNvSpPr/>
          <p:nvPr/>
        </p:nvSpPr>
        <p:spPr>
          <a:xfrm>
            <a:off x="6069240" y="10800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B421191-6D09-79CF-0A8D-F8CCFB87ABB0}"/>
              </a:ext>
            </a:extLst>
          </p:cNvPr>
          <p:cNvSpPr/>
          <p:nvPr/>
        </p:nvSpPr>
        <p:spPr>
          <a:xfrm>
            <a:off x="6069240" y="25200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B9ADD7-DA99-165D-C5AC-E0C16F1CB266}"/>
              </a:ext>
            </a:extLst>
          </p:cNvPr>
          <p:cNvSpPr/>
          <p:nvPr/>
        </p:nvSpPr>
        <p:spPr>
          <a:xfrm>
            <a:off x="8445240" y="18521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A01E8-8D83-837D-05F9-BA5095CF4F9C}"/>
              </a:ext>
            </a:extLst>
          </p:cNvPr>
          <p:cNvSpPr txBox="1"/>
          <p:nvPr/>
        </p:nvSpPr>
        <p:spPr>
          <a:xfrm>
            <a:off x="8535009" y="19039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34E84215-3322-CDB3-0762-6D1909A4DB7C}"/>
              </a:ext>
            </a:extLst>
          </p:cNvPr>
          <p:cNvCxnSpPr/>
          <p:nvPr/>
        </p:nvCxnSpPr>
        <p:spPr>
          <a:xfrm>
            <a:off x="6571785" y="14004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1EB7AA2A-DDA9-A0F3-761E-700ABB11B5A2}"/>
                  </a:ext>
                </a:extLst>
              </p:cNvPr>
              <p:cNvSpPr txBox="1"/>
              <p:nvPr/>
            </p:nvSpPr>
            <p:spPr>
              <a:xfrm>
                <a:off x="7017396" y="26249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1EB7AA2A-DDA9-A0F3-761E-700ABB11B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396" y="2624991"/>
                <a:ext cx="377026" cy="369332"/>
              </a:xfrm>
              <a:prstGeom prst="rect">
                <a:avLst/>
              </a:prstGeom>
              <a:blipFill>
                <a:blip r:embed="rId1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B6500606-E618-1E5D-A67E-F1B2C2C7CB67}"/>
                  </a:ext>
                </a:extLst>
              </p:cNvPr>
              <p:cNvSpPr txBox="1"/>
              <p:nvPr/>
            </p:nvSpPr>
            <p:spPr>
              <a:xfrm>
                <a:off x="7305260" y="12847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B6500606-E618-1E5D-A67E-F1B2C2C7C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260" y="1284729"/>
                <a:ext cx="377026" cy="369332"/>
              </a:xfrm>
              <a:prstGeom prst="rect">
                <a:avLst/>
              </a:prstGeom>
              <a:blipFill>
                <a:blip r:embed="rId1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21">
            <a:extLst>
              <a:ext uri="{FF2B5EF4-FFF2-40B4-BE49-F238E27FC236}">
                <a16:creationId xmlns:a16="http://schemas.microsoft.com/office/drawing/2014/main" id="{C8F26CFE-5B27-7567-8884-626F2840E69E}"/>
              </a:ext>
            </a:extLst>
          </p:cNvPr>
          <p:cNvSpPr/>
          <p:nvPr/>
        </p:nvSpPr>
        <p:spPr>
          <a:xfrm>
            <a:off x="4212978" y="10709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71F99798-88AF-3171-B795-3668AC7C99B6}"/>
              </a:ext>
            </a:extLst>
          </p:cNvPr>
          <p:cNvSpPr/>
          <p:nvPr/>
        </p:nvSpPr>
        <p:spPr>
          <a:xfrm>
            <a:off x="4212974" y="26170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5">
            <a:extLst>
              <a:ext uri="{FF2B5EF4-FFF2-40B4-BE49-F238E27FC236}">
                <a16:creationId xmlns:a16="http://schemas.microsoft.com/office/drawing/2014/main" id="{04AA895E-BF30-1B55-4F54-24E0E40E08FC}"/>
              </a:ext>
            </a:extLst>
          </p:cNvPr>
          <p:cNvCxnSpPr/>
          <p:nvPr/>
        </p:nvCxnSpPr>
        <p:spPr>
          <a:xfrm>
            <a:off x="4786839" y="28594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6">
            <a:extLst>
              <a:ext uri="{FF2B5EF4-FFF2-40B4-BE49-F238E27FC236}">
                <a16:creationId xmlns:a16="http://schemas.microsoft.com/office/drawing/2014/main" id="{48332713-51DF-127E-56FB-35FCC2F10AC9}"/>
              </a:ext>
            </a:extLst>
          </p:cNvPr>
          <p:cNvCxnSpPr/>
          <p:nvPr/>
        </p:nvCxnSpPr>
        <p:spPr>
          <a:xfrm>
            <a:off x="4786844" y="12888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A6D5D6A4-7235-6FD3-DF34-ABB13A8AD3B4}"/>
                  </a:ext>
                </a:extLst>
              </p:cNvPr>
              <p:cNvSpPr txBox="1"/>
              <p:nvPr/>
            </p:nvSpPr>
            <p:spPr>
              <a:xfrm>
                <a:off x="4913259" y="29547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A6D5D6A4-7235-6FD3-DF34-ABB13A8AD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259" y="2954726"/>
                <a:ext cx="796693" cy="369332"/>
              </a:xfrm>
              <a:prstGeom prst="rect">
                <a:avLst/>
              </a:prstGeom>
              <a:blipFill>
                <a:blip r:embed="rId1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52">
            <a:extLst>
              <a:ext uri="{FF2B5EF4-FFF2-40B4-BE49-F238E27FC236}">
                <a16:creationId xmlns:a16="http://schemas.microsoft.com/office/drawing/2014/main" id="{6548F44A-CFD0-39D0-07A3-1AA0969B369F}"/>
              </a:ext>
            </a:extLst>
          </p:cNvPr>
          <p:cNvCxnSpPr/>
          <p:nvPr/>
        </p:nvCxnSpPr>
        <p:spPr>
          <a:xfrm flipV="1">
            <a:off x="6570973" y="22792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57">
            <a:extLst>
              <a:ext uri="{FF2B5EF4-FFF2-40B4-BE49-F238E27FC236}">
                <a16:creationId xmlns:a16="http://schemas.microsoft.com/office/drawing/2014/main" id="{43A26FB1-F5D9-3E05-3C59-37E1B21791EC}"/>
              </a:ext>
            </a:extLst>
          </p:cNvPr>
          <p:cNvSpPr/>
          <p:nvPr/>
        </p:nvSpPr>
        <p:spPr>
          <a:xfrm>
            <a:off x="2576724" y="17979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59">
            <a:extLst>
              <a:ext uri="{FF2B5EF4-FFF2-40B4-BE49-F238E27FC236}">
                <a16:creationId xmlns:a16="http://schemas.microsoft.com/office/drawing/2014/main" id="{C58A5ADF-651F-C8A0-190F-DFB741E27847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3037643" y="22588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63">
            <a:extLst>
              <a:ext uri="{FF2B5EF4-FFF2-40B4-BE49-F238E27FC236}">
                <a16:creationId xmlns:a16="http://schemas.microsoft.com/office/drawing/2014/main" id="{8CB2292E-F91A-7F68-F0A8-006F52AC7433}"/>
              </a:ext>
            </a:extLst>
          </p:cNvPr>
          <p:cNvSpPr txBox="1"/>
          <p:nvPr/>
        </p:nvSpPr>
        <p:spPr>
          <a:xfrm>
            <a:off x="2699087" y="18659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35B1F43C-E4FF-E757-C0FB-CEA3AF7433BD}"/>
                  </a:ext>
                </a:extLst>
              </p:cNvPr>
              <p:cNvSpPr txBox="1"/>
              <p:nvPr/>
            </p:nvSpPr>
            <p:spPr>
              <a:xfrm>
                <a:off x="3037643" y="26054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35B1F43C-E4FF-E757-C0FB-CEA3AF743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643" y="2605404"/>
                <a:ext cx="550151" cy="369332"/>
              </a:xfrm>
              <a:prstGeom prst="rect">
                <a:avLst/>
              </a:prstGeom>
              <a:blipFill>
                <a:blip r:embed="rId1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D0730B10-259C-8262-1B7F-B1CFA6740140}"/>
                  </a:ext>
                </a:extLst>
              </p:cNvPr>
              <p:cNvSpPr txBox="1"/>
              <p:nvPr/>
            </p:nvSpPr>
            <p:spPr>
              <a:xfrm>
                <a:off x="3144954" y="11452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D0730B10-259C-8262-1B7F-B1CFA6740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954" y="1145243"/>
                <a:ext cx="377026" cy="369332"/>
              </a:xfrm>
              <a:prstGeom prst="rect">
                <a:avLst/>
              </a:prstGeom>
              <a:blipFill>
                <a:blip r:embed="rId1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70">
            <a:extLst>
              <a:ext uri="{FF2B5EF4-FFF2-40B4-BE49-F238E27FC236}">
                <a16:creationId xmlns:a16="http://schemas.microsoft.com/office/drawing/2014/main" id="{795AE8CC-5A5B-62D2-7973-396626F4133D}"/>
              </a:ext>
            </a:extLst>
          </p:cNvPr>
          <p:cNvCxnSpPr>
            <a:cxnSpLocks/>
          </p:cNvCxnSpPr>
          <p:nvPr/>
        </p:nvCxnSpPr>
        <p:spPr>
          <a:xfrm flipV="1">
            <a:off x="3047109" y="12260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AC1C0B85-52A8-F6C4-AEA3-4AA09F8B6E7A}"/>
                  </a:ext>
                </a:extLst>
              </p:cNvPr>
              <p:cNvSpPr txBox="1"/>
              <p:nvPr/>
            </p:nvSpPr>
            <p:spPr>
              <a:xfrm>
                <a:off x="4837890" y="9474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AC1C0B85-52A8-F6C4-AEA3-4AA09F8B6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890" y="947471"/>
                <a:ext cx="796693" cy="369332"/>
              </a:xfrm>
              <a:prstGeom prst="rect">
                <a:avLst/>
              </a:prstGeom>
              <a:blipFill>
                <a:blip r:embed="rId1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CC140702-E802-2CAF-DE54-E2AC5EF50D34}"/>
                  </a:ext>
                </a:extLst>
              </p:cNvPr>
              <p:cNvSpPr txBox="1"/>
              <p:nvPr/>
            </p:nvSpPr>
            <p:spPr>
              <a:xfrm>
                <a:off x="4267534" y="11305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CC140702-E802-2CAF-DE54-E2AC5EF50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534" y="1130539"/>
                <a:ext cx="367665" cy="369332"/>
              </a:xfrm>
              <a:prstGeom prst="rect">
                <a:avLst/>
              </a:prstGeom>
              <a:blipFill>
                <a:blip r:embed="rId1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B4F2D136-AEDE-7381-E60B-9BA3A40ACCB0}"/>
                  </a:ext>
                </a:extLst>
              </p:cNvPr>
              <p:cNvSpPr txBox="1"/>
              <p:nvPr/>
            </p:nvSpPr>
            <p:spPr>
              <a:xfrm>
                <a:off x="4256649" y="26739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B4F2D136-AEDE-7381-E60B-9BA3A40AC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649" y="2673913"/>
                <a:ext cx="468333" cy="369332"/>
              </a:xfrm>
              <a:prstGeom prst="rect">
                <a:avLst/>
              </a:prstGeom>
              <a:blipFill>
                <a:blip r:embed="rId1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96ACE29C-6AAE-5E07-E76E-F4F84CDF4FCB}"/>
                  </a:ext>
                </a:extLst>
              </p:cNvPr>
              <p:cNvSpPr txBox="1"/>
              <p:nvPr/>
            </p:nvSpPr>
            <p:spPr>
              <a:xfrm>
                <a:off x="6098342" y="11259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96ACE29C-6AAE-5E07-E76E-F4F84CDF4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342" y="1125929"/>
                <a:ext cx="384143" cy="369332"/>
              </a:xfrm>
              <a:prstGeom prst="rect">
                <a:avLst/>
              </a:prstGeom>
              <a:blipFill>
                <a:blip r:embed="rId1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CEE2D48D-386B-1E15-598D-D0221243B578}"/>
                  </a:ext>
                </a:extLst>
              </p:cNvPr>
              <p:cNvSpPr txBox="1"/>
              <p:nvPr/>
            </p:nvSpPr>
            <p:spPr>
              <a:xfrm>
                <a:off x="6114630" y="25779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CEE2D48D-386B-1E15-598D-D0221243B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630" y="2577948"/>
                <a:ext cx="449097" cy="369332"/>
              </a:xfrm>
              <a:prstGeom prst="rect">
                <a:avLst/>
              </a:prstGeom>
              <a:blipFill>
                <a:blip r:embed="rId1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60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ZoneTexte 42"/>
          <p:cNvSpPr txBox="1"/>
          <p:nvPr/>
        </p:nvSpPr>
        <p:spPr>
          <a:xfrm>
            <a:off x="579301" y="345057"/>
            <a:ext cx="11117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>
                <a:solidFill>
                  <a:srgbClr val="C00000"/>
                </a:solidFill>
              </a:rPr>
              <a:t>Better</a:t>
            </a:r>
            <a:r>
              <a:rPr lang="fr-FR" sz="4400" dirty="0">
                <a:solidFill>
                  <a:srgbClr val="C00000"/>
                </a:solidFill>
              </a:rPr>
              <a:t> network abstraction </a:t>
            </a:r>
            <a:r>
              <a:rPr lang="fr-FR" sz="4400" dirty="0" err="1"/>
              <a:t>with</a:t>
            </a:r>
            <a:r>
              <a:rPr lang="fr-FR" sz="4400" dirty="0">
                <a:solidFill>
                  <a:srgbClr val="C00000"/>
                </a:solidFill>
              </a:rPr>
              <a:t> compensation</a:t>
            </a:r>
            <a:endParaRPr lang="fr-FR" sz="44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8910D18-8AE5-AC41-1920-AC9D47C6D534}"/>
              </a:ext>
            </a:extLst>
          </p:cNvPr>
          <p:cNvSpPr txBox="1"/>
          <p:nvPr/>
        </p:nvSpPr>
        <p:spPr>
          <a:xfrm>
            <a:off x="133902" y="5004889"/>
            <a:ext cx="121265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paths</a:t>
            </a:r>
            <a:r>
              <a:rPr lang="fr-FR" dirty="0"/>
              <a:t> (</a:t>
            </a:r>
            <a:r>
              <a:rPr lang="fr-FR" dirty="0" err="1"/>
              <a:t>abcd</a:t>
            </a:r>
            <a:r>
              <a:rPr lang="fr-FR" dirty="0"/>
              <a:t>, </a:t>
            </a:r>
            <a:r>
              <a:rPr lang="fr-FR" dirty="0" err="1"/>
              <a:t>ab’c’d</a:t>
            </a:r>
            <a:r>
              <a:rPr lang="fr-FR" dirty="0"/>
              <a:t>) « </a:t>
            </a:r>
            <a:r>
              <a:rPr lang="fr-FR" dirty="0" err="1"/>
              <a:t>compensate</a:t>
            </a:r>
            <a:r>
              <a:rPr lang="fr-FR" dirty="0"/>
              <a:t> »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if no </a:t>
            </a:r>
            <a:r>
              <a:rPr lang="fr-FR" dirty="0" err="1"/>
              <a:t>ReLU</a:t>
            </a:r>
            <a:r>
              <a:rPr lang="fr-FR" dirty="0"/>
              <a:t>, and </a:t>
            </a:r>
            <a:r>
              <a:rPr lang="fr-FR" dirty="0" err="1"/>
              <a:t>mostly</a:t>
            </a:r>
            <a:r>
              <a:rPr lang="fr-FR" dirty="0"/>
              <a:t> </a:t>
            </a:r>
            <a:r>
              <a:rPr lang="fr-FR" dirty="0" err="1"/>
              <a:t>compensate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ReLU</a:t>
            </a:r>
            <a:r>
              <a:rPr lang="fr-FR" dirty="0"/>
              <a:t> (cause 1x1 &gt; 0 &gt; -1x1).</a:t>
            </a:r>
          </a:p>
          <a:p>
            <a:r>
              <a:rPr lang="fr-FR" dirty="0"/>
              <a:t>Can have compensation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ReLU</a:t>
            </a:r>
            <a:r>
              <a:rPr lang="fr-FR" dirty="0"/>
              <a:t> </a:t>
            </a:r>
            <a:r>
              <a:rPr lang="fr-FR" dirty="0" err="1"/>
              <a:t>layers</a:t>
            </a:r>
            <a:r>
              <a:rPr lang="fr-FR" dirty="0"/>
              <a:t>, but the more </a:t>
            </a:r>
            <a:r>
              <a:rPr lang="fr-FR" dirty="0" err="1"/>
              <a:t>ReLU</a:t>
            </a:r>
            <a:r>
              <a:rPr lang="fr-FR" dirty="0"/>
              <a:t> the </a:t>
            </a:r>
            <a:r>
              <a:rPr lang="fr-FR" dirty="0" err="1"/>
              <a:t>weakest</a:t>
            </a:r>
            <a:r>
              <a:rPr lang="fr-FR" dirty="0"/>
              <a:t> the compensation (more chance of </a:t>
            </a:r>
            <a:r>
              <a:rPr lang="fr-FR" dirty="0" err="1"/>
              <a:t>clipping</a:t>
            </a:r>
            <a:r>
              <a:rPr lang="fr-FR" dirty="0"/>
              <a:t>).</a:t>
            </a:r>
          </a:p>
          <a:p>
            <a:r>
              <a:rPr lang="fr-FR" dirty="0"/>
              <a:t>	=&gt; </a:t>
            </a:r>
            <a:r>
              <a:rPr lang="fr-FR" dirty="0" err="1"/>
              <a:t>Intuitively</a:t>
            </a:r>
            <a:r>
              <a:rPr lang="fr-FR" dirty="0"/>
              <a:t>, Most compensations are 1 </a:t>
            </a:r>
            <a:r>
              <a:rPr lang="fr-FR" dirty="0" err="1"/>
              <a:t>ReLU</a:t>
            </a:r>
            <a:r>
              <a:rPr lang="fr-FR" dirty="0"/>
              <a:t> Layer away</a:t>
            </a:r>
          </a:p>
          <a:p>
            <a:endParaRPr lang="fr-FR" dirty="0"/>
          </a:p>
          <a:p>
            <a:r>
              <a:rPr lang="fr-FR" dirty="0"/>
              <a:t>=&gt; Use </a:t>
            </a:r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computation: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previous</a:t>
            </a:r>
            <a:r>
              <a:rPr lang="fr-FR" dirty="0"/>
              <a:t> layer </a:t>
            </a:r>
            <a:r>
              <a:rPr lang="fr-FR" dirty="0" err="1"/>
              <a:t>is</a:t>
            </a:r>
            <a:r>
              <a:rPr lang="fr-FR" dirty="0"/>
              <a:t> exact (</a:t>
            </a:r>
            <a:r>
              <a:rPr lang="fr-FR" dirty="0" err="1"/>
              <a:t>using</a:t>
            </a:r>
            <a:r>
              <a:rPr lang="fr-FR" dirty="0"/>
              <a:t>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1 </a:t>
            </a:r>
            <a:r>
              <a:rPr lang="fr-FR" dirty="0" err="1"/>
              <a:t>Binary</a:t>
            </a:r>
            <a:r>
              <a:rPr lang="fr-FR" dirty="0"/>
              <a:t> variable).</a:t>
            </a:r>
          </a:p>
          <a:p>
            <a:r>
              <a:rPr lang="fr-FR" dirty="0"/>
              <a:t>=&gt; MILP (</a:t>
            </a:r>
            <a:r>
              <a:rPr lang="fr-FR" dirty="0" err="1"/>
              <a:t>Gurobi</a:t>
            </a:r>
            <a:r>
              <a:rPr lang="fr-FR" dirty="0"/>
              <a:t>)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limited</a:t>
            </a:r>
            <a:r>
              <a:rPr lang="fr-FR" dirty="0"/>
              <a:t> number of </a:t>
            </a:r>
            <a:r>
              <a:rPr lang="fr-FR" dirty="0" err="1"/>
              <a:t>binary</a:t>
            </a:r>
            <a:r>
              <a:rPr lang="fr-FR" dirty="0"/>
              <a:t> variables.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well</a:t>
            </a:r>
            <a:r>
              <a:rPr lang="fr-FR" dirty="0"/>
              <a:t> for </a:t>
            </a:r>
            <a:r>
              <a:rPr lang="fr-FR" dirty="0" err="1"/>
              <a:t>deep</a:t>
            </a:r>
            <a:r>
              <a:rPr lang="fr-FR" dirty="0"/>
              <a:t> NN.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71FA9594-4675-83C0-F81D-C799CCD798F8}"/>
              </a:ext>
            </a:extLst>
          </p:cNvPr>
          <p:cNvSpPr/>
          <p:nvPr/>
        </p:nvSpPr>
        <p:spPr>
          <a:xfrm>
            <a:off x="6356558" y="189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78453821-55B0-C7B6-A52E-90691D20FF8E}"/>
              </a:ext>
            </a:extLst>
          </p:cNvPr>
          <p:cNvSpPr/>
          <p:nvPr/>
        </p:nvSpPr>
        <p:spPr>
          <a:xfrm>
            <a:off x="6356558" y="333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6">
            <a:extLst>
              <a:ext uri="{FF2B5EF4-FFF2-40B4-BE49-F238E27FC236}">
                <a16:creationId xmlns:a16="http://schemas.microsoft.com/office/drawing/2014/main" id="{E7410E31-EA5B-DD20-3A93-A96A0FA98DCB}"/>
              </a:ext>
            </a:extLst>
          </p:cNvPr>
          <p:cNvSpPr/>
          <p:nvPr/>
        </p:nvSpPr>
        <p:spPr>
          <a:xfrm>
            <a:off x="8732558" y="26649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88868332-D6AB-A4E7-B517-43C63BBCFAB1}"/>
              </a:ext>
            </a:extLst>
          </p:cNvPr>
          <p:cNvSpPr txBox="1"/>
          <p:nvPr/>
        </p:nvSpPr>
        <p:spPr>
          <a:xfrm>
            <a:off x="8822327" y="27167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D10DA1A2-848F-ED3D-A0A2-F4E73CAE373E}"/>
              </a:ext>
            </a:extLst>
          </p:cNvPr>
          <p:cNvCxnSpPr/>
          <p:nvPr/>
        </p:nvCxnSpPr>
        <p:spPr>
          <a:xfrm>
            <a:off x="6859103" y="22132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3">
                <a:extLst>
                  <a:ext uri="{FF2B5EF4-FFF2-40B4-BE49-F238E27FC236}">
                    <a16:creationId xmlns:a16="http://schemas.microsoft.com/office/drawing/2014/main" id="{18D9DD90-0E3E-A0E9-5F0F-27B3960ECF64}"/>
                  </a:ext>
                </a:extLst>
              </p:cNvPr>
              <p:cNvSpPr txBox="1"/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3">
                <a:extLst>
                  <a:ext uri="{FF2B5EF4-FFF2-40B4-BE49-F238E27FC236}">
                    <a16:creationId xmlns:a16="http://schemas.microsoft.com/office/drawing/2014/main" id="{18D9DD90-0E3E-A0E9-5F0F-27B3960EC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6C980F9E-4D3B-38B6-518D-0307EAF2A522}"/>
                  </a:ext>
                </a:extLst>
              </p:cNvPr>
              <p:cNvSpPr txBox="1"/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6C980F9E-4D3B-38B6-518D-0307EAF2A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21">
            <a:extLst>
              <a:ext uri="{FF2B5EF4-FFF2-40B4-BE49-F238E27FC236}">
                <a16:creationId xmlns:a16="http://schemas.microsoft.com/office/drawing/2014/main" id="{B9904BB4-0D97-92D7-EC72-8F6EA62D1E36}"/>
              </a:ext>
            </a:extLst>
          </p:cNvPr>
          <p:cNvSpPr/>
          <p:nvPr/>
        </p:nvSpPr>
        <p:spPr>
          <a:xfrm>
            <a:off x="4500296" y="18837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2">
            <a:extLst>
              <a:ext uri="{FF2B5EF4-FFF2-40B4-BE49-F238E27FC236}">
                <a16:creationId xmlns:a16="http://schemas.microsoft.com/office/drawing/2014/main" id="{D76BB277-ECB8-9FF0-0CD8-453DC515D329}"/>
              </a:ext>
            </a:extLst>
          </p:cNvPr>
          <p:cNvSpPr/>
          <p:nvPr/>
        </p:nvSpPr>
        <p:spPr>
          <a:xfrm>
            <a:off x="4500292" y="34298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5">
            <a:extLst>
              <a:ext uri="{FF2B5EF4-FFF2-40B4-BE49-F238E27FC236}">
                <a16:creationId xmlns:a16="http://schemas.microsoft.com/office/drawing/2014/main" id="{9B553C8A-A421-0062-074E-D71CBED57355}"/>
              </a:ext>
            </a:extLst>
          </p:cNvPr>
          <p:cNvCxnSpPr/>
          <p:nvPr/>
        </p:nvCxnSpPr>
        <p:spPr>
          <a:xfrm>
            <a:off x="5074157" y="36722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6">
            <a:extLst>
              <a:ext uri="{FF2B5EF4-FFF2-40B4-BE49-F238E27FC236}">
                <a16:creationId xmlns:a16="http://schemas.microsoft.com/office/drawing/2014/main" id="{C0B661DF-383D-B8FC-BCDD-D945E0AD9807}"/>
              </a:ext>
            </a:extLst>
          </p:cNvPr>
          <p:cNvCxnSpPr/>
          <p:nvPr/>
        </p:nvCxnSpPr>
        <p:spPr>
          <a:xfrm>
            <a:off x="5074162" y="21016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38">
                <a:extLst>
                  <a:ext uri="{FF2B5EF4-FFF2-40B4-BE49-F238E27FC236}">
                    <a16:creationId xmlns:a16="http://schemas.microsoft.com/office/drawing/2014/main" id="{7846061D-52A6-EBB9-5C3F-F0C6D93F09D8}"/>
                  </a:ext>
                </a:extLst>
              </p:cNvPr>
              <p:cNvSpPr txBox="1"/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38">
                <a:extLst>
                  <a:ext uri="{FF2B5EF4-FFF2-40B4-BE49-F238E27FC236}">
                    <a16:creationId xmlns:a16="http://schemas.microsoft.com/office/drawing/2014/main" id="{7846061D-52A6-EBB9-5C3F-F0C6D93F0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52">
            <a:extLst>
              <a:ext uri="{FF2B5EF4-FFF2-40B4-BE49-F238E27FC236}">
                <a16:creationId xmlns:a16="http://schemas.microsoft.com/office/drawing/2014/main" id="{ABABB731-EC1D-9154-AE8F-36F69343401F}"/>
              </a:ext>
            </a:extLst>
          </p:cNvPr>
          <p:cNvCxnSpPr/>
          <p:nvPr/>
        </p:nvCxnSpPr>
        <p:spPr>
          <a:xfrm flipV="1">
            <a:off x="6858291" y="30920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57">
            <a:extLst>
              <a:ext uri="{FF2B5EF4-FFF2-40B4-BE49-F238E27FC236}">
                <a16:creationId xmlns:a16="http://schemas.microsoft.com/office/drawing/2014/main" id="{DB6A34D9-9AD9-2C3A-52A5-78B4B1EBE82F}"/>
              </a:ext>
            </a:extLst>
          </p:cNvPr>
          <p:cNvSpPr/>
          <p:nvPr/>
        </p:nvSpPr>
        <p:spPr>
          <a:xfrm>
            <a:off x="2864042" y="26107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59">
            <a:extLst>
              <a:ext uri="{FF2B5EF4-FFF2-40B4-BE49-F238E27FC236}">
                <a16:creationId xmlns:a16="http://schemas.microsoft.com/office/drawing/2014/main" id="{6500723A-6901-942B-4ABD-BE428B8FF4F3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3324961" y="30716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63">
            <a:extLst>
              <a:ext uri="{FF2B5EF4-FFF2-40B4-BE49-F238E27FC236}">
                <a16:creationId xmlns:a16="http://schemas.microsoft.com/office/drawing/2014/main" id="{E3904B83-F1C1-01BC-E2DD-4BED85A82BF2}"/>
              </a:ext>
            </a:extLst>
          </p:cNvPr>
          <p:cNvSpPr txBox="1"/>
          <p:nvPr/>
        </p:nvSpPr>
        <p:spPr>
          <a:xfrm>
            <a:off x="2986405" y="26787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65">
                <a:extLst>
                  <a:ext uri="{FF2B5EF4-FFF2-40B4-BE49-F238E27FC236}">
                    <a16:creationId xmlns:a16="http://schemas.microsoft.com/office/drawing/2014/main" id="{3ED56E26-9ECE-3FB1-498E-3704B3DF2386}"/>
                  </a:ext>
                </a:extLst>
              </p:cNvPr>
              <p:cNvSpPr txBox="1"/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65">
                <a:extLst>
                  <a:ext uri="{FF2B5EF4-FFF2-40B4-BE49-F238E27FC236}">
                    <a16:creationId xmlns:a16="http://schemas.microsoft.com/office/drawing/2014/main" id="{3ED56E26-9ECE-3FB1-498E-3704B3DF2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66">
                <a:extLst>
                  <a:ext uri="{FF2B5EF4-FFF2-40B4-BE49-F238E27FC236}">
                    <a16:creationId xmlns:a16="http://schemas.microsoft.com/office/drawing/2014/main" id="{0395BD0E-7398-526E-D825-26B449E12EF3}"/>
                  </a:ext>
                </a:extLst>
              </p:cNvPr>
              <p:cNvSpPr txBox="1"/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" name="TextBox 66">
                <a:extLst>
                  <a:ext uri="{FF2B5EF4-FFF2-40B4-BE49-F238E27FC236}">
                    <a16:creationId xmlns:a16="http://schemas.microsoft.com/office/drawing/2014/main" id="{0395BD0E-7398-526E-D825-26B449E12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70">
            <a:extLst>
              <a:ext uri="{FF2B5EF4-FFF2-40B4-BE49-F238E27FC236}">
                <a16:creationId xmlns:a16="http://schemas.microsoft.com/office/drawing/2014/main" id="{8CE0A924-5A9E-DBA9-C61D-7710E35BAE44}"/>
              </a:ext>
            </a:extLst>
          </p:cNvPr>
          <p:cNvCxnSpPr>
            <a:cxnSpLocks/>
          </p:cNvCxnSpPr>
          <p:nvPr/>
        </p:nvCxnSpPr>
        <p:spPr>
          <a:xfrm flipV="1">
            <a:off x="3334427" y="20388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8">
                <a:extLst>
                  <a:ext uri="{FF2B5EF4-FFF2-40B4-BE49-F238E27FC236}">
                    <a16:creationId xmlns:a16="http://schemas.microsoft.com/office/drawing/2014/main" id="{D2D49893-1593-0606-AFE7-E79517A74CC2}"/>
                  </a:ext>
                </a:extLst>
              </p:cNvPr>
              <p:cNvSpPr txBox="1"/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8">
                <a:extLst>
                  <a:ext uri="{FF2B5EF4-FFF2-40B4-BE49-F238E27FC236}">
                    <a16:creationId xmlns:a16="http://schemas.microsoft.com/office/drawing/2014/main" id="{D2D49893-1593-0606-AFE7-E79517A74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1">
                <a:extLst>
                  <a:ext uri="{FF2B5EF4-FFF2-40B4-BE49-F238E27FC236}">
                    <a16:creationId xmlns:a16="http://schemas.microsoft.com/office/drawing/2014/main" id="{985ABC22-076F-4BB2-F925-312EBE4970DB}"/>
                  </a:ext>
                </a:extLst>
              </p:cNvPr>
              <p:cNvSpPr txBox="1"/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1">
                <a:extLst>
                  <a:ext uri="{FF2B5EF4-FFF2-40B4-BE49-F238E27FC236}">
                    <a16:creationId xmlns:a16="http://schemas.microsoft.com/office/drawing/2014/main" id="{985ABC22-076F-4BB2-F925-312EBE497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4E739D56-7FCB-BF38-6665-41EE632E3E8C}"/>
                  </a:ext>
                </a:extLst>
              </p:cNvPr>
              <p:cNvSpPr txBox="1"/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4E739D56-7FCB-BF38-6665-41EE632E3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1">
                <a:extLst>
                  <a:ext uri="{FF2B5EF4-FFF2-40B4-BE49-F238E27FC236}">
                    <a16:creationId xmlns:a16="http://schemas.microsoft.com/office/drawing/2014/main" id="{8140AF1D-45E8-A602-D6AC-C0742DBBFCDD}"/>
                  </a:ext>
                </a:extLst>
              </p:cNvPr>
              <p:cNvSpPr txBox="1"/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1">
                <a:extLst>
                  <a:ext uri="{FF2B5EF4-FFF2-40B4-BE49-F238E27FC236}">
                    <a16:creationId xmlns:a16="http://schemas.microsoft.com/office/drawing/2014/main" id="{8140AF1D-45E8-A602-D6AC-C0742DBBF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31">
                <a:extLst>
                  <a:ext uri="{FF2B5EF4-FFF2-40B4-BE49-F238E27FC236}">
                    <a16:creationId xmlns:a16="http://schemas.microsoft.com/office/drawing/2014/main" id="{116B4290-ECEC-7681-C2E6-C133A4C351A8}"/>
                  </a:ext>
                </a:extLst>
              </p:cNvPr>
              <p:cNvSpPr txBox="1"/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31">
                <a:extLst>
                  <a:ext uri="{FF2B5EF4-FFF2-40B4-BE49-F238E27FC236}">
                    <a16:creationId xmlns:a16="http://schemas.microsoft.com/office/drawing/2014/main" id="{116B4290-ECEC-7681-C2E6-C133A4C35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97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356558" y="189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6558" y="333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32558" y="26649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822327" y="27167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859103" y="22132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4500296" y="18837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00292" y="34298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5074157" y="36722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074162" y="21016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 flipV="1">
            <a:off x="6858291" y="30920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864042" y="26107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cxnSpLocks/>
            <a:stCxn id="58" idx="5"/>
          </p:cNvCxnSpPr>
          <p:nvPr/>
        </p:nvCxnSpPr>
        <p:spPr>
          <a:xfrm>
            <a:off x="3324961" y="30716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986405" y="26787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/>
          <p:cNvCxnSpPr>
            <a:cxnSpLocks/>
          </p:cNvCxnSpPr>
          <p:nvPr/>
        </p:nvCxnSpPr>
        <p:spPr>
          <a:xfrm flipV="1">
            <a:off x="3334427" y="20388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8"/>
              <p:cNvSpPr txBox="1"/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ZoneTexte 42"/>
          <p:cNvSpPr txBox="1"/>
          <p:nvPr/>
        </p:nvSpPr>
        <p:spPr>
          <a:xfrm>
            <a:off x="579301" y="345057"/>
            <a:ext cx="10298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C00000"/>
                </a:solidFill>
              </a:rPr>
              <a:t>The Compensation </a:t>
            </a:r>
            <a:r>
              <a:rPr lang="fr-FR" sz="4400" dirty="0" err="1">
                <a:solidFill>
                  <a:srgbClr val="C00000"/>
                </a:solidFill>
              </a:rPr>
              <a:t>Theorems</a:t>
            </a:r>
            <a:endParaRPr lang="fr-F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31"/>
              <p:cNvSpPr txBox="1"/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31"/>
              <p:cNvSpPr txBox="1"/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31"/>
              <p:cNvSpPr txBox="1"/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31"/>
              <p:cNvSpPr txBox="1"/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48910D18-8AE5-AC41-1920-AC9D47C6D534}"/>
              </a:ext>
            </a:extLst>
          </p:cNvPr>
          <p:cNvSpPr txBox="1"/>
          <p:nvPr/>
        </p:nvSpPr>
        <p:spPr>
          <a:xfrm>
            <a:off x="133902" y="5004889"/>
            <a:ext cx="11756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Theorem</a:t>
            </a:r>
            <a:r>
              <a:rPr lang="fr-FR" dirty="0">
                <a:solidFill>
                  <a:schemeClr val="accent1"/>
                </a:solidFill>
              </a:rPr>
              <a:t> 1:</a:t>
            </a:r>
            <a:r>
              <a:rPr lang="fr-FR" dirty="0"/>
              <a:t> If for all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 compensation </a:t>
            </a:r>
            <a:r>
              <a:rPr lang="fr-FR" dirty="0" err="1"/>
              <a:t>paths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  <a:latin typeface="Symbol" panose="05050102010706020507" pitchFamily="18" charset="2"/>
              </a:rPr>
              <a:t>p,p</a:t>
            </a:r>
            <a:r>
              <a:rPr lang="fr-FR" dirty="0">
                <a:solidFill>
                  <a:schemeClr val="accent1"/>
                </a:solidFill>
              </a:rPr>
              <a:t>’)</a:t>
            </a:r>
            <a:r>
              <a:rPr lang="fr-FR" dirty="0"/>
              <a:t> in the network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a</a:t>
            </a:r>
            <a:r>
              <a:rPr lang="fr-FR" dirty="0"/>
              <a:t> to </a:t>
            </a:r>
            <a:r>
              <a:rPr lang="fr-FR" dirty="0">
                <a:solidFill>
                  <a:schemeClr val="accent1"/>
                </a:solidFill>
              </a:rPr>
              <a:t>d</a:t>
            </a:r>
            <a:r>
              <a:rPr lang="fr-FR" dirty="0"/>
              <a:t>, </a:t>
            </a:r>
            <a:r>
              <a:rPr lang="fr-FR" dirty="0" err="1"/>
              <a:t>then</a:t>
            </a:r>
            <a:r>
              <a:rPr lang="fr-FR" dirty="0"/>
              <a:t> the LP approximation </a:t>
            </a:r>
            <a:r>
              <a:rPr lang="fr-FR" dirty="0" err="1"/>
              <a:t>is</a:t>
            </a:r>
            <a:r>
              <a:rPr lang="fr-FR" dirty="0"/>
              <a:t> </a:t>
            </a:r>
          </a:p>
          <a:p>
            <a:r>
              <a:rPr lang="fr-FR" dirty="0">
                <a:solidFill>
                  <a:schemeClr val="accent2"/>
                </a:solidFill>
              </a:rPr>
              <a:t>100% </a:t>
            </a:r>
            <a:r>
              <a:rPr lang="fr-FR" dirty="0" err="1">
                <a:solidFill>
                  <a:schemeClr val="accent2"/>
                </a:solidFill>
              </a:rPr>
              <a:t>accurate</a:t>
            </a:r>
            <a:r>
              <a:rPr lang="fr-FR" dirty="0"/>
              <a:t> (or </a:t>
            </a:r>
            <a:r>
              <a:rPr lang="fr-FR" dirty="0" err="1"/>
              <a:t>deepoly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f(x) ≥ 0 abstraction </a:t>
            </a:r>
            <a:r>
              <a:rPr lang="fr-FR" dirty="0" err="1"/>
              <a:t>only</a:t>
            </a:r>
            <a:r>
              <a:rPr lang="fr-FR" dirty="0"/>
              <a:t>, </a:t>
            </a:r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f(x) ≥ ID abstraction). [</a:t>
            </a:r>
            <a:r>
              <a:rPr lang="fr-FR" dirty="0" err="1"/>
              <a:t>proved</a:t>
            </a:r>
            <a:r>
              <a:rPr lang="fr-FR" dirty="0"/>
              <a:t>]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19D49E-9594-FC56-A904-1D32B8A51D15}"/>
              </a:ext>
            </a:extLst>
          </p:cNvPr>
          <p:cNvSpPr txBox="1"/>
          <p:nvPr/>
        </p:nvSpPr>
        <p:spPr>
          <a:xfrm>
            <a:off x="133902" y="5815350"/>
            <a:ext cx="12166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Theorem 2:</a:t>
            </a:r>
            <a:r>
              <a:rPr lang="fr-FR" dirty="0"/>
              <a:t> If all compensation </a:t>
            </a:r>
            <a:r>
              <a:rPr lang="fr-FR" dirty="0" err="1"/>
              <a:t>paths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  <a:latin typeface="Symbol" panose="05050102010706020507" pitchFamily="18" charset="2"/>
              </a:rPr>
              <a:t>p,p</a:t>
            </a:r>
            <a:r>
              <a:rPr lang="fr-FR" dirty="0">
                <a:solidFill>
                  <a:schemeClr val="accent1"/>
                </a:solidFill>
              </a:rPr>
              <a:t>’)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any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 (e.g.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abcd,ab’c’,d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) have all the </a:t>
            </a:r>
            <a:r>
              <a:rPr lang="fr-FR" dirty="0" err="1"/>
              <a:t>intermediate</a:t>
            </a:r>
            <a:r>
              <a:rPr lang="fr-FR" dirty="0"/>
              <a:t> states (e.g.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b,c,b’,c</a:t>
            </a:r>
            <a:r>
              <a:rPr lang="fr-FR" dirty="0">
                <a:solidFill>
                  <a:schemeClr val="accent1"/>
                </a:solidFill>
              </a:rPr>
              <a:t>’</a:t>
            </a:r>
            <a:r>
              <a:rPr lang="fr-FR" dirty="0"/>
              <a:t>) </a:t>
            </a:r>
          </a:p>
          <a:p>
            <a:r>
              <a:rPr lang="fr-FR" dirty="0"/>
              <a:t>as </a:t>
            </a:r>
            <a:r>
              <a:rPr lang="fr-FR" dirty="0" err="1"/>
              <a:t>integer</a:t>
            </a:r>
            <a:r>
              <a:rPr lang="fr-FR" dirty="0"/>
              <a:t> variables (or </a:t>
            </a:r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always</a:t>
            </a:r>
            <a:r>
              <a:rPr lang="fr-FR" dirty="0"/>
              <a:t> ≥ 0 or </a:t>
            </a:r>
            <a:r>
              <a:rPr lang="fr-FR" dirty="0" err="1"/>
              <a:t>always</a:t>
            </a:r>
            <a:r>
              <a:rPr lang="fr-FR" dirty="0"/>
              <a:t> ≤0), </a:t>
            </a:r>
            <a:r>
              <a:rPr lang="fr-FR" dirty="0" err="1"/>
              <a:t>then</a:t>
            </a:r>
            <a:r>
              <a:rPr lang="fr-FR" dirty="0"/>
              <a:t>  MILP approximation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>
                <a:solidFill>
                  <a:schemeClr val="accent2"/>
                </a:solidFill>
              </a:rPr>
              <a:t>100% </a:t>
            </a:r>
            <a:r>
              <a:rPr lang="fr-FR" dirty="0" err="1">
                <a:solidFill>
                  <a:schemeClr val="accent2"/>
                </a:solidFill>
              </a:rPr>
              <a:t>accurate</a:t>
            </a:r>
            <a:r>
              <a:rPr lang="fr-FR" dirty="0"/>
              <a:t> </a:t>
            </a:r>
          </a:p>
          <a:p>
            <a:r>
              <a:rPr lang="fr-FR" dirty="0"/>
              <a:t>(or </a:t>
            </a:r>
            <a:r>
              <a:rPr lang="fr-FR" dirty="0" err="1"/>
              <a:t>deepoly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f(x) ≥ 0 abstraction </a:t>
            </a:r>
            <a:r>
              <a:rPr lang="fr-FR" dirty="0" err="1"/>
              <a:t>only</a:t>
            </a:r>
            <a:r>
              <a:rPr lang="fr-FR" dirty="0"/>
              <a:t>, </a:t>
            </a:r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f(x) ≥ ID abstraction). [a bit harder,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]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545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A46BD74F-5A90-9B0F-1602-07230D3EA49C}"/>
              </a:ext>
            </a:extLst>
          </p:cNvPr>
          <p:cNvSpPr txBox="1"/>
          <p:nvPr/>
        </p:nvSpPr>
        <p:spPr>
          <a:xfrm>
            <a:off x="900830" y="112091"/>
            <a:ext cx="10390339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>
                <a:solidFill>
                  <a:srgbClr val="C00000"/>
                </a:solidFill>
              </a:rPr>
              <a:t>Selection</a:t>
            </a:r>
            <a:r>
              <a:rPr lang="fr-FR" sz="2800" dirty="0">
                <a:solidFill>
                  <a:srgbClr val="C00000"/>
                </a:solidFill>
              </a:rPr>
              <a:t> of </a:t>
            </a:r>
            <a:r>
              <a:rPr lang="fr-FR" sz="2800" dirty="0" err="1">
                <a:solidFill>
                  <a:srgbClr val="C00000"/>
                </a:solidFill>
              </a:rPr>
              <a:t>Binary</a:t>
            </a:r>
            <a:r>
              <a:rPr lang="fr-FR" sz="2800" dirty="0">
                <a:solidFill>
                  <a:srgbClr val="C00000"/>
                </a:solidFill>
              </a:rPr>
              <a:t> Relu nodes.  </a:t>
            </a: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r>
              <a:rPr lang="fr-FR" dirty="0"/>
              <a:t>Look for </a:t>
            </a:r>
            <a:r>
              <a:rPr lang="fr-FR" dirty="0">
                <a:solidFill>
                  <a:srgbClr val="C00000"/>
                </a:solidFill>
              </a:rPr>
              <a:t>4uples (</a:t>
            </a:r>
            <a:r>
              <a:rPr lang="fr-FR" dirty="0" err="1">
                <a:solidFill>
                  <a:srgbClr val="C00000"/>
                </a:solidFill>
              </a:rPr>
              <a:t>a,b,b’,c</a:t>
            </a:r>
            <a:r>
              <a:rPr lang="fr-FR" dirty="0">
                <a:solidFill>
                  <a:srgbClr val="C00000"/>
                </a:solidFill>
              </a:rPr>
              <a:t>) </a:t>
            </a:r>
            <a:r>
              <a:rPr lang="fr-FR" dirty="0" err="1"/>
              <a:t>where</a:t>
            </a:r>
            <a:r>
              <a:rPr lang="fr-FR" dirty="0">
                <a:solidFill>
                  <a:srgbClr val="C00000"/>
                </a:solidFill>
              </a:rPr>
              <a:t> (</a:t>
            </a:r>
            <a:r>
              <a:rPr lang="fr-FR" dirty="0" err="1">
                <a:solidFill>
                  <a:srgbClr val="C00000"/>
                </a:solidFill>
              </a:rPr>
              <a:t>a,b’,c</a:t>
            </a:r>
            <a:r>
              <a:rPr lang="fr-FR" dirty="0">
                <a:solidFill>
                  <a:srgbClr val="C00000"/>
                </a:solidFill>
              </a:rPr>
              <a:t>)  </a:t>
            </a:r>
            <a:r>
              <a:rPr lang="fr-FR" dirty="0" err="1">
                <a:solidFill>
                  <a:srgbClr val="C00000"/>
                </a:solidFill>
              </a:rPr>
              <a:t>compensate</a:t>
            </a:r>
            <a:r>
              <a:rPr lang="fr-FR" dirty="0">
                <a:solidFill>
                  <a:srgbClr val="C00000"/>
                </a:solidFill>
              </a:rPr>
              <a:t> (</a:t>
            </a:r>
            <a:r>
              <a:rPr lang="fr-FR" dirty="0" err="1">
                <a:solidFill>
                  <a:srgbClr val="C00000"/>
                </a:solidFill>
              </a:rPr>
              <a:t>a,b,c</a:t>
            </a:r>
            <a:r>
              <a:rPr lang="fr-FR" dirty="0">
                <a:solidFill>
                  <a:srgbClr val="C00000"/>
                </a:solidFill>
              </a:rPr>
              <a:t>). </a:t>
            </a:r>
            <a:r>
              <a:rPr lang="fr-FR" dirty="0"/>
              <a:t>=&gt;</a:t>
            </a:r>
            <a:r>
              <a:rPr lang="fr-FR" dirty="0">
                <a:solidFill>
                  <a:srgbClr val="C00000"/>
                </a:solidFill>
              </a:rPr>
              <a:t> Select (</a:t>
            </a:r>
            <a:r>
              <a:rPr lang="fr-FR" dirty="0" err="1">
                <a:solidFill>
                  <a:srgbClr val="C00000"/>
                </a:solidFill>
              </a:rPr>
              <a:t>b,b</a:t>
            </a:r>
            <a:r>
              <a:rPr lang="fr-FR" dirty="0">
                <a:solidFill>
                  <a:srgbClr val="C00000"/>
                </a:solidFill>
              </a:rPr>
              <a:t>’) </a:t>
            </a:r>
            <a:r>
              <a:rPr lang="fr-FR" dirty="0"/>
              <a:t>as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binary</a:t>
            </a:r>
            <a:r>
              <a:rPr lang="fr-FR" dirty="0">
                <a:solidFill>
                  <a:srgbClr val="C00000"/>
                </a:solidFill>
              </a:rPr>
              <a:t> MILP nodes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Sort by:	</a:t>
            </a:r>
            <a:r>
              <a:rPr lang="fr-FR" dirty="0" err="1"/>
              <a:t>weight</a:t>
            </a:r>
            <a:r>
              <a:rPr lang="fr-FR" dirty="0"/>
              <a:t>(</a:t>
            </a:r>
            <a:r>
              <a:rPr lang="fr-FR" dirty="0" err="1"/>
              <a:t>a,b,b’,c</a:t>
            </a:r>
            <a:r>
              <a:rPr lang="fr-FR" dirty="0"/>
              <a:t>) = |max(a)| min( |ab*</a:t>
            </a:r>
            <a:r>
              <a:rPr lang="fr-FR" dirty="0" err="1"/>
              <a:t>bc</a:t>
            </a:r>
            <a:r>
              <a:rPr lang="fr-FR" dirty="0"/>
              <a:t>| , |ab’*</a:t>
            </a:r>
            <a:r>
              <a:rPr lang="fr-FR" dirty="0" err="1"/>
              <a:t>b’c</a:t>
            </a:r>
            <a:r>
              <a:rPr lang="fr-FR" dirty="0"/>
              <a:t>|)</a:t>
            </a:r>
          </a:p>
          <a:p>
            <a:endParaRPr lang="fr-FR" dirty="0"/>
          </a:p>
          <a:p>
            <a:r>
              <a:rPr lang="fr-FR" dirty="0"/>
              <a:t>Choose 30 nodes b/b’, </a:t>
            </a:r>
            <a:r>
              <a:rPr lang="fr-FR" dirty="0" err="1"/>
              <a:t>starting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highest</a:t>
            </a:r>
            <a:r>
              <a:rPr lang="fr-FR" dirty="0"/>
              <a:t> </a:t>
            </a:r>
            <a:r>
              <a:rPr lang="fr-FR" dirty="0" err="1"/>
              <a:t>weights</a:t>
            </a:r>
            <a:r>
              <a:rPr lang="fr-FR" dirty="0"/>
              <a:t> first.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870770-D142-3D1A-5361-C1243EDE72EE}"/>
              </a:ext>
            </a:extLst>
          </p:cNvPr>
          <p:cNvSpPr/>
          <p:nvPr/>
        </p:nvSpPr>
        <p:spPr>
          <a:xfrm>
            <a:off x="6324808" y="18166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8C7B8B-20B3-78C4-3F1D-F5A8E707A2CC}"/>
              </a:ext>
            </a:extLst>
          </p:cNvPr>
          <p:cNvSpPr/>
          <p:nvPr/>
        </p:nvSpPr>
        <p:spPr>
          <a:xfrm>
            <a:off x="6324808" y="32566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71C4DE-8A45-1825-B77B-4965359EA30B}"/>
              </a:ext>
            </a:extLst>
          </p:cNvPr>
          <p:cNvSpPr/>
          <p:nvPr/>
        </p:nvSpPr>
        <p:spPr>
          <a:xfrm>
            <a:off x="8700808" y="25887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7F022E-244A-76F5-AFDE-C7DCF36CD36D}"/>
              </a:ext>
            </a:extLst>
          </p:cNvPr>
          <p:cNvSpPr txBox="1"/>
          <p:nvPr/>
        </p:nvSpPr>
        <p:spPr>
          <a:xfrm>
            <a:off x="8790577" y="26405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9CE85202-732C-BBE9-493E-A5B3EA302832}"/>
              </a:ext>
            </a:extLst>
          </p:cNvPr>
          <p:cNvCxnSpPr/>
          <p:nvPr/>
        </p:nvCxnSpPr>
        <p:spPr>
          <a:xfrm>
            <a:off x="6827353" y="21370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9C8606FD-9889-E51A-6D28-D875065C00E7}"/>
                  </a:ext>
                </a:extLst>
              </p:cNvPr>
              <p:cNvSpPr txBox="1"/>
              <p:nvPr/>
            </p:nvSpPr>
            <p:spPr>
              <a:xfrm>
                <a:off x="7272964" y="33615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9C8606FD-9889-E51A-6D28-D875065C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964" y="33615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5DBE1297-8909-190B-7E3A-5B1E1BC419EA}"/>
                  </a:ext>
                </a:extLst>
              </p:cNvPr>
              <p:cNvSpPr txBox="1"/>
              <p:nvPr/>
            </p:nvSpPr>
            <p:spPr>
              <a:xfrm>
                <a:off x="7560828" y="20213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5DBE1297-8909-190B-7E3A-5B1E1BC41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828" y="20213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21">
            <a:extLst>
              <a:ext uri="{FF2B5EF4-FFF2-40B4-BE49-F238E27FC236}">
                <a16:creationId xmlns:a16="http://schemas.microsoft.com/office/drawing/2014/main" id="{E2F9D467-0358-6D8E-E1F3-D2D43BEEBCB8}"/>
              </a:ext>
            </a:extLst>
          </p:cNvPr>
          <p:cNvSpPr/>
          <p:nvPr/>
        </p:nvSpPr>
        <p:spPr>
          <a:xfrm>
            <a:off x="4468546" y="18075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58B088DE-059B-6374-3067-8D9490387110}"/>
              </a:ext>
            </a:extLst>
          </p:cNvPr>
          <p:cNvSpPr/>
          <p:nvPr/>
        </p:nvSpPr>
        <p:spPr>
          <a:xfrm>
            <a:off x="4468542" y="33536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5">
            <a:extLst>
              <a:ext uri="{FF2B5EF4-FFF2-40B4-BE49-F238E27FC236}">
                <a16:creationId xmlns:a16="http://schemas.microsoft.com/office/drawing/2014/main" id="{ACD3D544-7EC8-B00A-D58F-1BF58BAD96E1}"/>
              </a:ext>
            </a:extLst>
          </p:cNvPr>
          <p:cNvCxnSpPr/>
          <p:nvPr/>
        </p:nvCxnSpPr>
        <p:spPr>
          <a:xfrm>
            <a:off x="5042407" y="35960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6">
            <a:extLst>
              <a:ext uri="{FF2B5EF4-FFF2-40B4-BE49-F238E27FC236}">
                <a16:creationId xmlns:a16="http://schemas.microsoft.com/office/drawing/2014/main" id="{53AAA85D-26A9-C74D-4855-66EF782E27AC}"/>
              </a:ext>
            </a:extLst>
          </p:cNvPr>
          <p:cNvCxnSpPr/>
          <p:nvPr/>
        </p:nvCxnSpPr>
        <p:spPr>
          <a:xfrm>
            <a:off x="5042412" y="20254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85C933F3-D8B0-C789-2009-D246DA046FC1}"/>
                  </a:ext>
                </a:extLst>
              </p:cNvPr>
              <p:cNvSpPr txBox="1"/>
              <p:nvPr/>
            </p:nvSpPr>
            <p:spPr>
              <a:xfrm>
                <a:off x="5168827" y="36913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85C933F3-D8B0-C789-2009-D246DA046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827" y="36913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52">
            <a:extLst>
              <a:ext uri="{FF2B5EF4-FFF2-40B4-BE49-F238E27FC236}">
                <a16:creationId xmlns:a16="http://schemas.microsoft.com/office/drawing/2014/main" id="{B3358452-D387-CC10-1B23-2AA0D25C1A3A}"/>
              </a:ext>
            </a:extLst>
          </p:cNvPr>
          <p:cNvCxnSpPr/>
          <p:nvPr/>
        </p:nvCxnSpPr>
        <p:spPr>
          <a:xfrm flipV="1">
            <a:off x="6826541" y="30158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57">
            <a:extLst>
              <a:ext uri="{FF2B5EF4-FFF2-40B4-BE49-F238E27FC236}">
                <a16:creationId xmlns:a16="http://schemas.microsoft.com/office/drawing/2014/main" id="{6562C9ED-348D-A9EE-DF8E-81992C7BFAFC}"/>
              </a:ext>
            </a:extLst>
          </p:cNvPr>
          <p:cNvSpPr/>
          <p:nvPr/>
        </p:nvSpPr>
        <p:spPr>
          <a:xfrm>
            <a:off x="2832292" y="25345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59">
            <a:extLst>
              <a:ext uri="{FF2B5EF4-FFF2-40B4-BE49-F238E27FC236}">
                <a16:creationId xmlns:a16="http://schemas.microsoft.com/office/drawing/2014/main" id="{CEEDD5CC-3FCD-BB44-B131-6979B8A9E4C3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3293211" y="29954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63">
            <a:extLst>
              <a:ext uri="{FF2B5EF4-FFF2-40B4-BE49-F238E27FC236}">
                <a16:creationId xmlns:a16="http://schemas.microsoft.com/office/drawing/2014/main" id="{23F2A3C1-4B09-52DE-54CF-DB977D2AB625}"/>
              </a:ext>
            </a:extLst>
          </p:cNvPr>
          <p:cNvSpPr txBox="1"/>
          <p:nvPr/>
        </p:nvSpPr>
        <p:spPr>
          <a:xfrm>
            <a:off x="2954655" y="26025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75BFA136-ED0B-7A06-2A08-C2D8B4C5200C}"/>
                  </a:ext>
                </a:extLst>
              </p:cNvPr>
              <p:cNvSpPr txBox="1"/>
              <p:nvPr/>
            </p:nvSpPr>
            <p:spPr>
              <a:xfrm>
                <a:off x="3293211" y="33420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75BFA136-ED0B-7A06-2A08-C2D8B4C52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211" y="33420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33957D8C-9B52-8610-33E1-43E829518BD1}"/>
                  </a:ext>
                </a:extLst>
              </p:cNvPr>
              <p:cNvSpPr txBox="1"/>
              <p:nvPr/>
            </p:nvSpPr>
            <p:spPr>
              <a:xfrm>
                <a:off x="3400522" y="18818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33957D8C-9B52-8610-33E1-43E829518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522" y="18818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70">
            <a:extLst>
              <a:ext uri="{FF2B5EF4-FFF2-40B4-BE49-F238E27FC236}">
                <a16:creationId xmlns:a16="http://schemas.microsoft.com/office/drawing/2014/main" id="{A500268C-5140-2E42-EB87-7B57FE31ABD2}"/>
              </a:ext>
            </a:extLst>
          </p:cNvPr>
          <p:cNvCxnSpPr>
            <a:cxnSpLocks/>
          </p:cNvCxnSpPr>
          <p:nvPr/>
        </p:nvCxnSpPr>
        <p:spPr>
          <a:xfrm flipV="1">
            <a:off x="3302677" y="19626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57CEF521-18B3-B4DD-D588-B5CFD00FD495}"/>
                  </a:ext>
                </a:extLst>
              </p:cNvPr>
              <p:cNvSpPr txBox="1"/>
              <p:nvPr/>
            </p:nvSpPr>
            <p:spPr>
              <a:xfrm>
                <a:off x="5093458" y="16840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57CEF521-18B3-B4DD-D588-B5CFD00FD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458" y="16840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9671E5E9-9BCB-FA9E-FE2C-760757E3FB55}"/>
                  </a:ext>
                </a:extLst>
              </p:cNvPr>
              <p:cNvSpPr txBox="1"/>
              <p:nvPr/>
            </p:nvSpPr>
            <p:spPr>
              <a:xfrm>
                <a:off x="4523102" y="18671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9671E5E9-9BCB-FA9E-FE2C-760757E3F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102" y="18671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01C67693-76EE-4FD2-EA24-FC010FC7A1D9}"/>
                  </a:ext>
                </a:extLst>
              </p:cNvPr>
              <p:cNvSpPr txBox="1"/>
              <p:nvPr/>
            </p:nvSpPr>
            <p:spPr>
              <a:xfrm>
                <a:off x="4512217" y="34105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01C67693-76EE-4FD2-EA24-FC010FC7A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217" y="34105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7CA0F148-8FF3-8D5B-A8E9-A643509ADA44}"/>
                  </a:ext>
                </a:extLst>
              </p:cNvPr>
              <p:cNvSpPr txBox="1"/>
              <p:nvPr/>
            </p:nvSpPr>
            <p:spPr>
              <a:xfrm>
                <a:off x="6353910" y="18625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7CA0F148-8FF3-8D5B-A8E9-A643509AD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910" y="18625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011E7AB0-34CE-F485-F4E5-51F9091C7740}"/>
                  </a:ext>
                </a:extLst>
              </p:cNvPr>
              <p:cNvSpPr txBox="1"/>
              <p:nvPr/>
            </p:nvSpPr>
            <p:spPr>
              <a:xfrm>
                <a:off x="6370198" y="33145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011E7AB0-34CE-F485-F4E5-51F9091C7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198" y="33145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20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431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image </a:t>
            </a:r>
            <a:r>
              <a:rPr lang="fr-FR" dirty="0">
                <a:solidFill>
                  <a:srgbClr val="FF0000"/>
                </a:solidFill>
              </a:rPr>
              <a:t>n°59</a:t>
            </a:r>
            <a:r>
              <a:rPr lang="fr-FR" dirty="0"/>
              <a:t> (hard)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950703"/>
              </p:ext>
            </p:extLst>
          </p:nvPr>
        </p:nvGraphicFramePr>
        <p:xfrm>
          <a:off x="342900" y="2290189"/>
          <a:ext cx="11283950" cy="3092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72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863875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863875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2388988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Compensation</a:t>
                      </a:r>
                      <a:r>
                        <a:rPr lang="fr-FR" dirty="0"/>
                        <a:t> new 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Compensation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old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1.33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61 (max)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1532157"/>
            <a:ext cx="125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45C7BB2-0600-68F0-CB42-A7B6578D0D69}"/>
              </a:ext>
            </a:extLst>
          </p:cNvPr>
          <p:cNvSpPr txBox="1"/>
          <p:nvPr/>
        </p:nvSpPr>
        <p:spPr>
          <a:xfrm>
            <a:off x="1525322" y="6067883"/>
            <a:ext cx="897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=&gt;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choose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b,b</a:t>
            </a:r>
            <a:r>
              <a:rPr lang="fr-FR" dirty="0"/>
              <a:t>’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deeper</a:t>
            </a:r>
            <a:r>
              <a:rPr lang="fr-FR" dirty="0"/>
              <a:t> </a:t>
            </a:r>
            <a:r>
              <a:rPr lang="fr-FR" dirty="0" err="1"/>
              <a:t>layers</a:t>
            </a:r>
            <a:r>
              <a:rPr lang="fr-FR" dirty="0"/>
              <a:t> if </a:t>
            </a:r>
            <a:r>
              <a:rPr lang="fr-FR" dirty="0" err="1"/>
              <a:t>weight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high (2,3 </a:t>
            </a:r>
            <a:r>
              <a:rPr lang="fr-FR" dirty="0" err="1"/>
              <a:t>layers</a:t>
            </a:r>
            <a:r>
              <a:rPr lang="fr-FR" dirty="0"/>
              <a:t> </a:t>
            </a:r>
            <a:r>
              <a:rPr lang="fr-FR" dirty="0" err="1"/>
              <a:t>before</a:t>
            </a:r>
            <a:r>
              <a:rPr lang="fr-FR" dirty="0"/>
              <a:t>…) !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431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image </a:t>
            </a:r>
            <a:r>
              <a:rPr lang="fr-FR" dirty="0">
                <a:solidFill>
                  <a:srgbClr val="FF0000"/>
                </a:solidFill>
              </a:rPr>
              <a:t>n°59</a:t>
            </a:r>
            <a:r>
              <a:rPr lang="fr-FR" dirty="0"/>
              <a:t> (hard)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631260"/>
              </p:ext>
            </p:extLst>
          </p:nvPr>
        </p:nvGraphicFramePr>
        <p:xfrm>
          <a:off x="203200" y="2252864"/>
          <a:ext cx="11658947" cy="3463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82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4283902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4196218">
                  <a:extLst>
                    <a:ext uri="{9D8B030D-6E8A-4147-A177-3AD203B41FA5}">
                      <a16:colId xmlns:a16="http://schemas.microsoft.com/office/drawing/2014/main" val="3961735731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Layer 1&amp;3: Compensation </a:t>
                      </a: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(vs </a:t>
                      </a:r>
                      <a:r>
                        <a:rPr lang="fr-FR" dirty="0" err="1">
                          <a:solidFill>
                            <a:schemeClr val="bg1"/>
                          </a:solidFill>
                        </a:rPr>
                        <a:t>random</a:t>
                      </a: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Layer 3: Compensation</a:t>
                      </a:r>
                      <a:r>
                        <a:rPr lang="fr-FR" dirty="0"/>
                        <a:t>  (vs </a:t>
                      </a:r>
                      <a:r>
                        <a:rPr lang="fr-FR" dirty="0" err="1"/>
                        <a:t>Random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1.758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1.677 (1.695)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1.677 (1.70)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1.539 </a:t>
                      </a:r>
                      <a:r>
                        <a:rPr lang="fr-FR" b="0" dirty="0"/>
                        <a:t>(1.622)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1.567 (1.639)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1.431 </a:t>
                      </a: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(1.542)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1.489 (1.578)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1.329 </a:t>
                      </a: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(1.47)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1.454 (1.514)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1.243 </a:t>
                      </a:r>
                      <a:r>
                        <a:rPr lang="fr-FR" b="0" dirty="0"/>
                        <a:t>(1.39)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1.432 (1.455)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ALL NODES OF LAYER 3 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1.422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ALL NODES OF LAYER 1+3 (k=2)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87195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1532157"/>
            <a:ext cx="12302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489A1E74-896D-4465-951C-3153F2FD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35" y="2589313"/>
            <a:ext cx="7825670" cy="4454569"/>
          </a:xfrm>
          <a:prstGeom prst="rect">
            <a:avLst/>
          </a:prstGeom>
        </p:spPr>
      </p:pic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60000"/>
              </p:ext>
            </p:extLst>
          </p:nvPr>
        </p:nvGraphicFramePr>
        <p:xfrm>
          <a:off x="488515" y="563880"/>
          <a:ext cx="11212881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5660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56559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16.0 %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Refined</a:t>
                      </a:r>
                      <a:r>
                        <a:rPr lang="fr-FR" dirty="0"/>
                        <a:t> PRIMA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159s per image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(50 nodes in 1,2)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65.3%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68.4%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adding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k=2 for min&gt;-1.5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117s per image NO GPU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142s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Beta Crown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69.9%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102s per image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5x100, Over 1000 images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9260B1-794D-6D55-CBA9-8190DBFEE930}"/>
              </a:ext>
            </a:extLst>
          </p:cNvPr>
          <p:cNvSpPr txBox="1"/>
          <p:nvPr/>
        </p:nvSpPr>
        <p:spPr>
          <a:xfrm>
            <a:off x="501041" y="4243635"/>
            <a:ext cx="230216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Accuracy</a:t>
            </a:r>
            <a:r>
              <a:rPr lang="fr-FR" dirty="0"/>
              <a:t> MILP</a:t>
            </a:r>
          </a:p>
          <a:p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k=1</a:t>
            </a:r>
          </a:p>
          <a:p>
            <a:endParaRPr lang="fr-FR" dirty="0"/>
          </a:p>
          <a:p>
            <a:r>
              <a:rPr lang="fr-FR" dirty="0" err="1">
                <a:solidFill>
                  <a:schemeClr val="accent2"/>
                </a:solidFill>
              </a:rPr>
              <a:t>Orange+red</a:t>
            </a:r>
            <a:r>
              <a:rPr lang="fr-FR" dirty="0">
                <a:solidFill>
                  <a:schemeClr val="accent2"/>
                </a:solidFill>
              </a:rPr>
              <a:t> = </a:t>
            </a:r>
            <a:r>
              <a:rPr lang="fr-FR" dirty="0" err="1">
                <a:solidFill>
                  <a:schemeClr val="accent2"/>
                </a:solidFill>
              </a:rPr>
              <a:t>certified</a:t>
            </a:r>
            <a:endParaRPr lang="fr-FR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72679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71779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0.026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56305B9-06C4-B0D0-46FA-72D2D4DA3B2C}"/>
              </a:ext>
            </a:extLst>
          </p:cNvPr>
          <p:cNvSpPr txBox="1"/>
          <p:nvPr/>
        </p:nvSpPr>
        <p:spPr>
          <a:xfrm>
            <a:off x="4018088" y="6489788"/>
            <a:ext cx="44432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DeepPoly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	         </a:t>
            </a:r>
            <a:r>
              <a:rPr lang="fr-FR" dirty="0">
                <a:solidFill>
                  <a:srgbClr val="C00000"/>
                </a:solidFill>
              </a:rPr>
              <a:t>Red=</a:t>
            </a:r>
            <a:r>
              <a:rPr lang="fr-FR" dirty="0" err="1">
                <a:solidFill>
                  <a:srgbClr val="C00000"/>
                </a:solidFill>
              </a:rPr>
              <a:t>certified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954709"/>
              </p:ext>
            </p:extLst>
          </p:nvPr>
        </p:nvGraphicFramePr>
        <p:xfrm>
          <a:off x="490603" y="563880"/>
          <a:ext cx="1121079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624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18.2 %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11s per image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our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implem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Refined</a:t>
                      </a:r>
                      <a:r>
                        <a:rPr lang="fr-FR" dirty="0"/>
                        <a:t> PRIMA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301s per image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(50 nodes)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~170s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1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(K=2, new long)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65.8%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346s per image NO GPU (can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lower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the time)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Standard Beta Crown (BAB)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23.6% - on first 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179s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53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Beta Crown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103s per image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GPU –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try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no GPU?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8x100, Over 1000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60153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59253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0.026</a:t>
            </a:r>
          </a:p>
        </p:txBody>
      </p:sp>
    </p:spTree>
    <p:extLst>
      <p:ext uri="{BB962C8B-B14F-4D97-AF65-F5344CB8AC3E}">
        <p14:creationId xmlns:p14="http://schemas.microsoft.com/office/powerpoint/2010/main" val="2896052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3DB35D7-032E-715C-F783-AA0A8B03D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283" y="2642991"/>
            <a:ext cx="10622071" cy="4453003"/>
          </a:xfrm>
          <a:prstGeom prst="rect">
            <a:avLst/>
          </a:prstGeom>
        </p:spPr>
      </p:pic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368428"/>
              </p:ext>
            </p:extLst>
          </p:nvPr>
        </p:nvGraphicFramePr>
        <p:xfrm>
          <a:off x="490603" y="563880"/>
          <a:ext cx="1121079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624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29.2 %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?s per image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our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implem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Refined</a:t>
                      </a:r>
                      <a:r>
                        <a:rPr lang="fr-FR" dirty="0"/>
                        <a:t> PRIMA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224s per image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40/32 nodes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71.9% &lt; 100 (74.8% &lt;150)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206s (248s)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1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+ 60 nodes ( k=2)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76.8% &lt;150 (77.4% k=2)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279s (309s)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Standard Beta Crown (BAB)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53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Beta Crown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86s per image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5x200, Over 1000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60153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59253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0.015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D1F8216-8591-03BA-CC63-A334A0000979}"/>
              </a:ext>
            </a:extLst>
          </p:cNvPr>
          <p:cNvSpPr txBox="1"/>
          <p:nvPr/>
        </p:nvSpPr>
        <p:spPr>
          <a:xfrm>
            <a:off x="306887" y="4155953"/>
            <a:ext cx="230216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Accuracy</a:t>
            </a:r>
            <a:r>
              <a:rPr lang="fr-FR" dirty="0"/>
              <a:t> MILP</a:t>
            </a:r>
          </a:p>
          <a:p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k=1</a:t>
            </a:r>
          </a:p>
          <a:p>
            <a:endParaRPr lang="fr-FR" dirty="0"/>
          </a:p>
          <a:p>
            <a:r>
              <a:rPr lang="fr-FR" dirty="0" err="1">
                <a:solidFill>
                  <a:schemeClr val="accent2"/>
                </a:solidFill>
              </a:rPr>
              <a:t>Orange+red</a:t>
            </a:r>
            <a:r>
              <a:rPr lang="fr-FR" dirty="0">
                <a:solidFill>
                  <a:schemeClr val="accent2"/>
                </a:solidFill>
              </a:rPr>
              <a:t> = </a:t>
            </a:r>
            <a:r>
              <a:rPr lang="fr-FR" dirty="0" err="1">
                <a:solidFill>
                  <a:schemeClr val="accent2"/>
                </a:solidFill>
              </a:rPr>
              <a:t>certified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7B86877-C3EA-9081-1AF7-A6502758FE38}"/>
              </a:ext>
            </a:extLst>
          </p:cNvPr>
          <p:cNvSpPr txBox="1"/>
          <p:nvPr/>
        </p:nvSpPr>
        <p:spPr>
          <a:xfrm>
            <a:off x="4475288" y="6602212"/>
            <a:ext cx="44432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DeepPoly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	         </a:t>
            </a:r>
            <a:r>
              <a:rPr lang="fr-FR" dirty="0">
                <a:solidFill>
                  <a:srgbClr val="C00000"/>
                </a:solidFill>
              </a:rPr>
              <a:t>Red=</a:t>
            </a:r>
            <a:r>
              <a:rPr lang="fr-FR" dirty="0" err="1">
                <a:solidFill>
                  <a:srgbClr val="C00000"/>
                </a:solidFill>
              </a:rPr>
              <a:t>certified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6088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159303</TotalTime>
  <Words>1813</Words>
  <Application>Microsoft Office PowerPoint</Application>
  <PresentationFormat>Grand écran</PresentationFormat>
  <Paragraphs>421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Symbol</vt:lpstr>
      <vt:lpstr>Thème Office</vt:lpstr>
      <vt:lpstr>ERAN-DeepPoly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Overall Recap</vt:lpstr>
      <vt:lpstr>Overall Recap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bgenest@irisa.fr</cp:lastModifiedBy>
  <cp:revision>499</cp:revision>
  <dcterms:created xsi:type="dcterms:W3CDTF">2023-04-09T08:44:05Z</dcterms:created>
  <dcterms:modified xsi:type="dcterms:W3CDTF">2024-01-14T14:48:37Z</dcterms:modified>
</cp:coreProperties>
</file>