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2" r:id="rId2"/>
    <p:sldId id="384" r:id="rId3"/>
    <p:sldId id="389" r:id="rId4"/>
    <p:sldId id="259" r:id="rId5"/>
    <p:sldId id="260" r:id="rId6"/>
    <p:sldId id="390" r:id="rId7"/>
    <p:sldId id="388" r:id="rId8"/>
    <p:sldId id="387" r:id="rId9"/>
    <p:sldId id="391" r:id="rId10"/>
    <p:sldId id="393" r:id="rId11"/>
    <p:sldId id="394" r:id="rId12"/>
    <p:sldId id="395" r:id="rId13"/>
    <p:sldId id="38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33:57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4 424,'0'-2'96,"0"1"-96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47:45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22 3353,'0'0'1029,"-7"-1"-609,7 0-390,0 0-1,0 1 0,0-1 0,0 1 0,0-1 1,0 0-1,0 1 0,0-1 0,0 1 1,0-1-1,0 1 0,0-1 0,0 1 0,1-1 1,-1 1-1,0-1 0,1 1 0,-1-1 1,0 1-1,1-1 0,-1 1 0,0-1 0,1 1 1,-1-1-1,1 1 0,-1 0 0,1-1 1,-1 1-1,1 0 0,-1 0 0,1-1 0,-1 1 1,1 0-1,-1 0 0,1 0 0,-1 0 1,1-1-1,-1 1 0,1 0 0,0 0 0,-1 0 1,1 0-1,-1 0 0,2 1 0,-2-6 173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02/01/2024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71" Type="http://schemas.openxmlformats.org/officeDocument/2006/relationships/image" Target="../media/image39.png"/><Relationship Id="rId176" Type="http://schemas.openxmlformats.org/officeDocument/2006/relationships/image" Target="../media/image44.png"/><Relationship Id="rId120" Type="http://schemas.openxmlformats.org/officeDocument/2006/relationships/customXml" Target="../ink/ink6.xml"/><Relationship Id="rId175" Type="http://schemas.openxmlformats.org/officeDocument/2006/relationships/image" Target="../media/image43.png"/><Relationship Id="rId170" Type="http://schemas.openxmlformats.org/officeDocument/2006/relationships/image" Target="../media/image38.png"/><Relationship Id="rId2" Type="http://schemas.openxmlformats.org/officeDocument/2006/relationships/customXml" Target="../ink/ink5.xml"/><Relationship Id="rId17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178" Type="http://schemas.openxmlformats.org/officeDocument/2006/relationships/image" Target="../media/image46.png"/><Relationship Id="rId119" Type="http://schemas.openxmlformats.org/officeDocument/2006/relationships/image" Target="../media/image182.png"/><Relationship Id="rId173" Type="http://schemas.openxmlformats.org/officeDocument/2006/relationships/image" Target="../media/image41.png"/><Relationship Id="rId169" Type="http://schemas.openxmlformats.org/officeDocument/2006/relationships/image" Target="../media/image37.png"/><Relationship Id="rId177" Type="http://schemas.openxmlformats.org/officeDocument/2006/relationships/image" Target="../media/image45.png"/><Relationship Id="rId168" Type="http://schemas.openxmlformats.org/officeDocument/2006/relationships/image" Target="../media/image205.png"/><Relationship Id="rId172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ERAN-</a:t>
            </a:r>
            <a:r>
              <a:rPr lang="fr-FR" b="1" dirty="0" err="1">
                <a:solidFill>
                  <a:srgbClr val="C00000"/>
                </a:solidFill>
              </a:rPr>
              <a:t>DeepPoly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DE64C8-27CF-4318-8EA5-97D2CEBE6BB6}"/>
              </a:ext>
            </a:extLst>
          </p:cNvPr>
          <p:cNvSpPr txBox="1"/>
          <p:nvPr/>
        </p:nvSpPr>
        <p:spPr>
          <a:xfrm>
            <a:off x="580741" y="1332450"/>
            <a:ext cx="95823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DeepPoly</a:t>
            </a:r>
            <a:r>
              <a:rPr lang="fr-FR" sz="2400" dirty="0"/>
              <a:t> Abstraction </a:t>
            </a:r>
            <a:r>
              <a:rPr lang="fr-FR" sz="2400" dirty="0" err="1"/>
              <a:t>idea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very</a:t>
            </a:r>
            <a:r>
              <a:rPr lang="fr-FR" sz="2400" dirty="0"/>
              <a:t> </a:t>
            </a:r>
            <a:r>
              <a:rPr lang="fr-FR" sz="2400" dirty="0" err="1"/>
              <a:t>interesting</a:t>
            </a:r>
            <a:r>
              <a:rPr lang="fr-FR" sz="2400" dirty="0"/>
              <a:t>. </a:t>
            </a:r>
          </a:p>
          <a:p>
            <a:r>
              <a:rPr lang="fr-FR" sz="2400" dirty="0"/>
              <a:t>Very efficient but </a:t>
            </a:r>
            <a:r>
              <a:rPr lang="fr-FR" sz="2400" dirty="0" err="1"/>
              <a:t>sometimes</a:t>
            </a:r>
            <a:r>
              <a:rPr lang="fr-FR" sz="2400" dirty="0"/>
              <a:t> </a:t>
            </a:r>
            <a:r>
              <a:rPr lang="fr-FR" sz="2400" dirty="0" err="1"/>
              <a:t>imprecise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dirty="0"/>
              <a:t>Use </a:t>
            </a:r>
            <a:r>
              <a:rPr lang="fr-FR" sz="2400" dirty="0" err="1"/>
              <a:t>that</a:t>
            </a:r>
            <a:r>
              <a:rPr lang="fr-FR" sz="2400" dirty="0"/>
              <a:t> as base + </a:t>
            </a:r>
            <a:r>
              <a:rPr lang="fr-FR" sz="2400" dirty="0" err="1"/>
              <a:t>other</a:t>
            </a:r>
            <a:r>
              <a:rPr lang="fr-FR" sz="2400" dirty="0"/>
              <a:t> techniques to improve the </a:t>
            </a:r>
            <a:r>
              <a:rPr lang="fr-FR" sz="2400" dirty="0" err="1"/>
              <a:t>accuracy</a:t>
            </a:r>
            <a:r>
              <a:rPr lang="fr-FR" sz="2400" dirty="0"/>
              <a:t>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needed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b="1" dirty="0"/>
              <a:t>Main issue:</a:t>
            </a:r>
          </a:p>
          <a:p>
            <a:endParaRPr lang="fr-FR" sz="2400" dirty="0"/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id="{65D35270-9841-EA7F-C49C-7043A4FC3029}"/>
              </a:ext>
            </a:extLst>
          </p:cNvPr>
          <p:cNvSpPr/>
          <p:nvPr/>
        </p:nvSpPr>
        <p:spPr>
          <a:xfrm>
            <a:off x="4957496" y="3938502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22">
            <a:extLst>
              <a:ext uri="{FF2B5EF4-FFF2-40B4-BE49-F238E27FC236}">
                <a16:creationId xmlns:a16="http://schemas.microsoft.com/office/drawing/2014/main" id="{49F172AD-9325-DE3D-9DA8-1E40C3BF77AD}"/>
              </a:ext>
            </a:extLst>
          </p:cNvPr>
          <p:cNvSpPr/>
          <p:nvPr/>
        </p:nvSpPr>
        <p:spPr>
          <a:xfrm>
            <a:off x="4957492" y="5484505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2866E9DE-0A6B-A8C2-CA3B-452809E9DEA9}"/>
              </a:ext>
            </a:extLst>
          </p:cNvPr>
          <p:cNvCxnSpPr/>
          <p:nvPr/>
        </p:nvCxnSpPr>
        <p:spPr>
          <a:xfrm>
            <a:off x="5531357" y="5726970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6">
            <a:extLst>
              <a:ext uri="{FF2B5EF4-FFF2-40B4-BE49-F238E27FC236}">
                <a16:creationId xmlns:a16="http://schemas.microsoft.com/office/drawing/2014/main" id="{811E1133-EF5F-1044-E043-E48600F11D1C}"/>
              </a:ext>
            </a:extLst>
          </p:cNvPr>
          <p:cNvCxnSpPr/>
          <p:nvPr/>
        </p:nvCxnSpPr>
        <p:spPr>
          <a:xfrm>
            <a:off x="5531362" y="4156364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/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56">
            <a:extLst>
              <a:ext uri="{FF2B5EF4-FFF2-40B4-BE49-F238E27FC236}">
                <a16:creationId xmlns:a16="http://schemas.microsoft.com/office/drawing/2014/main" id="{AFF10160-56C0-2695-DD2C-6D0B0EDEDC39}"/>
              </a:ext>
            </a:extLst>
          </p:cNvPr>
          <p:cNvSpPr/>
          <p:nvPr/>
        </p:nvSpPr>
        <p:spPr>
          <a:xfrm>
            <a:off x="3122312" y="385382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57">
            <a:extLst>
              <a:ext uri="{FF2B5EF4-FFF2-40B4-BE49-F238E27FC236}">
                <a16:creationId xmlns:a16="http://schemas.microsoft.com/office/drawing/2014/main" id="{A7B77754-6334-7E64-E282-5B130724D0A6}"/>
              </a:ext>
            </a:extLst>
          </p:cNvPr>
          <p:cNvSpPr/>
          <p:nvPr/>
        </p:nvSpPr>
        <p:spPr>
          <a:xfrm>
            <a:off x="3088446" y="5552230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58">
            <a:extLst>
              <a:ext uri="{FF2B5EF4-FFF2-40B4-BE49-F238E27FC236}">
                <a16:creationId xmlns:a16="http://schemas.microsoft.com/office/drawing/2014/main" id="{26BE0E49-28F9-07C5-B056-F1354644FEDC}"/>
              </a:ext>
            </a:extLst>
          </p:cNvPr>
          <p:cNvCxnSpPr/>
          <p:nvPr/>
        </p:nvCxnSpPr>
        <p:spPr>
          <a:xfrm>
            <a:off x="3696178" y="4140761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9">
            <a:extLst>
              <a:ext uri="{FF2B5EF4-FFF2-40B4-BE49-F238E27FC236}">
                <a16:creationId xmlns:a16="http://schemas.microsoft.com/office/drawing/2014/main" id="{1CCBE1AF-B863-3FEB-9C38-962F7462CE7E}"/>
              </a:ext>
            </a:extLst>
          </p:cNvPr>
          <p:cNvCxnSpPr/>
          <p:nvPr/>
        </p:nvCxnSpPr>
        <p:spPr>
          <a:xfrm>
            <a:off x="3645379" y="5771431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/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/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/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/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/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/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68">
            <a:extLst>
              <a:ext uri="{FF2B5EF4-FFF2-40B4-BE49-F238E27FC236}">
                <a16:creationId xmlns:a16="http://schemas.microsoft.com/office/drawing/2014/main" id="{B6B29B15-C57C-F2CD-CB1F-502521186B03}"/>
              </a:ext>
            </a:extLst>
          </p:cNvPr>
          <p:cNvCxnSpPr/>
          <p:nvPr/>
        </p:nvCxnSpPr>
        <p:spPr>
          <a:xfrm>
            <a:off x="3634033" y="4247015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70">
            <a:extLst>
              <a:ext uri="{FF2B5EF4-FFF2-40B4-BE49-F238E27FC236}">
                <a16:creationId xmlns:a16="http://schemas.microsoft.com/office/drawing/2014/main" id="{E2B5DDA9-873F-A300-5F9C-45F265F8CF89}"/>
              </a:ext>
            </a:extLst>
          </p:cNvPr>
          <p:cNvCxnSpPr/>
          <p:nvPr/>
        </p:nvCxnSpPr>
        <p:spPr>
          <a:xfrm flipV="1">
            <a:off x="3583231" y="4280883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/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blipFill>
                <a:blip r:embed="rId9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/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blipFill>
                <a:blip r:embed="rId10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/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/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blipFill>
                <a:blip r:embed="rId12"/>
                <a:stretch>
                  <a:fillRect l="-2116" t="-4444" r="-687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/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blipFill>
                <a:blip r:embed="rId13"/>
                <a:stretch>
                  <a:fillRect l="-2020" t="-4444" r="-6566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/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/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E690A8B1-5149-DAC5-8317-6471CE8669CB}"/>
              </a:ext>
            </a:extLst>
          </p:cNvPr>
          <p:cNvCxnSpPr>
            <a:cxnSpLocks/>
          </p:cNvCxnSpPr>
          <p:nvPr/>
        </p:nvCxnSpPr>
        <p:spPr>
          <a:xfrm flipH="1" flipV="1">
            <a:off x="5733277" y="3520230"/>
            <a:ext cx="2037380" cy="153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00B77AD8-0EDC-C7DC-77D4-46EC8D0CBA05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5733277" y="5054092"/>
            <a:ext cx="2037380" cy="145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/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Computed/</a:t>
                </a:r>
                <a:r>
                  <a:rPr lang="fr-FR" dirty="0" err="1"/>
                  <a:t>represented</a:t>
                </a:r>
                <a:r>
                  <a:rPr lang="fr-FR" dirty="0"/>
                  <a:t> </a:t>
                </a:r>
                <a:r>
                  <a:rPr lang="fr-FR" dirty="0" err="1"/>
                  <a:t>independantly</a:t>
                </a:r>
                <a:r>
                  <a:rPr lang="fr-FR" dirty="0"/>
                  <a:t>, </a:t>
                </a:r>
              </a:p>
              <a:p>
                <a:r>
                  <a:rPr lang="fr-FR" dirty="0"/>
                  <a:t>But not </a:t>
                </a:r>
                <a:r>
                  <a:rPr lang="fr-FR" dirty="0" err="1"/>
                  <a:t>independant</a:t>
                </a:r>
                <a:r>
                  <a:rPr lang="fr-FR" dirty="0"/>
                  <a:t>:</a:t>
                </a:r>
              </a:p>
              <a:p>
                <a:r>
                  <a:rPr lang="fr-FR" dirty="0"/>
                  <a:t>e.g. </a:t>
                </a:r>
                <a:r>
                  <a:rPr lang="fr-FR" dirty="0" err="1"/>
                  <a:t>when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=2, </a:t>
                </a:r>
                <a:r>
                  <a:rPr lang="fr-FR" dirty="0" err="1"/>
                  <a:t>we</a:t>
                </a:r>
                <a:r>
                  <a:rPr lang="fr-FR" dirty="0"/>
                  <a:t>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 = 0.</a:t>
                </a:r>
              </a:p>
              <a:p>
                <a:endParaRPr lang="fr-FR" dirty="0"/>
              </a:p>
              <a:p>
                <a:r>
                  <a:rPr lang="fr-FR" dirty="0"/>
                  <a:t>2 solutions: </a:t>
                </a:r>
              </a:p>
              <a:p>
                <a:r>
                  <a:rPr lang="fr-FR" dirty="0" err="1"/>
                  <a:t>Keep</a:t>
                </a:r>
                <a:r>
                  <a:rPr lang="fr-FR" dirty="0"/>
                  <a:t> </a:t>
                </a:r>
                <a:r>
                  <a:rPr lang="fr-FR" dirty="0" err="1"/>
                  <a:t>some</a:t>
                </a:r>
                <a:r>
                  <a:rPr lang="fr-FR" dirty="0"/>
                  <a:t> </a:t>
                </a:r>
                <a:r>
                  <a:rPr lang="fr-FR" dirty="0" err="1"/>
                  <a:t>dependencies</a:t>
                </a:r>
                <a:r>
                  <a:rPr lang="fr-FR" dirty="0"/>
                  <a:t> – PRIMA abstraction.</a:t>
                </a:r>
              </a:p>
              <a:p>
                <a:r>
                  <a:rPr lang="fr-FR" dirty="0"/>
                  <a:t>Or</a:t>
                </a:r>
              </a:p>
              <a:p>
                <a:r>
                  <a:rPr lang="fr-FR" dirty="0" err="1"/>
                  <a:t>Better</a:t>
                </a:r>
                <a:r>
                  <a:rPr lang="fr-FR" dirty="0"/>
                  <a:t> network abstraction</a:t>
                </a:r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blipFill>
                <a:blip r:embed="rId16"/>
                <a:stretch>
                  <a:fillRect l="-1194" t="-1319" r="-531" b="-31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047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19063"/>
              </p:ext>
            </p:extLst>
          </p:nvPr>
        </p:nvGraphicFramePr>
        <p:xfrm>
          <a:off x="201337" y="563880"/>
          <a:ext cx="11500061" cy="580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26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91073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852725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25.9 %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17s per image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our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implem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395s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New_adapt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compensate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Stop at 0/2 for fast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Stop at 1/4 for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1) 72 - 78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2) 73 - 79/100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3) 74 - 77/100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4) 68 - 80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5) 52 - 78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6) 70 – 75 / 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7) 54 – 84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8) 79 – 85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9) 79 – 82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10) 60 – 73 /100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310s-472s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349s-524s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297s-506s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354s-620s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174s – 598s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291s - 454s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174s – 586s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363s – 522s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395s – 557s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258s – 521s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4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New_adapt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fast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68.1% /1000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297s /1000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583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New_adapt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fast+slow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79.1% /1000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535s /1000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87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(fast),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old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72.6% (363/500) - 77/100 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480s-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Standard Beta Crown (BAB)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5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95s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8x200,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0.015</a:t>
            </a:r>
          </a:p>
        </p:txBody>
      </p:sp>
    </p:spTree>
    <p:extLst>
      <p:ext uri="{BB962C8B-B14F-4D97-AF65-F5344CB8AC3E}">
        <p14:creationId xmlns:p14="http://schemas.microsoft.com/office/powerpoint/2010/main" val="572571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A5B103-927A-AB83-2E76-68ACCCF7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Overall</a:t>
            </a:r>
            <a:r>
              <a:rPr lang="fr-FR" dirty="0"/>
              <a:t> </a:t>
            </a:r>
            <a:r>
              <a:rPr lang="fr-FR" dirty="0" err="1"/>
              <a:t>Recap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70946E4-6F4A-C224-1E6D-38AB64FB2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319651"/>
              </p:ext>
            </p:extLst>
          </p:nvPr>
        </p:nvGraphicFramePr>
        <p:xfrm>
          <a:off x="162838" y="1909638"/>
          <a:ext cx="1194356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59">
                  <a:extLst>
                    <a:ext uri="{9D8B030D-6E8A-4147-A177-3AD203B41FA5}">
                      <a16:colId xmlns:a16="http://schemas.microsoft.com/office/drawing/2014/main" val="2990901885"/>
                    </a:ext>
                  </a:extLst>
                </a:gridCol>
                <a:gridCol w="1365337">
                  <a:extLst>
                    <a:ext uri="{9D8B030D-6E8A-4147-A177-3AD203B41FA5}">
                      <a16:colId xmlns:a16="http://schemas.microsoft.com/office/drawing/2014/main" val="440124593"/>
                    </a:ext>
                  </a:extLst>
                </a:gridCol>
                <a:gridCol w="1546965">
                  <a:extLst>
                    <a:ext uri="{9D8B030D-6E8A-4147-A177-3AD203B41FA5}">
                      <a16:colId xmlns:a16="http://schemas.microsoft.com/office/drawing/2014/main" val="4091603951"/>
                    </a:ext>
                  </a:extLst>
                </a:gridCol>
                <a:gridCol w="1534438">
                  <a:extLst>
                    <a:ext uri="{9D8B030D-6E8A-4147-A177-3AD203B41FA5}">
                      <a16:colId xmlns:a16="http://schemas.microsoft.com/office/drawing/2014/main" val="2146285942"/>
                    </a:ext>
                  </a:extLst>
                </a:gridCol>
                <a:gridCol w="1647173">
                  <a:extLst>
                    <a:ext uri="{9D8B030D-6E8A-4147-A177-3AD203B41FA5}">
                      <a16:colId xmlns:a16="http://schemas.microsoft.com/office/drawing/2014/main" val="3861335404"/>
                    </a:ext>
                  </a:extLst>
                </a:gridCol>
                <a:gridCol w="1753643">
                  <a:extLst>
                    <a:ext uri="{9D8B030D-6E8A-4147-A177-3AD203B41FA5}">
                      <a16:colId xmlns:a16="http://schemas.microsoft.com/office/drawing/2014/main" val="3458033308"/>
                    </a:ext>
                  </a:extLst>
                </a:gridCol>
                <a:gridCol w="3225453">
                  <a:extLst>
                    <a:ext uri="{9D8B030D-6E8A-4147-A177-3AD203B41FA5}">
                      <a16:colId xmlns:a16="http://schemas.microsoft.com/office/drawing/2014/main" val="2415378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DeepPoly</a:t>
                      </a:r>
                      <a:endParaRPr lang="fr-FR" dirty="0"/>
                    </a:p>
                    <a:p>
                      <a:r>
                        <a:rPr lang="fr-FR" dirty="0"/>
                        <a:t>Our </a:t>
                      </a:r>
                      <a:r>
                        <a:rPr lang="fr-FR" dirty="0" err="1"/>
                        <a:t>imp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PRIMA 2021</a:t>
                      </a:r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VeryCompFast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Fast+Slow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r>
                        <a:rPr lang="fr-FR" dirty="0"/>
                        <a:t> Pure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endParaRPr lang="fr-FR" dirty="0"/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1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16% (5s)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 (159s)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65.3% (117s)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68.4% (142s)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69.9%</a:t>
                      </a:r>
                      <a:r>
                        <a:rPr lang="fr-FR" dirty="0"/>
                        <a:t> (102s)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6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29.2% (?s)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69% (224s)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72% (206s)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76.8% (279s)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77.4%</a:t>
                      </a:r>
                      <a:r>
                        <a:rPr lang="fr-FR" dirty="0"/>
                        <a:t> (86s)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7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18.2% (11s)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 (301s)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61.4% (170s)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65.8%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(346s)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23.6%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62% (103s)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3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8x100a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18.2% (11s)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 (301s)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52.7% (92.3s)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59.7%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23.6%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62% (103s)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225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25.9% (17s)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62.4% (395s)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68.1% (297s)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79.1%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(535s)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73.5% (95s)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63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26% (34s)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63.3% (814s)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32%? (/20)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Fail (/50)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465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91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A5B103-927A-AB83-2E76-68ACCCF7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Overall</a:t>
            </a:r>
            <a:r>
              <a:rPr lang="fr-FR" dirty="0"/>
              <a:t> </a:t>
            </a:r>
            <a:r>
              <a:rPr lang="fr-FR" dirty="0" err="1"/>
              <a:t>Recap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70946E4-6F4A-C224-1E6D-38AB64FB2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256544"/>
              </p:ext>
            </p:extLst>
          </p:nvPr>
        </p:nvGraphicFramePr>
        <p:xfrm>
          <a:off x="162838" y="1909638"/>
          <a:ext cx="11943567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102">
                  <a:extLst>
                    <a:ext uri="{9D8B030D-6E8A-4147-A177-3AD203B41FA5}">
                      <a16:colId xmlns:a16="http://schemas.microsoft.com/office/drawing/2014/main" val="2990901885"/>
                    </a:ext>
                  </a:extLst>
                </a:gridCol>
                <a:gridCol w="1190534">
                  <a:extLst>
                    <a:ext uri="{9D8B030D-6E8A-4147-A177-3AD203B41FA5}">
                      <a16:colId xmlns:a16="http://schemas.microsoft.com/office/drawing/2014/main" val="440124593"/>
                    </a:ext>
                  </a:extLst>
                </a:gridCol>
                <a:gridCol w="1348908">
                  <a:extLst>
                    <a:ext uri="{9D8B030D-6E8A-4147-A177-3AD203B41FA5}">
                      <a16:colId xmlns:a16="http://schemas.microsoft.com/office/drawing/2014/main" val="4091603951"/>
                    </a:ext>
                  </a:extLst>
                </a:gridCol>
                <a:gridCol w="1736919">
                  <a:extLst>
                    <a:ext uri="{9D8B030D-6E8A-4147-A177-3AD203B41FA5}">
                      <a16:colId xmlns:a16="http://schemas.microsoft.com/office/drawing/2014/main" val="2146285942"/>
                    </a:ext>
                  </a:extLst>
                </a:gridCol>
                <a:gridCol w="1628384">
                  <a:extLst>
                    <a:ext uri="{9D8B030D-6E8A-4147-A177-3AD203B41FA5}">
                      <a16:colId xmlns:a16="http://schemas.microsoft.com/office/drawing/2014/main" val="3861335404"/>
                    </a:ext>
                  </a:extLst>
                </a:gridCol>
                <a:gridCol w="1622120">
                  <a:extLst>
                    <a:ext uri="{9D8B030D-6E8A-4147-A177-3AD203B41FA5}">
                      <a16:colId xmlns:a16="http://schemas.microsoft.com/office/drawing/2014/main" val="1995644563"/>
                    </a:ext>
                  </a:extLst>
                </a:gridCol>
                <a:gridCol w="1703540">
                  <a:extLst>
                    <a:ext uri="{9D8B030D-6E8A-4147-A177-3AD203B41FA5}">
                      <a16:colId xmlns:a16="http://schemas.microsoft.com/office/drawing/2014/main" val="3458033308"/>
                    </a:ext>
                  </a:extLst>
                </a:gridCol>
                <a:gridCol w="1954060">
                  <a:extLst>
                    <a:ext uri="{9D8B030D-6E8A-4147-A177-3AD203B41FA5}">
                      <a16:colId xmlns:a16="http://schemas.microsoft.com/office/drawing/2014/main" val="2415378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DeepPoly</a:t>
                      </a:r>
                      <a:endParaRPr lang="fr-FR" dirty="0"/>
                    </a:p>
                    <a:p>
                      <a:r>
                        <a:rPr lang="fr-FR" dirty="0"/>
                        <a:t>Our </a:t>
                      </a:r>
                      <a:r>
                        <a:rPr lang="fr-FR" dirty="0" err="1"/>
                        <a:t>imp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PRIMA 2021</a:t>
                      </a:r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Fast adaptative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Fast+Slow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adaptative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Fast+Slow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fixed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r>
                        <a:rPr lang="fr-FR" dirty="0"/>
                        <a:t> </a:t>
                      </a:r>
                    </a:p>
                    <a:p>
                      <a:r>
                        <a:rPr lang="fr-FR" dirty="0"/>
                        <a:t>Pure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endParaRPr lang="fr-FR" dirty="0"/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1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16% (5s)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 (159s)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65.3% (117s)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68.4% (142s)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69.9%</a:t>
                      </a:r>
                      <a:r>
                        <a:rPr lang="fr-FR" dirty="0"/>
                        <a:t> (102s)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6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29.2% (?s)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69% (224s)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72% (206s)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76.8% (279s)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77.4%</a:t>
                      </a:r>
                      <a:r>
                        <a:rPr lang="fr-FR" dirty="0"/>
                        <a:t> (86s)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7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18.2% (11s)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 (301s)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52.7% (92.3s)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59.7%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65.8%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(346s)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23.6%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62% (103s)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3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25.9% (17s)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62.4% (395s)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68.1% (297s)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79.1%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(535s)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too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73.5% (95s)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63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6x500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26% (34s)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63.3% (814s) /150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32%? () /20, 30s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Fail to 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465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0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67641"/>
            <a:ext cx="10390339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Conclusion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Looking</a:t>
            </a:r>
            <a:r>
              <a:rPr lang="fr-FR" dirty="0"/>
              <a:t> for the compensations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novel</a:t>
            </a:r>
            <a:r>
              <a:rPr lang="fr-FR" dirty="0"/>
              <a:t> and </a:t>
            </a:r>
            <a:r>
              <a:rPr lang="fr-FR" dirty="0" err="1"/>
              <a:t>seems</a:t>
            </a:r>
            <a:r>
              <a:rPr lang="fr-FR" dirty="0"/>
              <a:t> a good </a:t>
            </a:r>
            <a:r>
              <a:rPr lang="fr-FR" dirty="0" err="1"/>
              <a:t>criteria</a:t>
            </a:r>
            <a:r>
              <a:rPr lang="fr-FR" dirty="0"/>
              <a:t> to choose MILP nodes.</a:t>
            </a:r>
          </a:p>
          <a:p>
            <a:endParaRPr lang="fr-FR" dirty="0"/>
          </a:p>
          <a:p>
            <a:r>
              <a:rPr lang="fr-FR" b="1" dirty="0" err="1"/>
              <a:t>Outperform</a:t>
            </a:r>
            <a:r>
              <a:rPr lang="fr-FR" b="1" dirty="0"/>
              <a:t> Prima, </a:t>
            </a:r>
            <a:r>
              <a:rPr lang="fr-FR" b="1" dirty="0" err="1"/>
              <a:t>both</a:t>
            </a:r>
            <a:r>
              <a:rPr lang="fr-FR" b="1" dirty="0"/>
              <a:t> in time and in </a:t>
            </a:r>
            <a:r>
              <a:rPr lang="fr-FR" b="1" dirty="0" err="1"/>
              <a:t>accuracy</a:t>
            </a:r>
            <a:r>
              <a:rPr lang="fr-FR" b="1" dirty="0"/>
              <a:t>, </a:t>
            </a:r>
            <a:r>
              <a:rPr lang="fr-FR" b="1" dirty="0" err="1"/>
              <a:t>with</a:t>
            </a:r>
            <a:r>
              <a:rPr lang="fr-FR" b="1" dirty="0"/>
              <a:t> </a:t>
            </a:r>
            <a:r>
              <a:rPr lang="fr-FR" b="1" dirty="0" err="1"/>
              <a:t>similar</a:t>
            </a:r>
            <a:r>
              <a:rPr lang="fr-FR" b="1" dirty="0"/>
              <a:t> process but </a:t>
            </a:r>
            <a:r>
              <a:rPr lang="fr-FR" b="1" dirty="0" err="1"/>
              <a:t>different</a:t>
            </a:r>
            <a:r>
              <a:rPr lang="fr-FR" b="1" dirty="0"/>
              <a:t> focus (</a:t>
            </a:r>
            <a:r>
              <a:rPr lang="fr-FR" b="1" dirty="0" err="1"/>
              <a:t>dependencies</a:t>
            </a:r>
            <a:r>
              <a:rPr lang="fr-FR" b="1" dirty="0"/>
              <a:t> vs compensation. </a:t>
            </a:r>
          </a:p>
          <a:p>
            <a:endParaRPr lang="fr-FR" dirty="0"/>
          </a:p>
          <a:p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beaten</a:t>
            </a:r>
            <a:r>
              <a:rPr lang="fr-FR" dirty="0"/>
              <a:t> by Beta Crown </a:t>
            </a:r>
            <a:r>
              <a:rPr lang="fr-FR" dirty="0" err="1"/>
              <a:t>both</a:t>
            </a:r>
            <a:r>
              <a:rPr lang="fr-FR" dirty="0"/>
              <a:t> in time (but </a:t>
            </a:r>
            <a:r>
              <a:rPr lang="fr-FR" dirty="0" err="1"/>
              <a:t>we</a:t>
            </a:r>
            <a:r>
              <a:rPr lang="fr-FR" dirty="0"/>
              <a:t> use 100% python) and </a:t>
            </a:r>
            <a:r>
              <a:rPr lang="fr-FR" dirty="0" err="1"/>
              <a:t>accuracy</a:t>
            </a:r>
            <a:r>
              <a:rPr lang="fr-FR" dirty="0"/>
              <a:t> (k=2 </a:t>
            </a:r>
            <a:r>
              <a:rPr lang="fr-FR" dirty="0" err="1"/>
              <a:t>is</a:t>
            </a:r>
            <a:r>
              <a:rPr lang="fr-FR" dirty="0"/>
              <a:t> close), </a:t>
            </a:r>
          </a:p>
          <a:p>
            <a:r>
              <a:rPr lang="fr-FR" dirty="0"/>
              <a:t>But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process.</a:t>
            </a:r>
          </a:p>
          <a:p>
            <a:r>
              <a:rPr lang="fr-FR" dirty="0"/>
              <a:t>	=&gt;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go </a:t>
            </a:r>
            <a:r>
              <a:rPr lang="fr-FR" dirty="0" err="1"/>
              <a:t>through</a:t>
            </a:r>
            <a:r>
              <a:rPr lang="fr-FR" dirty="0"/>
              <a:t> every nodes </a:t>
            </a:r>
            <a:r>
              <a:rPr lang="fr-FR" dirty="0" err="1"/>
              <a:t>from</a:t>
            </a:r>
            <a:r>
              <a:rPr lang="fr-FR" dirty="0"/>
              <a:t> start, </a:t>
            </a:r>
          </a:p>
          <a:p>
            <a:r>
              <a:rPr lang="fr-FR" dirty="0"/>
              <a:t>	     </a:t>
            </a:r>
            <a:r>
              <a:rPr lang="fr-FR" dirty="0" err="1"/>
              <a:t>while</a:t>
            </a:r>
            <a:r>
              <a:rPr lang="fr-FR" dirty="0"/>
              <a:t> beta crown starts </a:t>
            </a:r>
            <a:r>
              <a:rPr lang="fr-FR" dirty="0" err="1"/>
              <a:t>from</a:t>
            </a:r>
            <a:r>
              <a:rPr lang="fr-FR" dirty="0"/>
              <a:t> the end and </a:t>
            </a:r>
            <a:r>
              <a:rPr lang="fr-FR" dirty="0" err="1"/>
              <a:t>only</a:t>
            </a:r>
            <a:r>
              <a:rPr lang="fr-FR" dirty="0"/>
              <a:t> focus on important nodes.</a:t>
            </a:r>
          </a:p>
          <a:p>
            <a:r>
              <a:rPr lang="fr-FR" dirty="0" err="1"/>
              <a:t>Finding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interesting</a:t>
            </a:r>
            <a:r>
              <a:rPr lang="fr-FR" dirty="0"/>
              <a:t>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in Beta Crown, or </a:t>
            </a:r>
            <a:r>
              <a:rPr lang="fr-FR" dirty="0" err="1"/>
              <a:t>combined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Prima.</a:t>
            </a:r>
          </a:p>
          <a:p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use </a:t>
            </a:r>
            <a:r>
              <a:rPr lang="fr-FR" dirty="0" err="1"/>
              <a:t>some</a:t>
            </a:r>
            <a:r>
              <a:rPr lang="fr-FR" dirty="0"/>
              <a:t> CEGAR techniques to choose the </a:t>
            </a:r>
            <a:r>
              <a:rPr lang="fr-FR" dirty="0" err="1"/>
              <a:t>node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accurately</a:t>
            </a:r>
            <a:r>
              <a:rPr lang="fr-FR" dirty="0"/>
              <a:t> to </a:t>
            </a:r>
            <a:r>
              <a:rPr lang="fr-FR" dirty="0" err="1"/>
              <a:t>save</a:t>
            </a:r>
            <a:r>
              <a:rPr lang="fr-FR" dirty="0"/>
              <a:t> on time.</a:t>
            </a:r>
          </a:p>
        </p:txBody>
      </p:sp>
      <p:grpSp>
        <p:nvGrpSpPr>
          <p:cNvPr id="328" name="Groupe 327">
            <a:extLst>
              <a:ext uri="{FF2B5EF4-FFF2-40B4-BE49-F238E27FC236}">
                <a16:creationId xmlns:a16="http://schemas.microsoft.com/office/drawing/2014/main" id="{E7528B2B-DC73-18C6-1941-B602E012F318}"/>
              </a:ext>
            </a:extLst>
          </p:cNvPr>
          <p:cNvGrpSpPr/>
          <p:nvPr/>
        </p:nvGrpSpPr>
        <p:grpSpPr>
          <a:xfrm>
            <a:off x="10661134" y="3222163"/>
            <a:ext cx="37080" cy="304121"/>
            <a:chOff x="10661134" y="3222163"/>
            <a:chExt cx="37080" cy="30412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14:cNvPr>
                <p14:cNvContentPartPr/>
                <p14:nvPr/>
              </p14:nvContentPartPr>
              <p14:xfrm>
                <a:off x="10661134" y="3222163"/>
                <a:ext cx="360" cy="144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652134" y="3213523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14:cNvPr>
                <p14:cNvContentPartPr/>
                <p14:nvPr/>
              </p14:nvContentPartPr>
              <p14:xfrm>
                <a:off x="10692094" y="3518004"/>
                <a:ext cx="6120" cy="8280"/>
              </p14:xfrm>
            </p:contentPart>
          </mc:Choice>
          <mc:Fallback xmlns="">
            <p:pic>
              <p:nvPicPr>
                <p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683454" y="3509004"/>
                  <a:ext cx="23760" cy="25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026821C-1C74-C288-20CF-C2A6FA5A82B4}"/>
              </a:ext>
            </a:extLst>
          </p:cNvPr>
          <p:cNvSpPr/>
          <p:nvPr/>
        </p:nvSpPr>
        <p:spPr>
          <a:xfrm>
            <a:off x="6069240" y="108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421191-6D09-79CF-0A8D-F8CCFB87ABB0}"/>
              </a:ext>
            </a:extLst>
          </p:cNvPr>
          <p:cNvSpPr/>
          <p:nvPr/>
        </p:nvSpPr>
        <p:spPr>
          <a:xfrm>
            <a:off x="6069240" y="252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B9ADD7-DA99-165D-C5AC-E0C16F1CB266}"/>
              </a:ext>
            </a:extLst>
          </p:cNvPr>
          <p:cNvSpPr/>
          <p:nvPr/>
        </p:nvSpPr>
        <p:spPr>
          <a:xfrm>
            <a:off x="8445240" y="18521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A01E8-8D83-837D-05F9-BA5095CF4F9C}"/>
              </a:ext>
            </a:extLst>
          </p:cNvPr>
          <p:cNvSpPr txBox="1"/>
          <p:nvPr/>
        </p:nvSpPr>
        <p:spPr>
          <a:xfrm>
            <a:off x="8535009" y="19039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34E84215-3322-CDB3-0762-6D1909A4DB7C}"/>
              </a:ext>
            </a:extLst>
          </p:cNvPr>
          <p:cNvCxnSpPr/>
          <p:nvPr/>
        </p:nvCxnSpPr>
        <p:spPr>
          <a:xfrm>
            <a:off x="6571785" y="14004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/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blipFill>
                <a:blip r:embed="rId1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/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blipFill>
                <a:blip r:embed="rId1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C8F26CFE-5B27-7567-8884-626F2840E69E}"/>
              </a:ext>
            </a:extLst>
          </p:cNvPr>
          <p:cNvSpPr/>
          <p:nvPr/>
        </p:nvSpPr>
        <p:spPr>
          <a:xfrm>
            <a:off x="4212978" y="10709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71F99798-88AF-3171-B795-3668AC7C99B6}"/>
              </a:ext>
            </a:extLst>
          </p:cNvPr>
          <p:cNvSpPr/>
          <p:nvPr/>
        </p:nvSpPr>
        <p:spPr>
          <a:xfrm>
            <a:off x="4212974" y="26170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04AA895E-BF30-1B55-4F54-24E0E40E08FC}"/>
              </a:ext>
            </a:extLst>
          </p:cNvPr>
          <p:cNvCxnSpPr/>
          <p:nvPr/>
        </p:nvCxnSpPr>
        <p:spPr>
          <a:xfrm>
            <a:off x="4786839" y="28594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48332713-51DF-127E-56FB-35FCC2F10AC9}"/>
              </a:ext>
            </a:extLst>
          </p:cNvPr>
          <p:cNvCxnSpPr/>
          <p:nvPr/>
        </p:nvCxnSpPr>
        <p:spPr>
          <a:xfrm>
            <a:off x="4786844" y="12888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/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blipFill>
                <a:blip r:embed="rId1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6548F44A-CFD0-39D0-07A3-1AA0969B369F}"/>
              </a:ext>
            </a:extLst>
          </p:cNvPr>
          <p:cNvCxnSpPr/>
          <p:nvPr/>
        </p:nvCxnSpPr>
        <p:spPr>
          <a:xfrm flipV="1">
            <a:off x="6570973" y="22792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43A26FB1-F5D9-3E05-3C59-37E1B21791EC}"/>
              </a:ext>
            </a:extLst>
          </p:cNvPr>
          <p:cNvSpPr/>
          <p:nvPr/>
        </p:nvSpPr>
        <p:spPr>
          <a:xfrm>
            <a:off x="2576724" y="17979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58A5ADF-651F-C8A0-190F-DFB741E27847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037643" y="22588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8CB2292E-F91A-7F68-F0A8-006F52AC7433}"/>
              </a:ext>
            </a:extLst>
          </p:cNvPr>
          <p:cNvSpPr txBox="1"/>
          <p:nvPr/>
        </p:nvSpPr>
        <p:spPr>
          <a:xfrm>
            <a:off x="2699087" y="18659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/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blipFill>
                <a:blip r:embed="rId1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/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blipFill>
                <a:blip r:embed="rId1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795AE8CC-5A5B-62D2-7973-396626F4133D}"/>
              </a:ext>
            </a:extLst>
          </p:cNvPr>
          <p:cNvCxnSpPr>
            <a:cxnSpLocks/>
          </p:cNvCxnSpPr>
          <p:nvPr/>
        </p:nvCxnSpPr>
        <p:spPr>
          <a:xfrm flipV="1">
            <a:off x="3047109" y="12260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/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blipFill>
                <a:blip r:embed="rId1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/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blipFill>
                <a:blip r:embed="rId1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/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blipFill>
                <a:blip r:embed="rId1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/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blipFill>
                <a:blip r:embed="rId1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/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blipFill>
                <a:blip r:embed="rId1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60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ZoneTexte 42"/>
          <p:cNvSpPr txBox="1"/>
          <p:nvPr/>
        </p:nvSpPr>
        <p:spPr>
          <a:xfrm>
            <a:off x="579301" y="345057"/>
            <a:ext cx="11117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>
                <a:solidFill>
                  <a:srgbClr val="C00000"/>
                </a:solidFill>
              </a:rPr>
              <a:t>Better</a:t>
            </a:r>
            <a:r>
              <a:rPr lang="fr-FR" sz="4400" dirty="0">
                <a:solidFill>
                  <a:srgbClr val="C00000"/>
                </a:solidFill>
              </a:rPr>
              <a:t> network abstraction </a:t>
            </a:r>
            <a:r>
              <a:rPr lang="fr-FR" sz="4400" dirty="0" err="1"/>
              <a:t>with</a:t>
            </a:r>
            <a:r>
              <a:rPr lang="fr-FR" sz="4400" dirty="0">
                <a:solidFill>
                  <a:srgbClr val="C00000"/>
                </a:solidFill>
              </a:rPr>
              <a:t> compensation</a:t>
            </a:r>
            <a:endParaRPr lang="fr-FR" sz="4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21265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paths</a:t>
            </a:r>
            <a:r>
              <a:rPr lang="fr-FR" dirty="0"/>
              <a:t> (</a:t>
            </a:r>
            <a:r>
              <a:rPr lang="fr-FR" dirty="0" err="1"/>
              <a:t>abcd</a:t>
            </a:r>
            <a:r>
              <a:rPr lang="fr-FR" dirty="0"/>
              <a:t>, </a:t>
            </a:r>
            <a:r>
              <a:rPr lang="fr-FR" dirty="0" err="1"/>
              <a:t>ab’c’d</a:t>
            </a:r>
            <a:r>
              <a:rPr lang="fr-FR" dirty="0"/>
              <a:t>) « </a:t>
            </a:r>
            <a:r>
              <a:rPr lang="fr-FR" dirty="0" err="1"/>
              <a:t>compensate</a:t>
            </a:r>
            <a:r>
              <a:rPr lang="fr-FR" dirty="0"/>
              <a:t> »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if no </a:t>
            </a:r>
            <a:r>
              <a:rPr lang="fr-FR" dirty="0" err="1"/>
              <a:t>ReLU</a:t>
            </a:r>
            <a:r>
              <a:rPr lang="fr-FR" dirty="0"/>
              <a:t>, and </a:t>
            </a:r>
            <a:r>
              <a:rPr lang="fr-FR" dirty="0" err="1"/>
              <a:t>mostly</a:t>
            </a:r>
            <a:r>
              <a:rPr lang="fr-FR" dirty="0"/>
              <a:t> </a:t>
            </a:r>
            <a:r>
              <a:rPr lang="fr-FR" dirty="0" err="1"/>
              <a:t>compensate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(cause 1x1 &gt; 0 &gt; -1x1).</a:t>
            </a:r>
          </a:p>
          <a:p>
            <a:r>
              <a:rPr lang="fr-FR" dirty="0"/>
              <a:t>Can have compensation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, but the more </a:t>
            </a:r>
            <a:r>
              <a:rPr lang="fr-FR" dirty="0" err="1"/>
              <a:t>ReLU</a:t>
            </a:r>
            <a:r>
              <a:rPr lang="fr-FR" dirty="0"/>
              <a:t> the </a:t>
            </a:r>
            <a:r>
              <a:rPr lang="fr-FR" dirty="0" err="1"/>
              <a:t>weakest</a:t>
            </a:r>
            <a:r>
              <a:rPr lang="fr-FR" dirty="0"/>
              <a:t> the compensation (more chance of </a:t>
            </a:r>
            <a:r>
              <a:rPr lang="fr-FR" dirty="0" err="1"/>
              <a:t>clipping</a:t>
            </a:r>
            <a:r>
              <a:rPr lang="fr-FR" dirty="0"/>
              <a:t>).</a:t>
            </a:r>
          </a:p>
          <a:p>
            <a:r>
              <a:rPr lang="fr-FR" dirty="0"/>
              <a:t>	=&gt; </a:t>
            </a:r>
            <a:r>
              <a:rPr lang="fr-FR" dirty="0" err="1"/>
              <a:t>Intuitively</a:t>
            </a:r>
            <a:r>
              <a:rPr lang="fr-FR" dirty="0"/>
              <a:t>, Most compensations are 1 </a:t>
            </a:r>
            <a:r>
              <a:rPr lang="fr-FR" dirty="0" err="1"/>
              <a:t>ReLU</a:t>
            </a:r>
            <a:r>
              <a:rPr lang="fr-FR" dirty="0"/>
              <a:t> Layer away</a:t>
            </a:r>
          </a:p>
          <a:p>
            <a:endParaRPr lang="fr-FR" dirty="0"/>
          </a:p>
          <a:p>
            <a:r>
              <a:rPr lang="fr-FR" dirty="0"/>
              <a:t>=&gt; Use </a:t>
            </a:r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computation: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previous</a:t>
            </a:r>
            <a:r>
              <a:rPr lang="fr-FR" dirty="0"/>
              <a:t> layer </a:t>
            </a:r>
            <a:r>
              <a:rPr lang="fr-FR" dirty="0" err="1"/>
              <a:t>is</a:t>
            </a:r>
            <a:r>
              <a:rPr lang="fr-FR" dirty="0"/>
              <a:t> exact (</a:t>
            </a:r>
            <a:r>
              <a:rPr lang="fr-FR" dirty="0" err="1"/>
              <a:t>using</a:t>
            </a:r>
            <a:r>
              <a:rPr lang="fr-FR" dirty="0"/>
              <a:t>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1 </a:t>
            </a:r>
            <a:r>
              <a:rPr lang="fr-FR" dirty="0" err="1"/>
              <a:t>Binary</a:t>
            </a:r>
            <a:r>
              <a:rPr lang="fr-FR" dirty="0"/>
              <a:t> variable).</a:t>
            </a:r>
          </a:p>
          <a:p>
            <a:r>
              <a:rPr lang="fr-FR" dirty="0"/>
              <a:t>=&gt; MILP (</a:t>
            </a:r>
            <a:r>
              <a:rPr lang="fr-FR" dirty="0" err="1"/>
              <a:t>Gurobi</a:t>
            </a:r>
            <a:r>
              <a:rPr lang="fr-FR" dirty="0"/>
              <a:t>)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limited</a:t>
            </a:r>
            <a:r>
              <a:rPr lang="fr-FR" dirty="0"/>
              <a:t> number of </a:t>
            </a:r>
            <a:r>
              <a:rPr lang="fr-FR" dirty="0" err="1"/>
              <a:t>binary</a:t>
            </a:r>
            <a:r>
              <a:rPr lang="fr-FR" dirty="0"/>
              <a:t> variables.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for </a:t>
            </a:r>
            <a:r>
              <a:rPr lang="fr-FR" dirty="0" err="1"/>
              <a:t>deep</a:t>
            </a:r>
            <a:r>
              <a:rPr lang="fr-FR" dirty="0"/>
              <a:t> NN.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71FA9594-4675-83C0-F81D-C799CCD798F8}"/>
              </a:ext>
            </a:extLst>
          </p:cNvPr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78453821-55B0-C7B6-A52E-90691D20FF8E}"/>
              </a:ext>
            </a:extLst>
          </p:cNvPr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id="{E7410E31-EA5B-DD20-3A93-A96A0FA98DCB}"/>
              </a:ext>
            </a:extLst>
          </p:cNvPr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88868332-D6AB-A4E7-B517-43C63BBCFAB1}"/>
              </a:ext>
            </a:extLst>
          </p:cNvPr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D10DA1A2-848F-ED3D-A0A2-F4E73CAE373E}"/>
              </a:ext>
            </a:extLst>
          </p:cNvPr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21">
            <a:extLst>
              <a:ext uri="{FF2B5EF4-FFF2-40B4-BE49-F238E27FC236}">
                <a16:creationId xmlns:a16="http://schemas.microsoft.com/office/drawing/2014/main" id="{B9904BB4-0D97-92D7-EC72-8F6EA62D1E36}"/>
              </a:ext>
            </a:extLst>
          </p:cNvPr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2">
            <a:extLst>
              <a:ext uri="{FF2B5EF4-FFF2-40B4-BE49-F238E27FC236}">
                <a16:creationId xmlns:a16="http://schemas.microsoft.com/office/drawing/2014/main" id="{D76BB277-ECB8-9FF0-0CD8-453DC515D329}"/>
              </a:ext>
            </a:extLst>
          </p:cNvPr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5">
            <a:extLst>
              <a:ext uri="{FF2B5EF4-FFF2-40B4-BE49-F238E27FC236}">
                <a16:creationId xmlns:a16="http://schemas.microsoft.com/office/drawing/2014/main" id="{9B553C8A-A421-0062-074E-D71CBED57355}"/>
              </a:ext>
            </a:extLst>
          </p:cNvPr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6">
            <a:extLst>
              <a:ext uri="{FF2B5EF4-FFF2-40B4-BE49-F238E27FC236}">
                <a16:creationId xmlns:a16="http://schemas.microsoft.com/office/drawing/2014/main" id="{C0B661DF-383D-B8FC-BCDD-D945E0AD9807}"/>
              </a:ext>
            </a:extLst>
          </p:cNvPr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52">
            <a:extLst>
              <a:ext uri="{FF2B5EF4-FFF2-40B4-BE49-F238E27FC236}">
                <a16:creationId xmlns:a16="http://schemas.microsoft.com/office/drawing/2014/main" id="{ABABB731-EC1D-9154-AE8F-36F69343401F}"/>
              </a:ext>
            </a:extLst>
          </p:cNvPr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57">
            <a:extLst>
              <a:ext uri="{FF2B5EF4-FFF2-40B4-BE49-F238E27FC236}">
                <a16:creationId xmlns:a16="http://schemas.microsoft.com/office/drawing/2014/main" id="{DB6A34D9-9AD9-2C3A-52A5-78B4B1EBE82F}"/>
              </a:ext>
            </a:extLst>
          </p:cNvPr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59">
            <a:extLst>
              <a:ext uri="{FF2B5EF4-FFF2-40B4-BE49-F238E27FC236}">
                <a16:creationId xmlns:a16="http://schemas.microsoft.com/office/drawing/2014/main" id="{6500723A-6901-942B-4ABD-BE428B8FF4F3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3">
            <a:extLst>
              <a:ext uri="{FF2B5EF4-FFF2-40B4-BE49-F238E27FC236}">
                <a16:creationId xmlns:a16="http://schemas.microsoft.com/office/drawing/2014/main" id="{E3904B83-F1C1-01BC-E2DD-4BED85A82BF2}"/>
              </a:ext>
            </a:extLst>
          </p:cNvPr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70">
            <a:extLst>
              <a:ext uri="{FF2B5EF4-FFF2-40B4-BE49-F238E27FC236}">
                <a16:creationId xmlns:a16="http://schemas.microsoft.com/office/drawing/2014/main" id="{8CE0A924-5A9E-DBA9-C61D-7710E35BAE44}"/>
              </a:ext>
            </a:extLst>
          </p:cNvPr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97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cxnSpLocks/>
            <a:stCxn id="58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8"/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ZoneTexte 42"/>
          <p:cNvSpPr txBox="1"/>
          <p:nvPr/>
        </p:nvSpPr>
        <p:spPr>
          <a:xfrm>
            <a:off x="579301" y="345057"/>
            <a:ext cx="10298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C00000"/>
                </a:solidFill>
              </a:rPr>
              <a:t>The Compensation </a:t>
            </a:r>
            <a:r>
              <a:rPr lang="fr-FR" sz="4400" dirty="0" err="1">
                <a:solidFill>
                  <a:srgbClr val="C00000"/>
                </a:solidFill>
              </a:rPr>
              <a:t>Theorems</a:t>
            </a:r>
            <a:endParaRPr lang="fr-F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31"/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31"/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31"/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31"/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1756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Theorem</a:t>
            </a:r>
            <a:r>
              <a:rPr lang="fr-FR" dirty="0">
                <a:solidFill>
                  <a:schemeClr val="accent1"/>
                </a:solidFill>
              </a:rPr>
              <a:t> 1:</a:t>
            </a:r>
            <a:r>
              <a:rPr lang="fr-FR" dirty="0"/>
              <a:t> If for all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in the network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a</a:t>
            </a:r>
            <a:r>
              <a:rPr lang="fr-FR" dirty="0"/>
              <a:t> to </a:t>
            </a:r>
            <a:r>
              <a:rPr lang="fr-FR" dirty="0">
                <a:solidFill>
                  <a:schemeClr val="accent1"/>
                </a:solidFill>
              </a:rPr>
              <a:t>d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the 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</a:p>
          <a:p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</a:t>
            </a:r>
            <a:r>
              <a:rPr lang="fr-FR" dirty="0" err="1"/>
              <a:t>proved</a:t>
            </a:r>
            <a:r>
              <a:rPr lang="fr-FR" dirty="0"/>
              <a:t>]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19D49E-9594-FC56-A904-1D32B8A51D15}"/>
              </a:ext>
            </a:extLst>
          </p:cNvPr>
          <p:cNvSpPr txBox="1"/>
          <p:nvPr/>
        </p:nvSpPr>
        <p:spPr>
          <a:xfrm>
            <a:off x="133902" y="5815350"/>
            <a:ext cx="1216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Theorem 2:</a:t>
            </a:r>
            <a:r>
              <a:rPr lang="fr-FR" dirty="0"/>
              <a:t> If all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any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(e.g.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abcd,ab’c’,d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) have all the </a:t>
            </a:r>
            <a:r>
              <a:rPr lang="fr-FR" dirty="0" err="1"/>
              <a:t>intermediate</a:t>
            </a:r>
            <a:r>
              <a:rPr lang="fr-FR" dirty="0"/>
              <a:t> states (e.g.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b,c,b’,c</a:t>
            </a:r>
            <a:r>
              <a:rPr lang="fr-FR" dirty="0">
                <a:solidFill>
                  <a:schemeClr val="accent1"/>
                </a:solidFill>
              </a:rPr>
              <a:t>’</a:t>
            </a:r>
            <a:r>
              <a:rPr lang="fr-FR" dirty="0"/>
              <a:t>) </a:t>
            </a:r>
          </a:p>
          <a:p>
            <a:r>
              <a:rPr lang="fr-FR" dirty="0"/>
              <a:t>as </a:t>
            </a:r>
            <a:r>
              <a:rPr lang="fr-FR" dirty="0" err="1"/>
              <a:t>integer</a:t>
            </a:r>
            <a:r>
              <a:rPr lang="fr-FR" dirty="0"/>
              <a:t> variables (or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always</a:t>
            </a:r>
            <a:r>
              <a:rPr lang="fr-FR" dirty="0"/>
              <a:t> ≥ 0 or </a:t>
            </a:r>
            <a:r>
              <a:rPr lang="fr-FR" dirty="0" err="1"/>
              <a:t>always</a:t>
            </a:r>
            <a:r>
              <a:rPr lang="fr-FR" dirty="0"/>
              <a:t> ≤0), </a:t>
            </a:r>
            <a:r>
              <a:rPr lang="fr-FR" dirty="0" err="1"/>
              <a:t>then</a:t>
            </a:r>
            <a:r>
              <a:rPr lang="fr-FR" dirty="0"/>
              <a:t>  MILP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</a:t>
            </a:r>
          </a:p>
          <a:p>
            <a:r>
              <a:rPr lang="fr-FR" dirty="0"/>
              <a:t>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[a bit harder,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545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112091"/>
            <a:ext cx="10390339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rgbClr val="C00000"/>
                </a:solidFill>
              </a:rPr>
              <a:t>Selection</a:t>
            </a:r>
            <a:r>
              <a:rPr lang="fr-FR" sz="2800" dirty="0">
                <a:solidFill>
                  <a:srgbClr val="C00000"/>
                </a:solidFill>
              </a:rPr>
              <a:t> of </a:t>
            </a:r>
            <a:r>
              <a:rPr lang="fr-FR" sz="2800" dirty="0" err="1">
                <a:solidFill>
                  <a:srgbClr val="C00000"/>
                </a:solidFill>
              </a:rPr>
              <a:t>Binary</a:t>
            </a:r>
            <a:r>
              <a:rPr lang="fr-FR" sz="2800" dirty="0">
                <a:solidFill>
                  <a:srgbClr val="C00000"/>
                </a:solidFill>
              </a:rPr>
              <a:t> Relu nodes.  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r>
              <a:rPr lang="fr-FR" dirty="0"/>
              <a:t>Look for </a:t>
            </a:r>
            <a:r>
              <a:rPr lang="fr-FR" dirty="0">
                <a:solidFill>
                  <a:srgbClr val="C00000"/>
                </a:solidFill>
              </a:rPr>
              <a:t>4uples (</a:t>
            </a:r>
            <a:r>
              <a:rPr lang="fr-FR" dirty="0" err="1">
                <a:solidFill>
                  <a:srgbClr val="C00000"/>
                </a:solidFill>
              </a:rPr>
              <a:t>a,b,b’,c</a:t>
            </a:r>
            <a:r>
              <a:rPr lang="fr-FR" dirty="0">
                <a:solidFill>
                  <a:srgbClr val="C00000"/>
                </a:solidFill>
              </a:rPr>
              <a:t>) </a:t>
            </a:r>
            <a:r>
              <a:rPr lang="fr-FR" dirty="0" err="1"/>
              <a:t>where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a,b’,c</a:t>
            </a:r>
            <a:r>
              <a:rPr lang="fr-FR" dirty="0">
                <a:solidFill>
                  <a:srgbClr val="C00000"/>
                </a:solidFill>
              </a:rPr>
              <a:t>)  </a:t>
            </a:r>
            <a:r>
              <a:rPr lang="fr-FR" dirty="0" err="1">
                <a:solidFill>
                  <a:srgbClr val="C00000"/>
                </a:solidFill>
              </a:rPr>
              <a:t>compensate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a,b,c</a:t>
            </a:r>
            <a:r>
              <a:rPr lang="fr-FR" dirty="0">
                <a:solidFill>
                  <a:srgbClr val="C00000"/>
                </a:solidFill>
              </a:rPr>
              <a:t>). </a:t>
            </a:r>
            <a:r>
              <a:rPr lang="fr-FR" dirty="0"/>
              <a:t>=&gt;</a:t>
            </a:r>
            <a:r>
              <a:rPr lang="fr-FR" dirty="0">
                <a:solidFill>
                  <a:srgbClr val="C00000"/>
                </a:solidFill>
              </a:rPr>
              <a:t> Select (</a:t>
            </a:r>
            <a:r>
              <a:rPr lang="fr-FR" dirty="0" err="1">
                <a:solidFill>
                  <a:srgbClr val="C00000"/>
                </a:solidFill>
              </a:rPr>
              <a:t>b,b</a:t>
            </a:r>
            <a:r>
              <a:rPr lang="fr-FR" dirty="0">
                <a:solidFill>
                  <a:srgbClr val="C00000"/>
                </a:solidFill>
              </a:rPr>
              <a:t>’) </a:t>
            </a:r>
            <a:r>
              <a:rPr lang="fr-FR" dirty="0"/>
              <a:t>as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binary</a:t>
            </a:r>
            <a:r>
              <a:rPr lang="fr-FR" dirty="0">
                <a:solidFill>
                  <a:srgbClr val="C00000"/>
                </a:solidFill>
              </a:rPr>
              <a:t> MILP nodes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Sort by:	</a:t>
            </a:r>
            <a:r>
              <a:rPr lang="fr-FR" dirty="0" err="1"/>
              <a:t>weight</a:t>
            </a:r>
            <a:r>
              <a:rPr lang="fr-FR" dirty="0"/>
              <a:t>(</a:t>
            </a:r>
            <a:r>
              <a:rPr lang="fr-FR" dirty="0" err="1"/>
              <a:t>a,b,b’,c</a:t>
            </a:r>
            <a:r>
              <a:rPr lang="fr-FR" dirty="0"/>
              <a:t>) = |max(a)| min( |ab*</a:t>
            </a:r>
            <a:r>
              <a:rPr lang="fr-FR" dirty="0" err="1"/>
              <a:t>bc</a:t>
            </a:r>
            <a:r>
              <a:rPr lang="fr-FR" dirty="0"/>
              <a:t>| , |ab’*</a:t>
            </a:r>
            <a:r>
              <a:rPr lang="fr-FR" dirty="0" err="1"/>
              <a:t>b’c</a:t>
            </a:r>
            <a:r>
              <a:rPr lang="fr-FR" dirty="0"/>
              <a:t>|)</a:t>
            </a:r>
          </a:p>
          <a:p>
            <a:endParaRPr lang="fr-FR" dirty="0"/>
          </a:p>
          <a:p>
            <a:r>
              <a:rPr lang="fr-FR" dirty="0"/>
              <a:t>Choose 30 nodes b/b’, </a:t>
            </a:r>
            <a:r>
              <a:rPr lang="fr-FR" dirty="0" err="1"/>
              <a:t>starting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weights</a:t>
            </a:r>
            <a:r>
              <a:rPr lang="fr-FR" dirty="0"/>
              <a:t> first.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870770-D142-3D1A-5361-C1243EDE72EE}"/>
              </a:ext>
            </a:extLst>
          </p:cNvPr>
          <p:cNvSpPr/>
          <p:nvPr/>
        </p:nvSpPr>
        <p:spPr>
          <a:xfrm>
            <a:off x="6324808" y="181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8C7B8B-20B3-78C4-3F1D-F5A8E707A2CC}"/>
              </a:ext>
            </a:extLst>
          </p:cNvPr>
          <p:cNvSpPr/>
          <p:nvPr/>
        </p:nvSpPr>
        <p:spPr>
          <a:xfrm>
            <a:off x="6324808" y="325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71C4DE-8A45-1825-B77B-4965359EA30B}"/>
              </a:ext>
            </a:extLst>
          </p:cNvPr>
          <p:cNvSpPr/>
          <p:nvPr/>
        </p:nvSpPr>
        <p:spPr>
          <a:xfrm>
            <a:off x="8700808" y="25887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7F022E-244A-76F5-AFDE-C7DCF36CD36D}"/>
              </a:ext>
            </a:extLst>
          </p:cNvPr>
          <p:cNvSpPr txBox="1"/>
          <p:nvPr/>
        </p:nvSpPr>
        <p:spPr>
          <a:xfrm>
            <a:off x="8790577" y="26405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9CE85202-732C-BBE9-493E-A5B3EA302832}"/>
              </a:ext>
            </a:extLst>
          </p:cNvPr>
          <p:cNvCxnSpPr/>
          <p:nvPr/>
        </p:nvCxnSpPr>
        <p:spPr>
          <a:xfrm>
            <a:off x="6827353" y="21370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/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/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E2F9D467-0358-6D8E-E1F3-D2D43BEEBCB8}"/>
              </a:ext>
            </a:extLst>
          </p:cNvPr>
          <p:cNvSpPr/>
          <p:nvPr/>
        </p:nvSpPr>
        <p:spPr>
          <a:xfrm>
            <a:off x="4468546" y="18075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58B088DE-059B-6374-3067-8D9490387110}"/>
              </a:ext>
            </a:extLst>
          </p:cNvPr>
          <p:cNvSpPr/>
          <p:nvPr/>
        </p:nvSpPr>
        <p:spPr>
          <a:xfrm>
            <a:off x="4468542" y="33536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ACD3D544-7EC8-B00A-D58F-1BF58BAD96E1}"/>
              </a:ext>
            </a:extLst>
          </p:cNvPr>
          <p:cNvCxnSpPr/>
          <p:nvPr/>
        </p:nvCxnSpPr>
        <p:spPr>
          <a:xfrm>
            <a:off x="5042407" y="35960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53AAA85D-26A9-C74D-4855-66EF782E27AC}"/>
              </a:ext>
            </a:extLst>
          </p:cNvPr>
          <p:cNvCxnSpPr/>
          <p:nvPr/>
        </p:nvCxnSpPr>
        <p:spPr>
          <a:xfrm>
            <a:off x="5042412" y="20254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/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B3358452-D387-CC10-1B23-2AA0D25C1A3A}"/>
              </a:ext>
            </a:extLst>
          </p:cNvPr>
          <p:cNvCxnSpPr/>
          <p:nvPr/>
        </p:nvCxnSpPr>
        <p:spPr>
          <a:xfrm flipV="1">
            <a:off x="6826541" y="30158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6562C9ED-348D-A9EE-DF8E-81992C7BFAFC}"/>
              </a:ext>
            </a:extLst>
          </p:cNvPr>
          <p:cNvSpPr/>
          <p:nvPr/>
        </p:nvSpPr>
        <p:spPr>
          <a:xfrm>
            <a:off x="2832292" y="25345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EEDD5CC-3FCD-BB44-B131-6979B8A9E4C3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293211" y="29954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23F2A3C1-4B09-52DE-54CF-DB977D2AB625}"/>
              </a:ext>
            </a:extLst>
          </p:cNvPr>
          <p:cNvSpPr txBox="1"/>
          <p:nvPr/>
        </p:nvSpPr>
        <p:spPr>
          <a:xfrm>
            <a:off x="2954655" y="26025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/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/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A500268C-5140-2E42-EB87-7B57FE31ABD2}"/>
              </a:ext>
            </a:extLst>
          </p:cNvPr>
          <p:cNvCxnSpPr>
            <a:cxnSpLocks/>
          </p:cNvCxnSpPr>
          <p:nvPr/>
        </p:nvCxnSpPr>
        <p:spPr>
          <a:xfrm flipV="1">
            <a:off x="3302677" y="19626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/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/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/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/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/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20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431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image </a:t>
            </a:r>
            <a:r>
              <a:rPr lang="fr-FR" dirty="0">
                <a:solidFill>
                  <a:srgbClr val="FF0000"/>
                </a:solidFill>
              </a:rPr>
              <a:t>n°59</a:t>
            </a:r>
            <a:r>
              <a:rPr lang="fr-FR" dirty="0"/>
              <a:t> (hard)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950703"/>
              </p:ext>
            </p:extLst>
          </p:nvPr>
        </p:nvGraphicFramePr>
        <p:xfrm>
          <a:off x="342900" y="2290189"/>
          <a:ext cx="11283950" cy="309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72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863875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863875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2388988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Compensation</a:t>
                      </a:r>
                      <a:r>
                        <a:rPr lang="fr-FR" dirty="0"/>
                        <a:t> new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Compensation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old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1.33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61 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1532157"/>
            <a:ext cx="125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45C7BB2-0600-68F0-CB42-A7B6578D0D69}"/>
              </a:ext>
            </a:extLst>
          </p:cNvPr>
          <p:cNvSpPr txBox="1"/>
          <p:nvPr/>
        </p:nvSpPr>
        <p:spPr>
          <a:xfrm>
            <a:off x="1525322" y="6067883"/>
            <a:ext cx="897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=&gt;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choose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b,b</a:t>
            </a:r>
            <a:r>
              <a:rPr lang="fr-FR" dirty="0"/>
              <a:t>’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deeper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 if </a:t>
            </a:r>
            <a:r>
              <a:rPr lang="fr-FR" dirty="0" err="1"/>
              <a:t>weight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high (2,3 </a:t>
            </a:r>
            <a:r>
              <a:rPr lang="fr-FR" dirty="0" err="1"/>
              <a:t>layers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…) !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431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image </a:t>
            </a:r>
            <a:r>
              <a:rPr lang="fr-FR" dirty="0">
                <a:solidFill>
                  <a:srgbClr val="FF0000"/>
                </a:solidFill>
              </a:rPr>
              <a:t>n°59</a:t>
            </a:r>
            <a:r>
              <a:rPr lang="fr-FR" dirty="0"/>
              <a:t> (hard)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631260"/>
              </p:ext>
            </p:extLst>
          </p:nvPr>
        </p:nvGraphicFramePr>
        <p:xfrm>
          <a:off x="203200" y="2252864"/>
          <a:ext cx="11658947" cy="3463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82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4283902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4196218">
                  <a:extLst>
                    <a:ext uri="{9D8B030D-6E8A-4147-A177-3AD203B41FA5}">
                      <a16:colId xmlns:a16="http://schemas.microsoft.com/office/drawing/2014/main" val="3961735731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Layer 1&amp;3: Compensation 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(vs </a:t>
                      </a:r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random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Layer 3: Compensation</a:t>
                      </a:r>
                      <a:r>
                        <a:rPr lang="fr-FR" dirty="0"/>
                        <a:t>  (vs </a:t>
                      </a:r>
                      <a:r>
                        <a:rPr lang="fr-FR" dirty="0" err="1"/>
                        <a:t>Random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1.758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1.677 (1.695)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1.677 (1.70)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1.539 </a:t>
                      </a:r>
                      <a:r>
                        <a:rPr lang="fr-FR" b="0" dirty="0"/>
                        <a:t>(1.622)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1.567 (1.639)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1.431 </a:t>
                      </a: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(1.542)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1.489 (1.578)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1.329 </a:t>
                      </a: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(1.47)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1.454 (1.514)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1.243 </a:t>
                      </a:r>
                      <a:r>
                        <a:rPr lang="fr-FR" b="0" dirty="0"/>
                        <a:t>(1.39)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1.432 (1.455)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ALL NODES OF LAYER 3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1.422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ALL NODES OF LAYER 1+3 (k=2)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87195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1532157"/>
            <a:ext cx="12302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489A1E74-896D-4465-951C-3153F2FD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35" y="2589313"/>
            <a:ext cx="7825670" cy="4454569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60000"/>
              </p:ext>
            </p:extLst>
          </p:nvPr>
        </p:nvGraphicFramePr>
        <p:xfrm>
          <a:off x="488515" y="563880"/>
          <a:ext cx="1121288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66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56559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16.0 %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159s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(50 nodes in 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65.3%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68.4%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adding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k=2 for min&gt;-1.5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117s per image NO GPU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142s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102s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5x100, Over 1000 images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9260B1-794D-6D55-CBA9-8190DBFEE930}"/>
              </a:ext>
            </a:extLst>
          </p:cNvPr>
          <p:cNvSpPr txBox="1"/>
          <p:nvPr/>
        </p:nvSpPr>
        <p:spPr>
          <a:xfrm>
            <a:off x="501041" y="4243635"/>
            <a:ext cx="230216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MILP</a:t>
            </a:r>
          </a:p>
          <a:p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k=1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2"/>
                </a:solidFill>
              </a:rPr>
              <a:t>Orange+red</a:t>
            </a:r>
            <a:r>
              <a:rPr lang="fr-FR" dirty="0">
                <a:solidFill>
                  <a:schemeClr val="accent2"/>
                </a:solidFill>
              </a:rPr>
              <a:t> = </a:t>
            </a:r>
            <a:r>
              <a:rPr lang="fr-FR" dirty="0" err="1">
                <a:solidFill>
                  <a:schemeClr val="accent2"/>
                </a:solidFill>
              </a:rPr>
              <a:t>certified</a:t>
            </a:r>
            <a:endParaRPr lang="fr-FR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72679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71779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6305B9-06C4-B0D0-46FA-72D2D4DA3B2C}"/>
              </a:ext>
            </a:extLst>
          </p:cNvPr>
          <p:cNvSpPr txBox="1"/>
          <p:nvPr/>
        </p:nvSpPr>
        <p:spPr>
          <a:xfrm>
            <a:off x="4018088" y="6489788"/>
            <a:ext cx="4443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DeepPoly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	         </a:t>
            </a:r>
            <a:r>
              <a:rPr lang="fr-FR" dirty="0">
                <a:solidFill>
                  <a:srgbClr val="C00000"/>
                </a:solidFill>
              </a:rPr>
              <a:t>Red=</a:t>
            </a:r>
            <a:r>
              <a:rPr lang="fr-FR" dirty="0" err="1">
                <a:solidFill>
                  <a:srgbClr val="C00000"/>
                </a:solidFill>
              </a:rPr>
              <a:t>certified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954709"/>
              </p:ext>
            </p:extLst>
          </p:nvPr>
        </p:nvGraphicFramePr>
        <p:xfrm>
          <a:off x="490603" y="563880"/>
          <a:ext cx="112107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624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18.2 %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11s per image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our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implem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301s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(50 nodes)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~170s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(K=2, new long)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65.8%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346s per image NO GPU (can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lower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the time)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Standard Beta Crown (BAB)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23.6% - on first 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179s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5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103s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 –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try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no GPU?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8x100,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</p:spTree>
    <p:extLst>
      <p:ext uri="{BB962C8B-B14F-4D97-AF65-F5344CB8AC3E}">
        <p14:creationId xmlns:p14="http://schemas.microsoft.com/office/powerpoint/2010/main" val="289605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3DB35D7-032E-715C-F783-AA0A8B03D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83" y="2642991"/>
            <a:ext cx="10622071" cy="4453003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368428"/>
              </p:ext>
            </p:extLst>
          </p:nvPr>
        </p:nvGraphicFramePr>
        <p:xfrm>
          <a:off x="490603" y="563880"/>
          <a:ext cx="112107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624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29.2 %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?s per image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our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implem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224s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40/32 nodes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71.9% &lt; 100 (74.8% &lt;150)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206s (248s)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+ 60 nodes ( k=2)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76.8% &lt;150 (77.4% k=2)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279s (309s)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Standard Beta Crown (BAB)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5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86s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5x200,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0.015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D1F8216-8591-03BA-CC63-A334A0000979}"/>
              </a:ext>
            </a:extLst>
          </p:cNvPr>
          <p:cNvSpPr txBox="1"/>
          <p:nvPr/>
        </p:nvSpPr>
        <p:spPr>
          <a:xfrm>
            <a:off x="306887" y="4155953"/>
            <a:ext cx="230216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MILP</a:t>
            </a:r>
          </a:p>
          <a:p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k=1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2"/>
                </a:solidFill>
              </a:rPr>
              <a:t>Orange+red</a:t>
            </a:r>
            <a:r>
              <a:rPr lang="fr-FR" dirty="0">
                <a:solidFill>
                  <a:schemeClr val="accent2"/>
                </a:solidFill>
              </a:rPr>
              <a:t> = </a:t>
            </a:r>
            <a:r>
              <a:rPr lang="fr-FR" dirty="0" err="1">
                <a:solidFill>
                  <a:schemeClr val="accent2"/>
                </a:solidFill>
              </a:rPr>
              <a:t>certified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7B86877-C3EA-9081-1AF7-A6502758FE38}"/>
              </a:ext>
            </a:extLst>
          </p:cNvPr>
          <p:cNvSpPr txBox="1"/>
          <p:nvPr/>
        </p:nvSpPr>
        <p:spPr>
          <a:xfrm>
            <a:off x="4475288" y="6602212"/>
            <a:ext cx="4443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DeepPoly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	         </a:t>
            </a:r>
            <a:r>
              <a:rPr lang="fr-FR" dirty="0">
                <a:solidFill>
                  <a:srgbClr val="C00000"/>
                </a:solidFill>
              </a:rPr>
              <a:t>Red=</a:t>
            </a:r>
            <a:r>
              <a:rPr lang="fr-FR" dirty="0" err="1">
                <a:solidFill>
                  <a:srgbClr val="C00000"/>
                </a:solidFill>
              </a:rPr>
              <a:t>certified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6088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154435</TotalTime>
  <Words>1801</Words>
  <Application>Microsoft Office PowerPoint</Application>
  <PresentationFormat>Grand écran</PresentationFormat>
  <Paragraphs>417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Symbol</vt:lpstr>
      <vt:lpstr>Thème Office</vt:lpstr>
      <vt:lpstr>ERAN-DeepPoly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Overall Recap</vt:lpstr>
      <vt:lpstr>Overall Recap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bgenest@irisa.fr</cp:lastModifiedBy>
  <cp:revision>493</cp:revision>
  <dcterms:created xsi:type="dcterms:W3CDTF">2023-04-09T08:44:05Z</dcterms:created>
  <dcterms:modified xsi:type="dcterms:W3CDTF">2024-01-08T10:07:24Z</dcterms:modified>
</cp:coreProperties>
</file>