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embeddedFontLst>
    <p:embeddedFont>
      <p:font typeface="Advent Pro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747775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2" d="100"/>
          <a:sy n="122" d="100"/>
        </p:scale>
        <p:origin x="228" y="54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 err="1"/>
              <a:t>hari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milan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blaise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7da5121f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g297da5121f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 err="1"/>
              <a:t>hari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/>
              <a:t>blaise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blaise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blaise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2984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97da5121f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297da5121f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 err="1"/>
              <a:t>hari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3404" y="1130675"/>
            <a:ext cx="3618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3400" y="3372625"/>
            <a:ext cx="3618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5032400" y="1906375"/>
            <a:ext cx="3135000" cy="23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167625" y="3305850"/>
            <a:ext cx="18696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ubTitle" idx="1"/>
          </p:nvPr>
        </p:nvSpPr>
        <p:spPr>
          <a:xfrm>
            <a:off x="1167625" y="3907350"/>
            <a:ext cx="18696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idx="2"/>
          </p:nvPr>
        </p:nvSpPr>
        <p:spPr>
          <a:xfrm>
            <a:off x="3637201" y="3305850"/>
            <a:ext cx="18696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ubTitle" idx="3"/>
          </p:nvPr>
        </p:nvSpPr>
        <p:spPr>
          <a:xfrm>
            <a:off x="3637200" y="3907350"/>
            <a:ext cx="18696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title" idx="4"/>
          </p:nvPr>
        </p:nvSpPr>
        <p:spPr>
          <a:xfrm>
            <a:off x="6106776" y="3305850"/>
            <a:ext cx="18696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5"/>
          </p:nvPr>
        </p:nvSpPr>
        <p:spPr>
          <a:xfrm>
            <a:off x="6106775" y="3907350"/>
            <a:ext cx="18696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title" idx="6"/>
          </p:nvPr>
        </p:nvSpPr>
        <p:spPr>
          <a:xfrm>
            <a:off x="796050" y="201100"/>
            <a:ext cx="7551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61" name="Google Shape;61;p12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2"/>
          <p:cNvSpPr txBox="1">
            <a:spLocks noGrp="1"/>
          </p:cNvSpPr>
          <p:nvPr>
            <p:ph type="title" idx="7"/>
          </p:nvPr>
        </p:nvSpPr>
        <p:spPr>
          <a:xfrm>
            <a:off x="1167625" y="1610950"/>
            <a:ext cx="18696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8"/>
          </p:nvPr>
        </p:nvSpPr>
        <p:spPr>
          <a:xfrm>
            <a:off x="1167625" y="2212450"/>
            <a:ext cx="18696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 idx="9"/>
          </p:nvPr>
        </p:nvSpPr>
        <p:spPr>
          <a:xfrm>
            <a:off x="3637201" y="1610950"/>
            <a:ext cx="18696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3"/>
          </p:nvPr>
        </p:nvSpPr>
        <p:spPr>
          <a:xfrm>
            <a:off x="3637200" y="2212450"/>
            <a:ext cx="18696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 idx="14"/>
          </p:nvPr>
        </p:nvSpPr>
        <p:spPr>
          <a:xfrm>
            <a:off x="6106776" y="1610950"/>
            <a:ext cx="18696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ubTitle" idx="15"/>
          </p:nvPr>
        </p:nvSpPr>
        <p:spPr>
          <a:xfrm>
            <a:off x="6106775" y="2212450"/>
            <a:ext cx="18696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737000" y="1408100"/>
            <a:ext cx="3600600" cy="3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806426" y="1408100"/>
            <a:ext cx="3600600" cy="3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72" name="Google Shape;72;p13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737000" y="1408100"/>
            <a:ext cx="3600600" cy="3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79" name="Google Shape;79;p15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9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14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78850" y="1228675"/>
            <a:ext cx="7386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96050" y="1397950"/>
            <a:ext cx="36546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dvent Pro"/>
              <a:buNone/>
              <a:defRPr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796050" y="2034675"/>
            <a:ext cx="311100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ctrTitle"/>
          </p:nvPr>
        </p:nvSpPr>
        <p:spPr>
          <a:xfrm>
            <a:off x="5347800" y="1283075"/>
            <a:ext cx="38985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5347800" y="3372625"/>
            <a:ext cx="2914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 idx="2"/>
          </p:nvPr>
        </p:nvSpPr>
        <p:spPr>
          <a:xfrm>
            <a:off x="5347800" y="1262375"/>
            <a:ext cx="1913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976000" y="3394475"/>
            <a:ext cx="31920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 hasCustomPrompt="1"/>
          </p:nvPr>
        </p:nvSpPr>
        <p:spPr>
          <a:xfrm>
            <a:off x="712150" y="1182325"/>
            <a:ext cx="4395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749477" y="3228425"/>
            <a:ext cx="42984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CF8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7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86" name="Google Shape;86;p17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623404" y="1130675"/>
            <a:ext cx="3618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Le panier gourmand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623400" y="3372625"/>
            <a:ext cx="3396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Mangez tout en gardant votre argent !</a:t>
            </a:r>
            <a:endParaRPr/>
          </a:p>
        </p:txBody>
      </p:sp>
      <p:cxnSp>
        <p:nvCxnSpPr>
          <p:cNvPr id="93" name="Google Shape;93;p17"/>
          <p:cNvCxnSpPr/>
          <p:nvPr/>
        </p:nvCxnSpPr>
        <p:spPr>
          <a:xfrm>
            <a:off x="711800" y="3258975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4" name="Google Shape;94;p17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95" name="Google Shape;95;p17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17"/>
          <p:cNvSpPr txBox="1"/>
          <p:nvPr/>
        </p:nvSpPr>
        <p:spPr>
          <a:xfrm>
            <a:off x="5558080" y="386"/>
            <a:ext cx="3757261" cy="47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Blaise, Milan, Hariharani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Cahier des charges</a:t>
            </a:r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title" idx="2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Répartition des rôles</a:t>
            </a:r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 idx="4"/>
          </p:nvPr>
        </p:nvSpPr>
        <p:spPr>
          <a:xfrm>
            <a:off x="4630692" y="1874274"/>
            <a:ext cx="1604700" cy="148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Travail </a:t>
            </a:r>
            <a:br>
              <a:rPr lang="en"/>
            </a:br>
            <a:r>
              <a:rPr lang="en"/>
              <a:t>fait</a:t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139712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3119213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484127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656337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 txBox="1">
            <a:spLocks noGrp="1"/>
          </p:cNvSpPr>
          <p:nvPr>
            <p:ph type="title" idx="6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Projet </a:t>
            </a:r>
            <a:br>
              <a:rPr lang="en"/>
            </a:br>
            <a:r>
              <a:rPr lang="en"/>
              <a:t>final</a:t>
            </a:r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title" idx="8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>
                <a:solidFill>
                  <a:srgbClr val="ECF8FF"/>
                </a:solidFill>
              </a:rPr>
              <a:t>01</a:t>
            </a:r>
            <a:endParaRPr>
              <a:solidFill>
                <a:srgbClr val="ECF8FF"/>
              </a:solidFill>
            </a:endParaRPr>
          </a:p>
        </p:txBody>
      </p:sp>
      <p:sp>
        <p:nvSpPr>
          <p:cNvPr id="203" name="Google Shape;203;p18"/>
          <p:cNvSpPr txBox="1">
            <a:spLocks noGrp="1"/>
          </p:cNvSpPr>
          <p:nvPr>
            <p:ph type="title" idx="9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>
                <a:solidFill>
                  <a:srgbClr val="ECF8FF"/>
                </a:solidFill>
              </a:rPr>
              <a:t>02</a:t>
            </a:r>
            <a:endParaRPr>
              <a:solidFill>
                <a:srgbClr val="ECF8FF"/>
              </a:solidFill>
            </a:endParaRPr>
          </a:p>
        </p:txBody>
      </p:sp>
      <p:sp>
        <p:nvSpPr>
          <p:cNvPr id="204" name="Google Shape;204;p18"/>
          <p:cNvSpPr txBox="1">
            <a:spLocks noGrp="1"/>
          </p:cNvSpPr>
          <p:nvPr>
            <p:ph type="title" idx="13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>
                <a:solidFill>
                  <a:srgbClr val="ECF8FF"/>
                </a:solidFill>
              </a:rPr>
              <a:t>03</a:t>
            </a:r>
            <a:endParaRPr>
              <a:solidFill>
                <a:srgbClr val="ECF8FF"/>
              </a:solidFill>
            </a:endParaRPr>
          </a:p>
        </p:txBody>
      </p:sp>
      <p:sp>
        <p:nvSpPr>
          <p:cNvPr id="205" name="Google Shape;205;p18"/>
          <p:cNvSpPr txBox="1">
            <a:spLocks noGrp="1"/>
          </p:cNvSpPr>
          <p:nvPr>
            <p:ph type="title" idx="14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>
                <a:solidFill>
                  <a:srgbClr val="ECF8FF"/>
                </a:solidFill>
              </a:rPr>
              <a:t>04</a:t>
            </a:r>
            <a:endParaRPr>
              <a:solidFill>
                <a:srgbClr val="ECF8FF"/>
              </a:solidFill>
            </a:endParaRPr>
          </a:p>
        </p:txBody>
      </p:sp>
      <p:pic>
        <p:nvPicPr>
          <p:cNvPr id="206" name="Google Shape;206;p18" descr="Une image contenant texte, Police, écriture manuscrite, dessin humoristique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494540"/>
            <a:ext cx="1277848" cy="64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Cahier des charges</a:t>
            </a:r>
            <a:endParaRPr/>
          </a:p>
        </p:txBody>
      </p:sp>
      <p:grpSp>
        <p:nvGrpSpPr>
          <p:cNvPr id="212" name="Google Shape;212;p19"/>
          <p:cNvGrpSpPr/>
          <p:nvPr/>
        </p:nvGrpSpPr>
        <p:grpSpPr>
          <a:xfrm>
            <a:off x="3273339" y="1131107"/>
            <a:ext cx="2378258" cy="2959957"/>
            <a:chOff x="3382878" y="1614602"/>
            <a:chExt cx="2378258" cy="2959957"/>
          </a:xfrm>
        </p:grpSpPr>
        <p:grpSp>
          <p:nvGrpSpPr>
            <p:cNvPr id="213" name="Google Shape;213;p19"/>
            <p:cNvGrpSpPr/>
            <p:nvPr/>
          </p:nvGrpSpPr>
          <p:grpSpPr>
            <a:xfrm>
              <a:off x="3721712" y="1614602"/>
              <a:ext cx="1524960" cy="2959957"/>
              <a:chOff x="3721712" y="1614602"/>
              <a:chExt cx="1524960" cy="2959957"/>
            </a:xfrm>
          </p:grpSpPr>
          <p:sp>
            <p:nvSpPr>
              <p:cNvPr id="214" name="Google Shape;214;p19"/>
              <p:cNvSpPr/>
              <p:nvPr/>
            </p:nvSpPr>
            <p:spPr>
              <a:xfrm>
                <a:off x="3759774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3721712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3775691" y="1888224"/>
                <a:ext cx="1325629" cy="2580585"/>
              </a:xfrm>
              <a:custGeom>
                <a:avLst/>
                <a:gdLst/>
                <a:ahLst/>
                <a:cxnLst/>
                <a:rect l="l" t="t" r="r" b="b"/>
                <a:pathLst>
                  <a:path w="97276" h="189366" extrusionOk="0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4548479" y="1841400"/>
                <a:ext cx="55423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3914" extrusionOk="0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4277810" y="1854728"/>
                <a:ext cx="231531" cy="26683"/>
              </a:xfrm>
              <a:custGeom>
                <a:avLst/>
                <a:gdLst/>
                <a:ahLst/>
                <a:cxnLst/>
                <a:rect l="l" t="t" r="r" b="b"/>
                <a:pathLst>
                  <a:path w="16990" h="1958" extrusionOk="0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4739729" y="1614602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734360" y="3150625"/>
                <a:ext cx="506957" cy="506957"/>
              </a:xfrm>
              <a:custGeom>
                <a:avLst/>
                <a:gdLst/>
                <a:ahLst/>
                <a:cxnLst/>
                <a:rect l="l" t="t" r="r" b="b"/>
                <a:pathLst>
                  <a:path w="37201" h="37201" extrusionOk="0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>
                <a:off x="4110280" y="2439164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>
                <a:off x="4509341" y="3726083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3" name="Google Shape;223;p19"/>
              <p:cNvGrpSpPr/>
              <p:nvPr/>
            </p:nvGrpSpPr>
            <p:grpSpPr>
              <a:xfrm>
                <a:off x="4210921" y="2513393"/>
                <a:ext cx="303554" cy="377859"/>
                <a:chOff x="4202847" y="2562502"/>
                <a:chExt cx="492462" cy="613010"/>
              </a:xfrm>
            </p:grpSpPr>
            <p:sp>
              <p:nvSpPr>
                <p:cNvPr id="224" name="Google Shape;224;p19"/>
                <p:cNvSpPr/>
                <p:nvPr/>
              </p:nvSpPr>
              <p:spPr>
                <a:xfrm>
                  <a:off x="4430352" y="2562502"/>
                  <a:ext cx="36402" cy="47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22412" extrusionOk="0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19"/>
                <p:cNvSpPr/>
                <p:nvPr/>
              </p:nvSpPr>
              <p:spPr>
                <a:xfrm>
                  <a:off x="4449193" y="2562502"/>
                  <a:ext cx="17560" cy="47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22410" extrusionOk="0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19"/>
                <p:cNvSpPr/>
                <p:nvPr/>
              </p:nvSpPr>
              <p:spPr>
                <a:xfrm>
                  <a:off x="4313228" y="2567901"/>
                  <a:ext cx="151698" cy="46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2" h="22134" extrusionOk="0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19"/>
                <p:cNvSpPr/>
                <p:nvPr/>
              </p:nvSpPr>
              <p:spPr>
                <a:xfrm>
                  <a:off x="4261031" y="2721762"/>
                  <a:ext cx="375485" cy="16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6" h="7809" extrusionOk="0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19"/>
                <p:cNvSpPr/>
                <p:nvPr/>
              </p:nvSpPr>
              <p:spPr>
                <a:xfrm>
                  <a:off x="4449193" y="2721762"/>
                  <a:ext cx="187344" cy="163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9" h="7807" extrusionOk="0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19"/>
                <p:cNvSpPr/>
                <p:nvPr/>
              </p:nvSpPr>
              <p:spPr>
                <a:xfrm>
                  <a:off x="4202847" y="2876569"/>
                  <a:ext cx="492462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45" h="14232" extrusionOk="0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19"/>
                <p:cNvSpPr/>
                <p:nvPr/>
              </p:nvSpPr>
              <p:spPr>
                <a:xfrm>
                  <a:off x="4449193" y="2876569"/>
                  <a:ext cx="246074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5" h="14232" extrusionOk="0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19"/>
                <p:cNvSpPr/>
                <p:nvPr/>
              </p:nvSpPr>
              <p:spPr>
                <a:xfrm>
                  <a:off x="4394076" y="2971155"/>
                  <a:ext cx="106201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865" extrusionOk="0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19"/>
                <p:cNvSpPr/>
                <p:nvPr/>
              </p:nvSpPr>
              <p:spPr>
                <a:xfrm>
                  <a:off x="4449193" y="2971155"/>
                  <a:ext cx="51084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4865" extrusionOk="0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19"/>
                <p:cNvSpPr/>
                <p:nvPr/>
              </p:nvSpPr>
              <p:spPr>
                <a:xfrm>
                  <a:off x="4380150" y="2953195"/>
                  <a:ext cx="138087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4" h="6575" extrusionOk="0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19"/>
                <p:cNvSpPr/>
                <p:nvPr/>
              </p:nvSpPr>
              <p:spPr>
                <a:xfrm>
                  <a:off x="4449193" y="2953195"/>
                  <a:ext cx="69043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" h="6575" extrusionOk="0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19"/>
                <p:cNvSpPr/>
                <p:nvPr/>
              </p:nvSpPr>
              <p:spPr>
                <a:xfrm>
                  <a:off x="4373764" y="2784420"/>
                  <a:ext cx="35919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710" extrusionOk="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19"/>
                <p:cNvSpPr/>
                <p:nvPr/>
              </p:nvSpPr>
              <p:spPr>
                <a:xfrm>
                  <a:off x="4488683" y="2807547"/>
                  <a:ext cx="35940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710" extrusionOk="0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7" name="Google Shape;237;p19"/>
              <p:cNvGrpSpPr/>
              <p:nvPr/>
            </p:nvGrpSpPr>
            <p:grpSpPr>
              <a:xfrm>
                <a:off x="4611869" y="3787725"/>
                <a:ext cx="311179" cy="377872"/>
                <a:chOff x="4794873" y="2567901"/>
                <a:chExt cx="504833" cy="613031"/>
              </a:xfrm>
            </p:grpSpPr>
            <p:sp>
              <p:nvSpPr>
                <p:cNvPr id="238" name="Google Shape;238;p19"/>
                <p:cNvSpPr/>
                <p:nvPr/>
              </p:nvSpPr>
              <p:spPr>
                <a:xfrm>
                  <a:off x="4926868" y="2567901"/>
                  <a:ext cx="152433" cy="41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19940" extrusionOk="0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19"/>
                <p:cNvSpPr/>
                <p:nvPr/>
              </p:nvSpPr>
              <p:spPr>
                <a:xfrm>
                  <a:off x="4986942" y="2567922"/>
                  <a:ext cx="92359" cy="41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" h="19732" extrusionOk="0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19"/>
                <p:cNvSpPr/>
                <p:nvPr/>
              </p:nvSpPr>
              <p:spPr>
                <a:xfrm>
                  <a:off x="4985346" y="2642574"/>
                  <a:ext cx="165582" cy="42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3" h="20076" extrusionOk="0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19"/>
                <p:cNvSpPr/>
                <p:nvPr/>
              </p:nvSpPr>
              <p:spPr>
                <a:xfrm>
                  <a:off x="5044475" y="2649022"/>
                  <a:ext cx="106432" cy="41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19768" extrusionOk="0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19"/>
                <p:cNvSpPr/>
                <p:nvPr/>
              </p:nvSpPr>
              <p:spPr>
                <a:xfrm>
                  <a:off x="4794873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19"/>
                <p:cNvSpPr/>
                <p:nvPr/>
              </p:nvSpPr>
              <p:spPr>
                <a:xfrm>
                  <a:off x="4855346" y="2636419"/>
                  <a:ext cx="176274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2" h="19539" extrusionOk="0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19"/>
                <p:cNvSpPr/>
                <p:nvPr/>
              </p:nvSpPr>
              <p:spPr>
                <a:xfrm>
                  <a:off x="5062959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19"/>
                <p:cNvSpPr/>
                <p:nvPr/>
              </p:nvSpPr>
              <p:spPr>
                <a:xfrm>
                  <a:off x="5062959" y="2636419"/>
                  <a:ext cx="176253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1" h="19539" extrusionOk="0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19"/>
                <p:cNvSpPr/>
                <p:nvPr/>
              </p:nvSpPr>
              <p:spPr>
                <a:xfrm>
                  <a:off x="4837009" y="2813155"/>
                  <a:ext cx="420541" cy="36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1" h="17508" extrusionOk="0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19"/>
                <p:cNvSpPr/>
                <p:nvPr/>
              </p:nvSpPr>
              <p:spPr>
                <a:xfrm>
                  <a:off x="5047269" y="2813155"/>
                  <a:ext cx="210302" cy="36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2" h="17509" extrusionOk="0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19"/>
                <p:cNvSpPr/>
                <p:nvPr/>
              </p:nvSpPr>
              <p:spPr>
                <a:xfrm>
                  <a:off x="4983981" y="2971743"/>
                  <a:ext cx="126618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4688" extrusionOk="0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19"/>
                <p:cNvSpPr/>
                <p:nvPr/>
              </p:nvSpPr>
              <p:spPr>
                <a:xfrm>
                  <a:off x="5047269" y="2971743"/>
                  <a:ext cx="63330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5" h="4688" extrusionOk="0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19"/>
                <p:cNvSpPr/>
                <p:nvPr/>
              </p:nvSpPr>
              <p:spPr>
                <a:xfrm>
                  <a:off x="4966021" y="2953784"/>
                  <a:ext cx="162537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8" h="6398" extrusionOk="0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19"/>
                <p:cNvSpPr/>
                <p:nvPr/>
              </p:nvSpPr>
              <p:spPr>
                <a:xfrm>
                  <a:off x="5047269" y="2953784"/>
                  <a:ext cx="81289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6398" extrusionOk="0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2" name="Google Shape;252;p19"/>
              <p:cNvSpPr/>
              <p:nvPr/>
            </p:nvSpPr>
            <p:spPr>
              <a:xfrm>
                <a:off x="4857160" y="1675375"/>
                <a:ext cx="108992" cy="89286"/>
              </a:xfrm>
              <a:custGeom>
                <a:avLst/>
                <a:gdLst/>
                <a:ahLst/>
                <a:cxnLst/>
                <a:rect l="l" t="t" r="r" b="b"/>
                <a:pathLst>
                  <a:path w="8418" h="6896" extrusionOk="0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5003532" y="1687908"/>
                <a:ext cx="148093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11440" extrusionOk="0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5077565" y="1687908"/>
                <a:ext cx="74060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11440" extrusionOk="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4893543" y="1755559"/>
                <a:ext cx="194860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15050" h="22991" extrusionOk="0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5064527" y="1743867"/>
                <a:ext cx="33715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604" extrusionOk="0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4990986" y="1755559"/>
                <a:ext cx="97417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2991" extrusionOk="0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4906516" y="1836261"/>
                <a:ext cx="168939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14933" extrusionOk="0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4990986" y="1836261"/>
                <a:ext cx="84456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14933" extrusionOk="0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0" name="Google Shape;260;p19"/>
              <p:cNvGrpSpPr/>
              <p:nvPr/>
            </p:nvGrpSpPr>
            <p:grpSpPr>
              <a:xfrm>
                <a:off x="3878747" y="3219364"/>
                <a:ext cx="195326" cy="377859"/>
                <a:chOff x="4135484" y="3435344"/>
                <a:chExt cx="316881" cy="613010"/>
              </a:xfrm>
            </p:grpSpPr>
            <p:sp>
              <p:nvSpPr>
                <p:cNvPr id="261" name="Google Shape;261;p19"/>
                <p:cNvSpPr/>
                <p:nvPr/>
              </p:nvSpPr>
              <p:spPr>
                <a:xfrm>
                  <a:off x="4135484" y="3513147"/>
                  <a:ext cx="118531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" h="21775" extrusionOk="0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19"/>
                <p:cNvSpPr/>
                <p:nvPr/>
              </p:nvSpPr>
              <p:spPr>
                <a:xfrm>
                  <a:off x="4333813" y="3513147"/>
                  <a:ext cx="118552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21775" extrusionOk="0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19"/>
                <p:cNvSpPr/>
                <p:nvPr/>
              </p:nvSpPr>
              <p:spPr>
                <a:xfrm>
                  <a:off x="4218348" y="3435344"/>
                  <a:ext cx="151131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5" h="29184" extrusionOk="0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19"/>
                <p:cNvSpPr/>
                <p:nvPr/>
              </p:nvSpPr>
              <p:spPr>
                <a:xfrm>
                  <a:off x="4293903" y="3435344"/>
                  <a:ext cx="75576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29184" extrusionOk="0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19"/>
                <p:cNvSpPr/>
                <p:nvPr/>
              </p:nvSpPr>
              <p:spPr>
                <a:xfrm>
                  <a:off x="4255611" y="3554464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19"/>
                <p:cNvSpPr/>
                <p:nvPr/>
              </p:nvSpPr>
              <p:spPr>
                <a:xfrm>
                  <a:off x="4255611" y="3701331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19"/>
                <p:cNvSpPr/>
                <p:nvPr/>
              </p:nvSpPr>
              <p:spPr>
                <a:xfrm>
                  <a:off x="4255611" y="3848198"/>
                  <a:ext cx="76647" cy="8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7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19"/>
                <p:cNvSpPr/>
                <p:nvPr/>
              </p:nvSpPr>
              <p:spPr>
                <a:xfrm>
                  <a:off x="4293903" y="3554464"/>
                  <a:ext cx="38355" cy="6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7" extrusionOk="0">
                      <a:moveTo>
                        <a:pt x="1825" y="1"/>
                      </a:moveTo>
                      <a:lnTo>
                        <a:pt x="1" y="963"/>
                      </a:lnTo>
                      <a:lnTo>
                        <a:pt x="1" y="2897"/>
                      </a:lnTo>
                      <a:lnTo>
                        <a:pt x="1825" y="1934"/>
                      </a:lnTo>
                      <a:lnTo>
                        <a:pt x="18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19"/>
                <p:cNvSpPr/>
                <p:nvPr/>
              </p:nvSpPr>
              <p:spPr>
                <a:xfrm>
                  <a:off x="4293903" y="3701331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19"/>
                <p:cNvSpPr/>
                <p:nvPr/>
              </p:nvSpPr>
              <p:spPr>
                <a:xfrm>
                  <a:off x="4293903" y="3848198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19"/>
                <p:cNvSpPr/>
                <p:nvPr/>
              </p:nvSpPr>
              <p:spPr>
                <a:xfrm>
                  <a:off x="4255611" y="3574691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0"/>
                      </a:moveTo>
                      <a:lnTo>
                        <a:pt x="0" y="962"/>
                      </a:lnTo>
                      <a:lnTo>
                        <a:pt x="0" y="2894"/>
                      </a:lnTo>
                      <a:lnTo>
                        <a:pt x="1824" y="1932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19"/>
                <p:cNvSpPr/>
                <p:nvPr/>
              </p:nvSpPr>
              <p:spPr>
                <a:xfrm>
                  <a:off x="4255611" y="3721537"/>
                  <a:ext cx="38313" cy="6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6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4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19"/>
                <p:cNvSpPr/>
                <p:nvPr/>
              </p:nvSpPr>
              <p:spPr>
                <a:xfrm>
                  <a:off x="4255611" y="3868404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3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4" name="Google Shape;274;p19"/>
            <p:cNvGrpSpPr/>
            <p:nvPr/>
          </p:nvGrpSpPr>
          <p:grpSpPr>
            <a:xfrm>
              <a:off x="5001130" y="2415731"/>
              <a:ext cx="760006" cy="2158828"/>
              <a:chOff x="5001130" y="2415731"/>
              <a:chExt cx="760006" cy="2158828"/>
            </a:xfrm>
          </p:grpSpPr>
          <p:sp>
            <p:nvSpPr>
              <p:cNvPr id="275" name="Google Shape;275;p19"/>
              <p:cNvSpPr/>
              <p:nvPr/>
            </p:nvSpPr>
            <p:spPr>
              <a:xfrm>
                <a:off x="5504271" y="2773126"/>
                <a:ext cx="256865" cy="541203"/>
              </a:xfrm>
              <a:custGeom>
                <a:avLst/>
                <a:gdLst/>
                <a:ahLst/>
                <a:cxnLst/>
                <a:rect l="l" t="t" r="r" b="b"/>
                <a:pathLst>
                  <a:path w="18849" h="39714" extrusionOk="0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5417328" y="3339703"/>
                <a:ext cx="225644" cy="1156225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84845" extrusionOk="0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5390386" y="4429467"/>
                <a:ext cx="146318" cy="145092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10647" extrusionOk="0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5339937" y="3381812"/>
                <a:ext cx="314318" cy="588040"/>
              </a:xfrm>
              <a:custGeom>
                <a:avLst/>
                <a:gdLst/>
                <a:ahLst/>
                <a:cxnLst/>
                <a:rect l="l" t="t" r="r" b="b"/>
                <a:pathLst>
                  <a:path w="23065" h="43151" extrusionOk="0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5126708" y="3319943"/>
                <a:ext cx="412232" cy="1172728"/>
              </a:xfrm>
              <a:custGeom>
                <a:avLst/>
                <a:gdLst/>
                <a:ahLst/>
                <a:cxnLst/>
                <a:rect l="l" t="t" r="r" b="b"/>
                <a:pathLst>
                  <a:path w="30250" h="86056" extrusionOk="0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5001130" y="4431565"/>
                <a:ext cx="212712" cy="142993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0493" extrusionOk="0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5170288" y="3333203"/>
                <a:ext cx="368651" cy="634306"/>
              </a:xfrm>
              <a:custGeom>
                <a:avLst/>
                <a:gdLst/>
                <a:ahLst/>
                <a:cxnLst/>
                <a:rect l="l" t="t" r="r" b="b"/>
                <a:pathLst>
                  <a:path w="27052" h="46546" extrusionOk="0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5350335" y="2564571"/>
                <a:ext cx="51294" cy="21368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1568" extrusionOk="0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5348373" y="2444635"/>
                <a:ext cx="18463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13549" h="16911" extrusionOk="0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5389201" y="2592357"/>
                <a:ext cx="122184" cy="83618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6136" extrusionOk="0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5422547" y="2621125"/>
                <a:ext cx="94098" cy="13938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0228" extrusionOk="0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5353524" y="2428636"/>
                <a:ext cx="248961" cy="207315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5213" extrusionOk="0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5113516" y="2716626"/>
                <a:ext cx="590275" cy="75230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5205" extrusionOk="0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5174704" y="2982690"/>
                <a:ext cx="2140" cy="297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18" extrusionOk="0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5297215" y="2448519"/>
                <a:ext cx="179774" cy="69528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5102" extrusionOk="0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5367601" y="2415731"/>
                <a:ext cx="218081" cy="148812"/>
              </a:xfrm>
              <a:custGeom>
                <a:avLst/>
                <a:gdLst/>
                <a:ahLst/>
                <a:cxnLst/>
                <a:rect l="l" t="t" r="r" b="b"/>
                <a:pathLst>
                  <a:path w="16003" h="10920" extrusionOk="0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5370095" y="2675485"/>
                <a:ext cx="328450" cy="179147"/>
              </a:xfrm>
              <a:custGeom>
                <a:avLst/>
                <a:gdLst/>
                <a:ahLst/>
                <a:cxnLst/>
                <a:rect l="l" t="t" r="r" b="b"/>
                <a:pathLst>
                  <a:path w="24102" h="13146" extrusionOk="0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5029189" y="2771027"/>
                <a:ext cx="331026" cy="556779"/>
              </a:xfrm>
              <a:custGeom>
                <a:avLst/>
                <a:gdLst/>
                <a:ahLst/>
                <a:cxnLst/>
                <a:rect l="l" t="t" r="r" b="b"/>
                <a:pathLst>
                  <a:path w="24291" h="40857" extrusionOk="0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3" name="Google Shape;293;p19"/>
            <p:cNvGrpSpPr/>
            <p:nvPr/>
          </p:nvGrpSpPr>
          <p:grpSpPr>
            <a:xfrm>
              <a:off x="3382878" y="2622174"/>
              <a:ext cx="862267" cy="1952385"/>
              <a:chOff x="3382878" y="2622174"/>
              <a:chExt cx="862267" cy="1952385"/>
            </a:xfrm>
          </p:grpSpPr>
          <p:sp>
            <p:nvSpPr>
              <p:cNvPr id="294" name="Google Shape;294;p19"/>
              <p:cNvSpPr/>
              <p:nvPr/>
            </p:nvSpPr>
            <p:spPr>
              <a:xfrm>
                <a:off x="3387075" y="3704130"/>
                <a:ext cx="75047" cy="103951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7628" extrusionOk="0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3420163" y="3708340"/>
                <a:ext cx="50653" cy="65330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4794" extrusionOk="0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3382878" y="2944369"/>
                <a:ext cx="123969" cy="781714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57363" extrusionOk="0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3659285" y="3488093"/>
                <a:ext cx="400662" cy="1086466"/>
              </a:xfrm>
              <a:custGeom>
                <a:avLst/>
                <a:gdLst/>
                <a:ahLst/>
                <a:cxnLst/>
                <a:rect l="l" t="t" r="r" b="b"/>
                <a:pathLst>
                  <a:path w="29401" h="79726" extrusionOk="0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3465461" y="3604008"/>
                <a:ext cx="192420" cy="955915"/>
              </a:xfrm>
              <a:custGeom>
                <a:avLst/>
                <a:gdLst/>
                <a:ahLst/>
                <a:cxnLst/>
                <a:rect l="l" t="t" r="r" b="b"/>
                <a:pathLst>
                  <a:path w="14120" h="70146" extrusionOk="0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3445265" y="3314301"/>
                <a:ext cx="329363" cy="1085308"/>
              </a:xfrm>
              <a:custGeom>
                <a:avLst/>
                <a:gdLst/>
                <a:ahLst/>
                <a:cxnLst/>
                <a:rect l="l" t="t" r="r" b="b"/>
                <a:pathLst>
                  <a:path w="24169" h="79641" extrusionOk="0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3419059" y="2655657"/>
                <a:ext cx="268503" cy="230768"/>
              </a:xfrm>
              <a:custGeom>
                <a:avLst/>
                <a:gdLst/>
                <a:ahLst/>
                <a:cxnLst/>
                <a:rect l="l" t="t" r="r" b="b"/>
                <a:pathLst>
                  <a:path w="19703" h="16934" extrusionOk="0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3506834" y="2826532"/>
                <a:ext cx="122797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767" extrusionOk="0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3572369" y="4467937"/>
                <a:ext cx="94248" cy="106622"/>
              </a:xfrm>
              <a:custGeom>
                <a:avLst/>
                <a:gdLst/>
                <a:ahLst/>
                <a:cxnLst/>
                <a:rect l="l" t="t" r="r" b="b"/>
                <a:pathLst>
                  <a:path w="6916" h="7824" extrusionOk="0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3569098" y="4519885"/>
                <a:ext cx="97328" cy="54674"/>
              </a:xfrm>
              <a:custGeom>
                <a:avLst/>
                <a:gdLst/>
                <a:ahLst/>
                <a:cxnLst/>
                <a:rect l="l" t="t" r="r" b="b"/>
                <a:pathLst>
                  <a:path w="7142" h="4012" extrusionOk="0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3536119" y="3314301"/>
                <a:ext cx="419945" cy="1076872"/>
              </a:xfrm>
              <a:custGeom>
                <a:avLst/>
                <a:gdLst/>
                <a:ahLst/>
                <a:cxnLst/>
                <a:rect l="l" t="t" r="r" b="b"/>
                <a:pathLst>
                  <a:path w="30816" h="79022" extrusionOk="0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3901159" y="4465130"/>
                <a:ext cx="173355" cy="109429"/>
              </a:xfrm>
              <a:custGeom>
                <a:avLst/>
                <a:gdLst/>
                <a:ahLst/>
                <a:cxnLst/>
                <a:rect l="l" t="t" r="r" b="b"/>
                <a:pathLst>
                  <a:path w="12721" h="8030" extrusionOk="0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3387961" y="2904754"/>
                <a:ext cx="466524" cy="431188"/>
              </a:xfrm>
              <a:custGeom>
                <a:avLst/>
                <a:gdLst/>
                <a:ahLst/>
                <a:cxnLst/>
                <a:rect l="l" t="t" r="r" b="b"/>
                <a:pathLst>
                  <a:path w="34234" h="31641" extrusionOk="0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3392717" y="2899030"/>
                <a:ext cx="403796" cy="718946"/>
              </a:xfrm>
              <a:custGeom>
                <a:avLst/>
                <a:gdLst/>
                <a:ahLst/>
                <a:cxnLst/>
                <a:rect l="l" t="t" r="r" b="b"/>
                <a:pathLst>
                  <a:path w="29631" h="52757" extrusionOk="0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3638871" y="2903528"/>
                <a:ext cx="524223" cy="251605"/>
              </a:xfrm>
              <a:custGeom>
                <a:avLst/>
                <a:gdLst/>
                <a:ahLst/>
                <a:cxnLst/>
                <a:rect l="l" t="t" r="r" b="b"/>
                <a:pathLst>
                  <a:path w="38468" h="18463" extrusionOk="0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3389174" y="2622174"/>
                <a:ext cx="309140" cy="528461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38779" extrusionOk="0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4144083" y="2905708"/>
                <a:ext cx="101062" cy="81152"/>
              </a:xfrm>
              <a:custGeom>
                <a:avLst/>
                <a:gdLst/>
                <a:ahLst/>
                <a:cxnLst/>
                <a:rect l="l" t="t" r="r" b="b"/>
                <a:pathLst>
                  <a:path w="7416" h="5955" extrusionOk="0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1" name="Google Shape;311;p19"/>
          <p:cNvSpPr txBox="1">
            <a:spLocks noGrp="1"/>
          </p:cNvSpPr>
          <p:nvPr>
            <p:ph type="title" idx="4294967295"/>
          </p:nvPr>
        </p:nvSpPr>
        <p:spPr>
          <a:xfrm>
            <a:off x="5928086" y="1647441"/>
            <a:ext cx="23151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chemeClr val="accent6"/>
                </a:solidFill>
              </a:rPr>
              <a:t>Environnement de travail</a:t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312" name="Google Shape;312;p19"/>
          <p:cNvSpPr txBox="1">
            <a:spLocks noGrp="1"/>
          </p:cNvSpPr>
          <p:nvPr>
            <p:ph type="title" idx="4294967295"/>
          </p:nvPr>
        </p:nvSpPr>
        <p:spPr>
          <a:xfrm>
            <a:off x="5928086" y="3214209"/>
            <a:ext cx="23151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chemeClr val="accent6"/>
                </a:solidFill>
              </a:rPr>
              <a:t>Site web</a:t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4294967295"/>
          </p:nvPr>
        </p:nvSpPr>
        <p:spPr>
          <a:xfrm>
            <a:off x="681750" y="1773550"/>
            <a:ext cx="23151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chemeClr val="accent6"/>
                </a:solidFill>
              </a:rPr>
              <a:t>E-commerce</a:t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314" name="Google Shape;314;p19"/>
          <p:cNvSpPr txBox="1">
            <a:spLocks noGrp="1"/>
          </p:cNvSpPr>
          <p:nvPr>
            <p:ph type="title" idx="4294967295"/>
          </p:nvPr>
        </p:nvSpPr>
        <p:spPr>
          <a:xfrm>
            <a:off x="681750" y="3333600"/>
            <a:ext cx="23151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chemeClr val="accent6"/>
                </a:solidFill>
              </a:rPr>
              <a:t>Besoins matériels</a:t>
            </a:r>
            <a:endParaRPr sz="2400">
              <a:solidFill>
                <a:schemeClr val="accent6"/>
              </a:solidFill>
            </a:endParaRPr>
          </a:p>
        </p:txBody>
      </p:sp>
      <p:pic>
        <p:nvPicPr>
          <p:cNvPr id="315" name="Google Shape;315;p19" descr="Une image contenant texte, Police, écriture manuscrite, dessin humoristique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04592"/>
            <a:ext cx="1277848" cy="64896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/>
        </p:nvSpPr>
        <p:spPr>
          <a:xfrm>
            <a:off x="3382056" y="4283426"/>
            <a:ext cx="23151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</a:pPr>
            <a:r>
              <a:rPr lang="en"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rPr>
              <a:t>Machine Virtuelle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Répartition des rôles</a:t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713" y="1024025"/>
            <a:ext cx="7286565" cy="38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22;p20" descr="Une image contenant texte, Police, écriture manuscrite, dessin humoristique&#10;&#10;Description générée automatiquement">
            <a:extLst>
              <a:ext uri="{FF2B5EF4-FFF2-40B4-BE49-F238E27FC236}">
                <a16:creationId xmlns:a16="http://schemas.microsoft.com/office/drawing/2014/main" id="{D984631E-ECE7-EF22-7FAB-987553D6B8E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494540"/>
            <a:ext cx="1277847" cy="64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e-commerce</a:t>
            </a:r>
            <a:endParaRPr/>
          </a:p>
        </p:txBody>
      </p:sp>
      <p:pic>
        <p:nvPicPr>
          <p:cNvPr id="322" name="Google Shape;322;p20" descr="Une image contenant texte, Police, écriture manuscrite, dessin humoristique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494540"/>
            <a:ext cx="1277847" cy="64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950" y="1557150"/>
            <a:ext cx="8763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0"/>
          <p:cNvSpPr txBox="1">
            <a:spLocks noGrp="1"/>
          </p:cNvSpPr>
          <p:nvPr>
            <p:ph type="body" idx="1"/>
          </p:nvPr>
        </p:nvSpPr>
        <p:spPr>
          <a:xfrm>
            <a:off x="920575" y="1974563"/>
            <a:ext cx="2139300" cy="16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dk1"/>
                </a:solidFill>
              </a:rPr>
              <a:t>Demande du client :</a:t>
            </a:r>
            <a:endParaRPr sz="1250" b="1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Site web proposant des produits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Moyen de paiement en ligne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Fiche de contact</a:t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325" name="Google Shape;325;p20"/>
          <p:cNvSpPr txBox="1">
            <a:spLocks noGrp="1"/>
          </p:cNvSpPr>
          <p:nvPr>
            <p:ph type="body" idx="1"/>
          </p:nvPr>
        </p:nvSpPr>
        <p:spPr>
          <a:xfrm>
            <a:off x="5755125" y="1369350"/>
            <a:ext cx="31458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dk1"/>
                </a:solidFill>
              </a:rPr>
              <a:t>Statut de micro-entrepreneur :</a:t>
            </a:r>
            <a:endParaRPr sz="1250" b="1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Avoir -28 ans, être en cours ou en fin d’études, avoir au minimum le bac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Nom de l’entreprise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Déclarer son activité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Formalités administratives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Solliciter des aides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Siège sociale de l’entreprise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Registres obligatoires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Compte bancaire professionnel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Appliquer une mutuelle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50">
              <a:solidFill>
                <a:schemeClr val="dk1"/>
              </a:solidFill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body" idx="1"/>
          </p:nvPr>
        </p:nvSpPr>
        <p:spPr>
          <a:xfrm>
            <a:off x="3798750" y="4267850"/>
            <a:ext cx="15687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50" b="1">
                <a:solidFill>
                  <a:schemeClr val="dk1"/>
                </a:solidFill>
              </a:rPr>
              <a:t>Juliette (étudiante)</a:t>
            </a:r>
            <a:endParaRPr sz="125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Besoins matériels</a:t>
            </a:r>
            <a:endParaRPr/>
          </a:p>
        </p:txBody>
      </p:sp>
      <p:sp>
        <p:nvSpPr>
          <p:cNvPr id="338" name="Google Shape;338;p22"/>
          <p:cNvSpPr txBox="1">
            <a:spLocks noGrp="1"/>
          </p:cNvSpPr>
          <p:nvPr>
            <p:ph type="title"/>
          </p:nvPr>
        </p:nvSpPr>
        <p:spPr>
          <a:xfrm>
            <a:off x="5709500" y="1415725"/>
            <a:ext cx="23145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BUDGET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€2500.00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Solde actuel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€2157.00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22"/>
          <p:cNvSpPr txBox="1"/>
          <p:nvPr/>
        </p:nvSpPr>
        <p:spPr>
          <a:xfrm>
            <a:off x="738450" y="1316825"/>
            <a:ext cx="3308100" cy="3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Demande du client 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Ordinateur fixe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Imprimante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Ordinateur portable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Logiciel photos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Appareil photo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 de sauvegarde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acheter :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Logiciel photos adobe creative - 143€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Disque dur externe 5Tb - 200€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950" y="1557150"/>
            <a:ext cx="8763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2"/>
          <p:cNvSpPr txBox="1">
            <a:spLocks noGrp="1"/>
          </p:cNvSpPr>
          <p:nvPr>
            <p:ph type="body" idx="4294967295"/>
          </p:nvPr>
        </p:nvSpPr>
        <p:spPr>
          <a:xfrm>
            <a:off x="3798750" y="4267850"/>
            <a:ext cx="15687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50" b="1">
                <a:solidFill>
                  <a:schemeClr val="dk1"/>
                </a:solidFill>
              </a:rPr>
              <a:t>Juliette (étudiante)</a:t>
            </a:r>
            <a:endParaRPr sz="1250" b="1">
              <a:solidFill>
                <a:schemeClr val="dk1"/>
              </a:solidFill>
            </a:endParaRPr>
          </a:p>
        </p:txBody>
      </p:sp>
      <p:pic>
        <p:nvPicPr>
          <p:cNvPr id="4" name="Google Shape;322;p20" descr="Une image contenant texte, Police, écriture manuscrite, dessin humoristique&#10;&#10;Description générée automatiquement">
            <a:extLst>
              <a:ext uri="{FF2B5EF4-FFF2-40B4-BE49-F238E27FC236}">
                <a16:creationId xmlns:a16="http://schemas.microsoft.com/office/drawing/2014/main" id="{443BC510-1C75-3BC4-C29E-1EBD7EBA59B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494540"/>
            <a:ext cx="1277847" cy="64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Environnement de travail</a:t>
            </a: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613" y="1132175"/>
            <a:ext cx="6110787" cy="388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22;p20" descr="Une image contenant texte, Police, écriture manuscrite, dessin humoristique&#10;&#10;Description générée automatiquement">
            <a:extLst>
              <a:ext uri="{FF2B5EF4-FFF2-40B4-BE49-F238E27FC236}">
                <a16:creationId xmlns:a16="http://schemas.microsoft.com/office/drawing/2014/main" id="{98450D1A-2265-D9D4-5C5E-340FB974C38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494540"/>
            <a:ext cx="1277847" cy="64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Machine virtuelle</a:t>
            </a:r>
            <a:endParaRPr dirty="0"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/>
          <a:srcRect/>
          <a:stretch/>
        </p:blipFill>
        <p:spPr>
          <a:xfrm>
            <a:off x="145012" y="1110621"/>
            <a:ext cx="4063571" cy="2589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22;p20" descr="Une image contenant texte, Police, écriture manuscrite, dessin humoristique&#10;&#10;Description générée automatiquement">
            <a:extLst>
              <a:ext uri="{FF2B5EF4-FFF2-40B4-BE49-F238E27FC236}">
                <a16:creationId xmlns:a16="http://schemas.microsoft.com/office/drawing/2014/main" id="{98450D1A-2265-D9D4-5C5E-340FB974C38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494540"/>
            <a:ext cx="1277847" cy="64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15E26BFA-B23D-B15E-36F5-257B1569C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089" y="1110622"/>
            <a:ext cx="4732214" cy="2592168"/>
          </a:xfrm>
          <a:prstGeom prst="rect">
            <a:avLst/>
          </a:prstGeom>
        </p:spPr>
      </p:pic>
      <p:pic>
        <p:nvPicPr>
          <p:cNvPr id="6" name="Image 5" descr="Une image contenant texte, capture d’écran, Logiciel multimédia, logiciel&#10;&#10;Description générée automatiquement">
            <a:extLst>
              <a:ext uri="{FF2B5EF4-FFF2-40B4-BE49-F238E27FC236}">
                <a16:creationId xmlns:a16="http://schemas.microsoft.com/office/drawing/2014/main" id="{A8E059EE-CC73-4302-A135-DADCE5550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773" y="3780785"/>
            <a:ext cx="4863242" cy="13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9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Site Web</a:t>
            </a:r>
            <a:endParaRPr/>
          </a:p>
        </p:txBody>
      </p:sp>
      <p:grpSp>
        <p:nvGrpSpPr>
          <p:cNvPr id="353" name="Google Shape;353;p24"/>
          <p:cNvGrpSpPr/>
          <p:nvPr/>
        </p:nvGrpSpPr>
        <p:grpSpPr>
          <a:xfrm>
            <a:off x="840955" y="956801"/>
            <a:ext cx="2578070" cy="4148487"/>
            <a:chOff x="2173025" y="238125"/>
            <a:chExt cx="3255550" cy="5238650"/>
          </a:xfrm>
        </p:grpSpPr>
        <p:sp>
          <p:nvSpPr>
            <p:cNvPr id="354" name="Google Shape;354;p24"/>
            <p:cNvSpPr/>
            <p:nvPr/>
          </p:nvSpPr>
          <p:spPr>
            <a:xfrm>
              <a:off x="2261650" y="2577725"/>
              <a:ext cx="461575" cy="336175"/>
            </a:xfrm>
            <a:custGeom>
              <a:avLst/>
              <a:gdLst/>
              <a:ahLst/>
              <a:cxnLst/>
              <a:rect l="l" t="t" r="r" b="b"/>
              <a:pathLst>
                <a:path w="18463" h="13447" extrusionOk="0">
                  <a:moveTo>
                    <a:pt x="6422" y="1"/>
                  </a:moveTo>
                  <a:cubicBezTo>
                    <a:pt x="4145" y="1"/>
                    <a:pt x="2015" y="1327"/>
                    <a:pt x="1147" y="3517"/>
                  </a:cubicBezTo>
                  <a:cubicBezTo>
                    <a:pt x="1" y="6407"/>
                    <a:pt x="1484" y="9706"/>
                    <a:pt x="4461" y="10888"/>
                  </a:cubicBezTo>
                  <a:lnTo>
                    <a:pt x="9851" y="13025"/>
                  </a:lnTo>
                  <a:cubicBezTo>
                    <a:pt x="10572" y="13312"/>
                    <a:pt x="11314" y="13447"/>
                    <a:pt x="12041" y="13447"/>
                  </a:cubicBezTo>
                  <a:cubicBezTo>
                    <a:pt x="14318" y="13447"/>
                    <a:pt x="16448" y="12121"/>
                    <a:pt x="17317" y="9931"/>
                  </a:cubicBezTo>
                  <a:cubicBezTo>
                    <a:pt x="18463" y="7040"/>
                    <a:pt x="16978" y="3741"/>
                    <a:pt x="14002" y="2560"/>
                  </a:cubicBezTo>
                  <a:lnTo>
                    <a:pt x="8613" y="422"/>
                  </a:lnTo>
                  <a:cubicBezTo>
                    <a:pt x="7891" y="136"/>
                    <a:pt x="7149" y="1"/>
                    <a:pt x="6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2207775" y="2097675"/>
              <a:ext cx="517175" cy="381075"/>
            </a:xfrm>
            <a:custGeom>
              <a:avLst/>
              <a:gdLst/>
              <a:ahLst/>
              <a:cxnLst/>
              <a:rect l="l" t="t" r="r" b="b"/>
              <a:pathLst>
                <a:path w="20687" h="15243" extrusionOk="0">
                  <a:moveTo>
                    <a:pt x="6394" y="1"/>
                  </a:moveTo>
                  <a:cubicBezTo>
                    <a:pt x="4358" y="1"/>
                    <a:pt x="2511" y="893"/>
                    <a:pt x="1553" y="2557"/>
                  </a:cubicBezTo>
                  <a:cubicBezTo>
                    <a:pt x="1" y="5252"/>
                    <a:pt x="1367" y="8947"/>
                    <a:pt x="4603" y="10812"/>
                  </a:cubicBezTo>
                  <a:lnTo>
                    <a:pt x="10466" y="14188"/>
                  </a:lnTo>
                  <a:cubicBezTo>
                    <a:pt x="11703" y="14901"/>
                    <a:pt x="13035" y="15243"/>
                    <a:pt x="14295" y="15243"/>
                  </a:cubicBezTo>
                  <a:cubicBezTo>
                    <a:pt x="16330" y="15243"/>
                    <a:pt x="18178" y="14350"/>
                    <a:pt x="19136" y="12686"/>
                  </a:cubicBezTo>
                  <a:lnTo>
                    <a:pt x="19135" y="12686"/>
                  </a:lnTo>
                  <a:cubicBezTo>
                    <a:pt x="20686" y="9992"/>
                    <a:pt x="19320" y="6296"/>
                    <a:pt x="16084" y="4432"/>
                  </a:cubicBezTo>
                  <a:lnTo>
                    <a:pt x="10223" y="1056"/>
                  </a:lnTo>
                  <a:cubicBezTo>
                    <a:pt x="8986" y="343"/>
                    <a:pt x="7654" y="1"/>
                    <a:pt x="6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173025" y="1595125"/>
              <a:ext cx="696750" cy="578000"/>
            </a:xfrm>
            <a:custGeom>
              <a:avLst/>
              <a:gdLst/>
              <a:ahLst/>
              <a:cxnLst/>
              <a:rect l="l" t="t" r="r" b="b"/>
              <a:pathLst>
                <a:path w="27870" h="23120" extrusionOk="0">
                  <a:moveTo>
                    <a:pt x="6347" y="0"/>
                  </a:moveTo>
                  <a:cubicBezTo>
                    <a:pt x="4686" y="0"/>
                    <a:pt x="3042" y="732"/>
                    <a:pt x="1931" y="2134"/>
                  </a:cubicBezTo>
                  <a:cubicBezTo>
                    <a:pt x="0" y="4572"/>
                    <a:pt x="411" y="8112"/>
                    <a:pt x="2848" y="10042"/>
                  </a:cubicBezTo>
                  <a:lnTo>
                    <a:pt x="18030" y="21902"/>
                  </a:lnTo>
                  <a:cubicBezTo>
                    <a:pt x="19064" y="22722"/>
                    <a:pt x="20298" y="23120"/>
                    <a:pt x="21522" y="23120"/>
                  </a:cubicBezTo>
                  <a:cubicBezTo>
                    <a:pt x="23183" y="23120"/>
                    <a:pt x="24828" y="22388"/>
                    <a:pt x="25939" y="20986"/>
                  </a:cubicBezTo>
                  <a:cubicBezTo>
                    <a:pt x="27870" y="18549"/>
                    <a:pt x="27458" y="15009"/>
                    <a:pt x="25021" y="13078"/>
                  </a:cubicBezTo>
                  <a:lnTo>
                    <a:pt x="9839" y="1218"/>
                  </a:lnTo>
                  <a:cubicBezTo>
                    <a:pt x="8804" y="398"/>
                    <a:pt x="7571" y="0"/>
                    <a:pt x="6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2436925" y="238125"/>
              <a:ext cx="1805800" cy="3360150"/>
            </a:xfrm>
            <a:custGeom>
              <a:avLst/>
              <a:gdLst/>
              <a:ahLst/>
              <a:cxnLst/>
              <a:rect l="l" t="t" r="r" b="b"/>
              <a:pathLst>
                <a:path w="72232" h="134406" extrusionOk="0">
                  <a:moveTo>
                    <a:pt x="7315" y="0"/>
                  </a:moveTo>
                  <a:cubicBezTo>
                    <a:pt x="3275" y="0"/>
                    <a:pt x="1" y="3275"/>
                    <a:pt x="1" y="7315"/>
                  </a:cubicBezTo>
                  <a:lnTo>
                    <a:pt x="1" y="127090"/>
                  </a:lnTo>
                  <a:cubicBezTo>
                    <a:pt x="1" y="131130"/>
                    <a:pt x="3275" y="134406"/>
                    <a:pt x="7315" y="134406"/>
                  </a:cubicBezTo>
                  <a:lnTo>
                    <a:pt x="64918" y="134406"/>
                  </a:lnTo>
                  <a:cubicBezTo>
                    <a:pt x="68957" y="134406"/>
                    <a:pt x="72232" y="131130"/>
                    <a:pt x="72232" y="127090"/>
                  </a:cubicBezTo>
                  <a:lnTo>
                    <a:pt x="72232" y="7315"/>
                  </a:lnTo>
                  <a:cubicBezTo>
                    <a:pt x="72232" y="3275"/>
                    <a:pt x="68957" y="0"/>
                    <a:pt x="649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2542225" y="363775"/>
              <a:ext cx="1602050" cy="2948700"/>
            </a:xfrm>
            <a:custGeom>
              <a:avLst/>
              <a:gdLst/>
              <a:ahLst/>
              <a:cxnLst/>
              <a:rect l="l" t="t" r="r" b="b"/>
              <a:pathLst>
                <a:path w="64082" h="117948" extrusionOk="0">
                  <a:moveTo>
                    <a:pt x="3715" y="1"/>
                  </a:moveTo>
                  <a:cubicBezTo>
                    <a:pt x="1663" y="1"/>
                    <a:pt x="0" y="1664"/>
                    <a:pt x="0" y="3716"/>
                  </a:cubicBezTo>
                  <a:lnTo>
                    <a:pt x="0" y="114234"/>
                  </a:lnTo>
                  <a:cubicBezTo>
                    <a:pt x="0" y="116285"/>
                    <a:pt x="1663" y="117948"/>
                    <a:pt x="3715" y="117948"/>
                  </a:cubicBezTo>
                  <a:lnTo>
                    <a:pt x="60367" y="117948"/>
                  </a:lnTo>
                  <a:cubicBezTo>
                    <a:pt x="62418" y="117948"/>
                    <a:pt x="64081" y="116285"/>
                    <a:pt x="64081" y="114234"/>
                  </a:cubicBezTo>
                  <a:lnTo>
                    <a:pt x="64081" y="3716"/>
                  </a:lnTo>
                  <a:cubicBezTo>
                    <a:pt x="64081" y="1664"/>
                    <a:pt x="62418" y="1"/>
                    <a:pt x="60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913100" y="2197400"/>
              <a:ext cx="1647225" cy="2266625"/>
            </a:xfrm>
            <a:custGeom>
              <a:avLst/>
              <a:gdLst/>
              <a:ahLst/>
              <a:cxnLst/>
              <a:rect l="l" t="t" r="r" b="b"/>
              <a:pathLst>
                <a:path w="65889" h="90665" extrusionOk="0">
                  <a:moveTo>
                    <a:pt x="62275" y="0"/>
                  </a:moveTo>
                  <a:cubicBezTo>
                    <a:pt x="51038" y="0"/>
                    <a:pt x="51913" y="19133"/>
                    <a:pt x="52212" y="25407"/>
                  </a:cubicBezTo>
                  <a:cubicBezTo>
                    <a:pt x="37131" y="32702"/>
                    <a:pt x="37975" y="56033"/>
                    <a:pt x="37975" y="56033"/>
                  </a:cubicBezTo>
                  <a:lnTo>
                    <a:pt x="870" y="56033"/>
                  </a:lnTo>
                  <a:cubicBezTo>
                    <a:pt x="1" y="77729"/>
                    <a:pt x="31167" y="90665"/>
                    <a:pt x="31167" y="90665"/>
                  </a:cubicBezTo>
                  <a:lnTo>
                    <a:pt x="50910" y="85899"/>
                  </a:lnTo>
                  <a:lnTo>
                    <a:pt x="65888" y="85559"/>
                  </a:lnTo>
                  <a:lnTo>
                    <a:pt x="64527" y="43688"/>
                  </a:lnTo>
                  <a:cubicBezTo>
                    <a:pt x="65277" y="3533"/>
                    <a:pt x="63846" y="116"/>
                    <a:pt x="63846" y="116"/>
                  </a:cubicBezTo>
                  <a:cubicBezTo>
                    <a:pt x="63297" y="38"/>
                    <a:pt x="62774" y="0"/>
                    <a:pt x="62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3254650" y="3358200"/>
              <a:ext cx="182900" cy="182875"/>
            </a:xfrm>
            <a:custGeom>
              <a:avLst/>
              <a:gdLst/>
              <a:ahLst/>
              <a:cxnLst/>
              <a:rect l="l" t="t" r="r" b="b"/>
              <a:pathLst>
                <a:path w="7316" h="7315" extrusionOk="0">
                  <a:moveTo>
                    <a:pt x="3658" y="0"/>
                  </a:moveTo>
                  <a:cubicBezTo>
                    <a:pt x="1637" y="0"/>
                    <a:pt x="0" y="1637"/>
                    <a:pt x="0" y="3657"/>
                  </a:cubicBezTo>
                  <a:cubicBezTo>
                    <a:pt x="0" y="5677"/>
                    <a:pt x="1637" y="7315"/>
                    <a:pt x="3658" y="7315"/>
                  </a:cubicBezTo>
                  <a:cubicBezTo>
                    <a:pt x="5677" y="7315"/>
                    <a:pt x="7315" y="5677"/>
                    <a:pt x="7315" y="3657"/>
                  </a:cubicBezTo>
                  <a:cubicBezTo>
                    <a:pt x="7315" y="1637"/>
                    <a:pt x="5677" y="0"/>
                    <a:pt x="36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3436925" y="3544900"/>
              <a:ext cx="1621625" cy="1529150"/>
            </a:xfrm>
            <a:custGeom>
              <a:avLst/>
              <a:gdLst/>
              <a:ahLst/>
              <a:cxnLst/>
              <a:rect l="l" t="t" r="r" b="b"/>
              <a:pathLst>
                <a:path w="64865" h="61166" extrusionOk="0">
                  <a:moveTo>
                    <a:pt x="33329" y="0"/>
                  </a:moveTo>
                  <a:lnTo>
                    <a:pt x="1" y="25930"/>
                  </a:lnTo>
                  <a:lnTo>
                    <a:pt x="35235" y="61165"/>
                  </a:lnTo>
                  <a:lnTo>
                    <a:pt x="64864" y="31536"/>
                  </a:lnTo>
                  <a:lnTo>
                    <a:pt x="33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3850450" y="3898675"/>
              <a:ext cx="1578125" cy="1578100"/>
            </a:xfrm>
            <a:custGeom>
              <a:avLst/>
              <a:gdLst/>
              <a:ahLst/>
              <a:cxnLst/>
              <a:rect l="l" t="t" r="r" b="b"/>
              <a:pathLst>
                <a:path w="63125" h="63124" extrusionOk="0">
                  <a:moveTo>
                    <a:pt x="35959" y="1"/>
                  </a:moveTo>
                  <a:lnTo>
                    <a:pt x="1" y="35958"/>
                  </a:lnTo>
                  <a:lnTo>
                    <a:pt x="27167" y="63124"/>
                  </a:lnTo>
                  <a:lnTo>
                    <a:pt x="63125" y="27167"/>
                  </a:lnTo>
                  <a:lnTo>
                    <a:pt x="359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2733250" y="736725"/>
              <a:ext cx="1264525" cy="953425"/>
            </a:xfrm>
            <a:custGeom>
              <a:avLst/>
              <a:gdLst/>
              <a:ahLst/>
              <a:cxnLst/>
              <a:rect l="l" t="t" r="r" b="b"/>
              <a:pathLst>
                <a:path w="50581" h="38137" extrusionOk="0">
                  <a:moveTo>
                    <a:pt x="24210" y="1"/>
                  </a:moveTo>
                  <a:cubicBezTo>
                    <a:pt x="22039" y="1"/>
                    <a:pt x="19995" y="506"/>
                    <a:pt x="18204" y="1392"/>
                  </a:cubicBezTo>
                  <a:cubicBezTo>
                    <a:pt x="0" y="8808"/>
                    <a:pt x="23954" y="37607"/>
                    <a:pt x="24385" y="38124"/>
                  </a:cubicBezTo>
                  <a:lnTo>
                    <a:pt x="24385" y="38137"/>
                  </a:lnTo>
                  <a:cubicBezTo>
                    <a:pt x="24385" y="38137"/>
                    <a:pt x="24390" y="38131"/>
                    <a:pt x="24391" y="38130"/>
                  </a:cubicBezTo>
                  <a:lnTo>
                    <a:pt x="24396" y="38137"/>
                  </a:lnTo>
                  <a:lnTo>
                    <a:pt x="24396" y="38123"/>
                  </a:lnTo>
                  <a:cubicBezTo>
                    <a:pt x="24844" y="37589"/>
                    <a:pt x="50580" y="6644"/>
                    <a:pt x="28389" y="661"/>
                  </a:cubicBezTo>
                  <a:cubicBezTo>
                    <a:pt x="27078" y="240"/>
                    <a:pt x="25676" y="1"/>
                    <a:pt x="24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3111325" y="843525"/>
              <a:ext cx="725475" cy="846625"/>
            </a:xfrm>
            <a:custGeom>
              <a:avLst/>
              <a:gdLst/>
              <a:ahLst/>
              <a:cxnLst/>
              <a:rect l="l" t="t" r="r" b="b"/>
              <a:pathLst>
                <a:path w="29019" h="33865" extrusionOk="0">
                  <a:moveTo>
                    <a:pt x="19766" y="0"/>
                  </a:moveTo>
                  <a:lnTo>
                    <a:pt x="1" y="19765"/>
                  </a:lnTo>
                  <a:cubicBezTo>
                    <a:pt x="3770" y="27248"/>
                    <a:pt x="9062" y="33611"/>
                    <a:pt x="9262" y="33851"/>
                  </a:cubicBezTo>
                  <a:lnTo>
                    <a:pt x="9262" y="33865"/>
                  </a:lnTo>
                  <a:cubicBezTo>
                    <a:pt x="9262" y="33865"/>
                    <a:pt x="9267" y="33859"/>
                    <a:pt x="9268" y="33857"/>
                  </a:cubicBezTo>
                  <a:lnTo>
                    <a:pt x="9273" y="33865"/>
                  </a:lnTo>
                  <a:lnTo>
                    <a:pt x="9273" y="33851"/>
                  </a:lnTo>
                  <a:cubicBezTo>
                    <a:pt x="9660" y="33388"/>
                    <a:pt x="29018" y="10109"/>
                    <a:pt x="197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3215575" y="934275"/>
              <a:ext cx="254875" cy="254850"/>
            </a:xfrm>
            <a:custGeom>
              <a:avLst/>
              <a:gdLst/>
              <a:ahLst/>
              <a:cxnLst/>
              <a:rect l="l" t="t" r="r" b="b"/>
              <a:pathLst>
                <a:path w="10195" h="10194" extrusionOk="0">
                  <a:moveTo>
                    <a:pt x="5098" y="0"/>
                  </a:moveTo>
                  <a:cubicBezTo>
                    <a:pt x="3746" y="0"/>
                    <a:pt x="2449" y="537"/>
                    <a:pt x="1494" y="1493"/>
                  </a:cubicBezTo>
                  <a:cubicBezTo>
                    <a:pt x="538" y="2449"/>
                    <a:pt x="1" y="3745"/>
                    <a:pt x="1" y="5096"/>
                  </a:cubicBezTo>
                  <a:cubicBezTo>
                    <a:pt x="1" y="6449"/>
                    <a:pt x="538" y="7745"/>
                    <a:pt x="1494" y="8701"/>
                  </a:cubicBezTo>
                  <a:cubicBezTo>
                    <a:pt x="2449" y="9657"/>
                    <a:pt x="3746" y="10194"/>
                    <a:pt x="5098" y="10194"/>
                  </a:cubicBezTo>
                  <a:cubicBezTo>
                    <a:pt x="6449" y="10194"/>
                    <a:pt x="7746" y="9657"/>
                    <a:pt x="8702" y="8701"/>
                  </a:cubicBezTo>
                  <a:cubicBezTo>
                    <a:pt x="9657" y="7745"/>
                    <a:pt x="10194" y="6449"/>
                    <a:pt x="10194" y="5096"/>
                  </a:cubicBezTo>
                  <a:cubicBezTo>
                    <a:pt x="10194" y="3745"/>
                    <a:pt x="9657" y="2449"/>
                    <a:pt x="8702" y="1493"/>
                  </a:cubicBezTo>
                  <a:cubicBezTo>
                    <a:pt x="7746" y="537"/>
                    <a:pt x="6449" y="0"/>
                    <a:pt x="5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2850900" y="2158875"/>
              <a:ext cx="984675" cy="231975"/>
            </a:xfrm>
            <a:custGeom>
              <a:avLst/>
              <a:gdLst/>
              <a:ahLst/>
              <a:cxnLst/>
              <a:rect l="l" t="t" r="r" b="b"/>
              <a:pathLst>
                <a:path w="39387" h="9279" extrusionOk="0">
                  <a:moveTo>
                    <a:pt x="3353" y="1"/>
                  </a:moveTo>
                  <a:cubicBezTo>
                    <a:pt x="1502" y="1"/>
                    <a:pt x="1" y="1720"/>
                    <a:pt x="1" y="3840"/>
                  </a:cubicBezTo>
                  <a:lnTo>
                    <a:pt x="1" y="5440"/>
                  </a:lnTo>
                  <a:cubicBezTo>
                    <a:pt x="1" y="7559"/>
                    <a:pt x="1502" y="9279"/>
                    <a:pt x="3353" y="9279"/>
                  </a:cubicBezTo>
                  <a:lnTo>
                    <a:pt x="36034" y="9279"/>
                  </a:lnTo>
                  <a:cubicBezTo>
                    <a:pt x="37885" y="9279"/>
                    <a:pt x="39386" y="7559"/>
                    <a:pt x="39386" y="5440"/>
                  </a:cubicBezTo>
                  <a:lnTo>
                    <a:pt x="39386" y="3840"/>
                  </a:lnTo>
                  <a:cubicBezTo>
                    <a:pt x="39386" y="1720"/>
                    <a:pt x="37885" y="1"/>
                    <a:pt x="36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933025" y="1831500"/>
              <a:ext cx="818425" cy="302200"/>
            </a:xfrm>
            <a:custGeom>
              <a:avLst/>
              <a:gdLst/>
              <a:ahLst/>
              <a:cxnLst/>
              <a:rect l="l" t="t" r="r" b="b"/>
              <a:pathLst>
                <a:path w="32737" h="12088" extrusionOk="0">
                  <a:moveTo>
                    <a:pt x="11332" y="0"/>
                  </a:moveTo>
                  <a:cubicBezTo>
                    <a:pt x="5075" y="0"/>
                    <a:pt x="1" y="5074"/>
                    <a:pt x="1" y="11332"/>
                  </a:cubicBezTo>
                  <a:lnTo>
                    <a:pt x="1" y="12088"/>
                  </a:lnTo>
                  <a:lnTo>
                    <a:pt x="32737" y="12088"/>
                  </a:lnTo>
                  <a:lnTo>
                    <a:pt x="32737" y="11332"/>
                  </a:lnTo>
                  <a:cubicBezTo>
                    <a:pt x="32737" y="5074"/>
                    <a:pt x="27663" y="0"/>
                    <a:pt x="21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2934875" y="2416975"/>
              <a:ext cx="814725" cy="251825"/>
            </a:xfrm>
            <a:custGeom>
              <a:avLst/>
              <a:gdLst/>
              <a:ahLst/>
              <a:cxnLst/>
              <a:rect l="l" t="t" r="r" b="b"/>
              <a:pathLst>
                <a:path w="32589" h="10073" extrusionOk="0">
                  <a:moveTo>
                    <a:pt x="1" y="0"/>
                  </a:moveTo>
                  <a:cubicBezTo>
                    <a:pt x="628" y="5666"/>
                    <a:pt x="5427" y="10073"/>
                    <a:pt x="11258" y="10073"/>
                  </a:cubicBezTo>
                  <a:lnTo>
                    <a:pt x="21332" y="10073"/>
                  </a:lnTo>
                  <a:cubicBezTo>
                    <a:pt x="27163" y="10073"/>
                    <a:pt x="31962" y="5666"/>
                    <a:pt x="32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24"/>
          <p:cNvSpPr txBox="1">
            <a:spLocks noGrp="1"/>
          </p:cNvSpPr>
          <p:nvPr>
            <p:ph type="body" idx="4294967295"/>
          </p:nvPr>
        </p:nvSpPr>
        <p:spPr>
          <a:xfrm>
            <a:off x="3975700" y="1454475"/>
            <a:ext cx="4459200" cy="27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lphaLcPeriod"/>
            </a:pPr>
            <a:r>
              <a:rPr lang="en" sz="1250">
                <a:solidFill>
                  <a:schemeClr val="dk1"/>
                </a:solidFill>
              </a:rPr>
              <a:t>Type de site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Boutique en ligne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Vitrine séduisante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Accès sécurisé à tout publique</a:t>
            </a:r>
            <a:endParaRPr sz="125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lphaLcPeriod"/>
            </a:pPr>
            <a:r>
              <a:rPr lang="en" sz="1250">
                <a:solidFill>
                  <a:schemeClr val="dk1"/>
                </a:solidFill>
              </a:rPr>
              <a:t>Les mentions obligatoires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Les mentions légales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Les conditions générales de vente</a:t>
            </a:r>
            <a:endParaRPr sz="1250">
              <a:solidFill>
                <a:schemeClr val="dk1"/>
              </a:solidFill>
            </a:endParaRPr>
          </a:p>
        </p:txBody>
      </p:sp>
      <p:pic>
        <p:nvPicPr>
          <p:cNvPr id="3" name="Google Shape;322;p20" descr="Une image contenant texte, Police, écriture manuscrite, dessin humoristique&#10;&#10;Description générée automatiquement">
            <a:extLst>
              <a:ext uri="{FF2B5EF4-FFF2-40B4-BE49-F238E27FC236}">
                <a16:creationId xmlns:a16="http://schemas.microsoft.com/office/drawing/2014/main" id="{8EBEB0C4-B67A-2847-D79D-AA37990925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494540"/>
            <a:ext cx="1277847" cy="64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od Delivery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F70"/>
      </a:accent1>
      <a:accent2>
        <a:srgbClr val="5493B3"/>
      </a:accent2>
      <a:accent3>
        <a:srgbClr val="91DAFF"/>
      </a:accent3>
      <a:accent4>
        <a:srgbClr val="E4DF6F"/>
      </a:accent4>
      <a:accent5>
        <a:srgbClr val="B3B05D"/>
      </a:accent5>
      <a:accent6>
        <a:srgbClr val="C5404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199</Words>
  <Application>Microsoft Office PowerPoint</Application>
  <PresentationFormat>Affichage à l'écran (16:9)</PresentationFormat>
  <Paragraphs>71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Advent Pro</vt:lpstr>
      <vt:lpstr>Arial</vt:lpstr>
      <vt:lpstr>Roboto</vt:lpstr>
      <vt:lpstr>Food Delivery</vt:lpstr>
      <vt:lpstr>Le panier gourmand</vt:lpstr>
      <vt:lpstr>Cahier des charges</vt:lpstr>
      <vt:lpstr>Cahier des charges</vt:lpstr>
      <vt:lpstr>Répartition des rôles</vt:lpstr>
      <vt:lpstr>e-commerce</vt:lpstr>
      <vt:lpstr>Besoins matériels</vt:lpstr>
      <vt:lpstr>Environnement de travail</vt:lpstr>
      <vt:lpstr>Machine virtuelle</vt:lpstr>
      <vt:lpstr>Site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panier gourmand</dc:title>
  <cp:lastModifiedBy>Hariharani THEIVENDRAM</cp:lastModifiedBy>
  <cp:revision>5</cp:revision>
  <dcterms:modified xsi:type="dcterms:W3CDTF">2023-11-07T08:01:51Z</dcterms:modified>
</cp:coreProperties>
</file>