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99" d="100"/>
          <a:sy n="99" d="100"/>
        </p:scale>
        <p:origin x="2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2E774-E4D4-4BAA-A7A4-85C2316D7C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22C21-0F8A-413F-8DD8-E6258DCECC55}">
      <dgm:prSet phldrT="[Text]"/>
      <dgm:spPr/>
      <dgm:t>
        <a:bodyPr/>
        <a:lstStyle/>
        <a:p>
          <a:r>
            <a:rPr lang="en-US" dirty="0"/>
            <a:t>Classical Planning</a:t>
          </a:r>
        </a:p>
      </dgm:t>
    </dgm:pt>
    <dgm:pt modelId="{ACB73607-AC03-4617-B2C7-ED128D982B79}" type="parTrans" cxnId="{3C5C9C36-41A6-4A53-B399-A5AE5C6CF4E2}">
      <dgm:prSet/>
      <dgm:spPr/>
      <dgm:t>
        <a:bodyPr/>
        <a:lstStyle/>
        <a:p>
          <a:endParaRPr lang="en-US"/>
        </a:p>
      </dgm:t>
    </dgm:pt>
    <dgm:pt modelId="{A1A9B61B-5CB6-4B62-8A98-C86061898B1D}" type="sibTrans" cxnId="{3C5C9C36-41A6-4A53-B399-A5AE5C6CF4E2}">
      <dgm:prSet/>
      <dgm:spPr/>
      <dgm:t>
        <a:bodyPr/>
        <a:lstStyle/>
        <a:p>
          <a:endParaRPr lang="en-US"/>
        </a:p>
      </dgm:t>
    </dgm:pt>
    <dgm:pt modelId="{3CE3050C-92CC-4B91-B7C5-F5B17D350FEE}">
      <dgm:prSet phldrT="[Text]"/>
      <dgm:spPr/>
      <dgm:t>
        <a:bodyPr/>
        <a:lstStyle/>
        <a:p>
          <a:r>
            <a:rPr lang="en-US" dirty="0"/>
            <a:t>Hierarchical Planning</a:t>
          </a:r>
        </a:p>
      </dgm:t>
    </dgm:pt>
    <dgm:pt modelId="{810137D6-79FB-441B-91E9-F22EF96EF2EA}" type="parTrans" cxnId="{F3E72AD6-2A7F-4B40-826D-27289D54983D}">
      <dgm:prSet/>
      <dgm:spPr/>
      <dgm:t>
        <a:bodyPr/>
        <a:lstStyle/>
        <a:p>
          <a:endParaRPr lang="en-US"/>
        </a:p>
      </dgm:t>
    </dgm:pt>
    <dgm:pt modelId="{60EEC7E3-5B93-40AA-949A-6D54BB96EEAD}" type="sibTrans" cxnId="{F3E72AD6-2A7F-4B40-826D-27289D54983D}">
      <dgm:prSet/>
      <dgm:spPr/>
      <dgm:t>
        <a:bodyPr/>
        <a:lstStyle/>
        <a:p>
          <a:endParaRPr lang="en-US"/>
        </a:p>
      </dgm:t>
    </dgm:pt>
    <dgm:pt modelId="{1805D214-7754-42AD-BF38-08234AFCF69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dirty="0"/>
        </a:p>
      </dgm:t>
    </dgm:pt>
    <dgm:pt modelId="{D67550D7-2611-48A6-9D03-6FF30BF79911}" type="parTrans" cxnId="{ADB60B43-811F-4ABA-BB10-15E828203626}">
      <dgm:prSet/>
      <dgm:spPr/>
      <dgm:t>
        <a:bodyPr/>
        <a:lstStyle/>
        <a:p>
          <a:endParaRPr lang="en-US"/>
        </a:p>
      </dgm:t>
    </dgm:pt>
    <dgm:pt modelId="{CC2C8C84-2922-4B11-A308-2AC52BE8CE38}" type="sibTrans" cxnId="{ADB60B43-811F-4ABA-BB10-15E828203626}">
      <dgm:prSet/>
      <dgm:spPr/>
      <dgm:t>
        <a:bodyPr/>
        <a:lstStyle/>
        <a:p>
          <a:endParaRPr lang="en-US"/>
        </a:p>
      </dgm:t>
    </dgm:pt>
    <dgm:pt modelId="{826794AB-0338-42A7-BC5C-8633B225C720}" type="pres">
      <dgm:prSet presAssocID="{53D2E774-E4D4-4BAA-A7A4-85C2316D7C66}" presName="linear" presStyleCnt="0">
        <dgm:presLayoutVars>
          <dgm:dir/>
          <dgm:animLvl val="lvl"/>
          <dgm:resizeHandles val="exact"/>
        </dgm:presLayoutVars>
      </dgm:prSet>
      <dgm:spPr/>
    </dgm:pt>
    <dgm:pt modelId="{E0FE7B26-301E-4698-B31F-A68C5AF9F380}" type="pres">
      <dgm:prSet presAssocID="{39C22C21-0F8A-413F-8DD8-E6258DCECC55}" presName="parentLin" presStyleCnt="0"/>
      <dgm:spPr/>
    </dgm:pt>
    <dgm:pt modelId="{1E00FAC2-26CC-4611-BFC1-FCBA36734440}" type="pres">
      <dgm:prSet presAssocID="{39C22C21-0F8A-413F-8DD8-E6258DCECC55}" presName="parentLeftMargin" presStyleLbl="node1" presStyleIdx="0" presStyleCnt="3"/>
      <dgm:spPr/>
    </dgm:pt>
    <dgm:pt modelId="{4B3AD1C7-539F-4408-8AA7-C4CFF233564E}" type="pres">
      <dgm:prSet presAssocID="{39C22C21-0F8A-413F-8DD8-E6258DCEC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F7F16-0D93-4BCD-A406-27A22634447C}" type="pres">
      <dgm:prSet presAssocID="{39C22C21-0F8A-413F-8DD8-E6258DCECC55}" presName="negativeSpace" presStyleCnt="0"/>
      <dgm:spPr/>
    </dgm:pt>
    <dgm:pt modelId="{C77B50F9-FA25-4CF1-B566-304BF1EC43F5}" type="pres">
      <dgm:prSet presAssocID="{39C22C21-0F8A-413F-8DD8-E6258DCECC55}" presName="childText" presStyleLbl="conFgAcc1" presStyleIdx="0" presStyleCnt="3">
        <dgm:presLayoutVars>
          <dgm:bulletEnabled val="1"/>
        </dgm:presLayoutVars>
      </dgm:prSet>
      <dgm:spPr/>
    </dgm:pt>
    <dgm:pt modelId="{52EF4DF7-8D7C-44D4-BDF3-D69F3D7D7B6C}" type="pres">
      <dgm:prSet presAssocID="{A1A9B61B-5CB6-4B62-8A98-C86061898B1D}" presName="spaceBetweenRectangles" presStyleCnt="0"/>
      <dgm:spPr/>
    </dgm:pt>
    <dgm:pt modelId="{7CA1EF41-C491-4D68-A45A-61B8BD4BBCDC}" type="pres">
      <dgm:prSet presAssocID="{3CE3050C-92CC-4B91-B7C5-F5B17D350FEE}" presName="parentLin" presStyleCnt="0"/>
      <dgm:spPr/>
    </dgm:pt>
    <dgm:pt modelId="{418801DD-6A5D-4343-AF5B-E805DC41BF60}" type="pres">
      <dgm:prSet presAssocID="{3CE3050C-92CC-4B91-B7C5-F5B17D350FEE}" presName="parentLeftMargin" presStyleLbl="node1" presStyleIdx="0" presStyleCnt="3"/>
      <dgm:spPr/>
    </dgm:pt>
    <dgm:pt modelId="{DD75609B-523A-4C65-842C-6DEB1098154E}" type="pres">
      <dgm:prSet presAssocID="{3CE3050C-92CC-4B91-B7C5-F5B17D350F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A42B10-AE8F-476A-A5CB-312F6D3E1CF9}" type="pres">
      <dgm:prSet presAssocID="{3CE3050C-92CC-4B91-B7C5-F5B17D350FEE}" presName="negativeSpace" presStyleCnt="0"/>
      <dgm:spPr/>
    </dgm:pt>
    <dgm:pt modelId="{17E8AB1F-7BB7-4682-8E95-C5C25E56D679}" type="pres">
      <dgm:prSet presAssocID="{3CE3050C-92CC-4B91-B7C5-F5B17D350FEE}" presName="childText" presStyleLbl="conFgAcc1" presStyleIdx="1" presStyleCnt="3">
        <dgm:presLayoutVars>
          <dgm:bulletEnabled val="1"/>
        </dgm:presLayoutVars>
      </dgm:prSet>
      <dgm:spPr/>
    </dgm:pt>
    <dgm:pt modelId="{0BC8A0A5-6BEE-43B4-AA97-3ED8F855FEBA}" type="pres">
      <dgm:prSet presAssocID="{60EEC7E3-5B93-40AA-949A-6D54BB96EEAD}" presName="spaceBetweenRectangles" presStyleCnt="0"/>
      <dgm:spPr/>
    </dgm:pt>
    <dgm:pt modelId="{A552A04A-3272-4908-A440-CDA9FC0D730F}" type="pres">
      <dgm:prSet presAssocID="{1805D214-7754-42AD-BF38-08234AFCF69A}" presName="parentLin" presStyleCnt="0"/>
      <dgm:spPr/>
    </dgm:pt>
    <dgm:pt modelId="{4FD5DC34-C520-4CCA-9D5B-410580AE4346}" type="pres">
      <dgm:prSet presAssocID="{1805D214-7754-42AD-BF38-08234AFCF69A}" presName="parentLeftMargin" presStyleLbl="node1" presStyleIdx="1" presStyleCnt="3"/>
      <dgm:spPr/>
    </dgm:pt>
    <dgm:pt modelId="{4BB95F86-B63C-4010-A0DF-DBD69C20CED4}" type="pres">
      <dgm:prSet presAssocID="{1805D214-7754-42AD-BF38-08234AFCF6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DC9688-C5F1-4B02-8C05-7DB2D45DC09D}" type="pres">
      <dgm:prSet presAssocID="{1805D214-7754-42AD-BF38-08234AFCF69A}" presName="negativeSpace" presStyleCnt="0"/>
      <dgm:spPr/>
    </dgm:pt>
    <dgm:pt modelId="{A3B02135-D79B-4694-AFA0-A4E62BC8B6DE}" type="pres">
      <dgm:prSet presAssocID="{1805D214-7754-42AD-BF38-08234AFCF6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4D211A-2F7E-4A80-A6A9-4A736B701E45}" type="presOf" srcId="{1805D214-7754-42AD-BF38-08234AFCF69A}" destId="{4BB95F86-B63C-4010-A0DF-DBD69C20CED4}" srcOrd="1" destOrd="0" presId="urn:microsoft.com/office/officeart/2005/8/layout/list1"/>
    <dgm:cxn modelId="{3C5C9C36-41A6-4A53-B399-A5AE5C6CF4E2}" srcId="{53D2E774-E4D4-4BAA-A7A4-85C2316D7C66}" destId="{39C22C21-0F8A-413F-8DD8-E6258DCECC55}" srcOrd="0" destOrd="0" parTransId="{ACB73607-AC03-4617-B2C7-ED128D982B79}" sibTransId="{A1A9B61B-5CB6-4B62-8A98-C86061898B1D}"/>
    <dgm:cxn modelId="{ADB60B43-811F-4ABA-BB10-15E828203626}" srcId="{53D2E774-E4D4-4BAA-A7A4-85C2316D7C66}" destId="{1805D214-7754-42AD-BF38-08234AFCF69A}" srcOrd="2" destOrd="0" parTransId="{D67550D7-2611-48A6-9D03-6FF30BF79911}" sibTransId="{CC2C8C84-2922-4B11-A308-2AC52BE8CE38}"/>
    <dgm:cxn modelId="{0201D043-647F-40D6-9B1A-04C7F5CB82A9}" type="presOf" srcId="{39C22C21-0F8A-413F-8DD8-E6258DCECC55}" destId="{1E00FAC2-26CC-4611-BFC1-FCBA36734440}" srcOrd="0" destOrd="0" presId="urn:microsoft.com/office/officeart/2005/8/layout/list1"/>
    <dgm:cxn modelId="{C1CAA5AB-147B-4705-916B-670A07D2473A}" type="presOf" srcId="{53D2E774-E4D4-4BAA-A7A4-85C2316D7C66}" destId="{826794AB-0338-42A7-BC5C-8633B225C720}" srcOrd="0" destOrd="0" presId="urn:microsoft.com/office/officeart/2005/8/layout/list1"/>
    <dgm:cxn modelId="{22890AC1-D944-47BE-91C0-C9126F8AC4A6}" type="presOf" srcId="{3CE3050C-92CC-4B91-B7C5-F5B17D350FEE}" destId="{DD75609B-523A-4C65-842C-6DEB1098154E}" srcOrd="1" destOrd="0" presId="urn:microsoft.com/office/officeart/2005/8/layout/list1"/>
    <dgm:cxn modelId="{EE033FC4-BC41-49DD-96D3-801D850FB52F}" type="presOf" srcId="{39C22C21-0F8A-413F-8DD8-E6258DCECC55}" destId="{4B3AD1C7-539F-4408-8AA7-C4CFF233564E}" srcOrd="1" destOrd="0" presId="urn:microsoft.com/office/officeart/2005/8/layout/list1"/>
    <dgm:cxn modelId="{F3E72AD6-2A7F-4B40-826D-27289D54983D}" srcId="{53D2E774-E4D4-4BAA-A7A4-85C2316D7C66}" destId="{3CE3050C-92CC-4B91-B7C5-F5B17D350FEE}" srcOrd="1" destOrd="0" parTransId="{810137D6-79FB-441B-91E9-F22EF96EF2EA}" sibTransId="{60EEC7E3-5B93-40AA-949A-6D54BB96EEAD}"/>
    <dgm:cxn modelId="{60D1FFEB-5819-4CD5-83DD-B603C908F91F}" type="presOf" srcId="{1805D214-7754-42AD-BF38-08234AFCF69A}" destId="{4FD5DC34-C520-4CCA-9D5B-410580AE4346}" srcOrd="0" destOrd="0" presId="urn:microsoft.com/office/officeart/2005/8/layout/list1"/>
    <dgm:cxn modelId="{500453F2-B537-4DC1-8711-A3CA423E8334}" type="presOf" srcId="{3CE3050C-92CC-4B91-B7C5-F5B17D350FEE}" destId="{418801DD-6A5D-4343-AF5B-E805DC41BF60}" srcOrd="0" destOrd="0" presId="urn:microsoft.com/office/officeart/2005/8/layout/list1"/>
    <dgm:cxn modelId="{F19BD05C-3D47-48D6-AA8C-2A8378B5F222}" type="presParOf" srcId="{826794AB-0338-42A7-BC5C-8633B225C720}" destId="{E0FE7B26-301E-4698-B31F-A68C5AF9F380}" srcOrd="0" destOrd="0" presId="urn:microsoft.com/office/officeart/2005/8/layout/list1"/>
    <dgm:cxn modelId="{7AD8BF3E-68B7-4D54-B3F4-CD4BDBFF0FA0}" type="presParOf" srcId="{E0FE7B26-301E-4698-B31F-A68C5AF9F380}" destId="{1E00FAC2-26CC-4611-BFC1-FCBA36734440}" srcOrd="0" destOrd="0" presId="urn:microsoft.com/office/officeart/2005/8/layout/list1"/>
    <dgm:cxn modelId="{05277F00-32D7-4242-A586-D37799A1D3D5}" type="presParOf" srcId="{E0FE7B26-301E-4698-B31F-A68C5AF9F380}" destId="{4B3AD1C7-539F-4408-8AA7-C4CFF233564E}" srcOrd="1" destOrd="0" presId="urn:microsoft.com/office/officeart/2005/8/layout/list1"/>
    <dgm:cxn modelId="{F1FBD4E9-BF16-4F92-A4C4-76D021569235}" type="presParOf" srcId="{826794AB-0338-42A7-BC5C-8633B225C720}" destId="{317F7F16-0D93-4BCD-A406-27A22634447C}" srcOrd="1" destOrd="0" presId="urn:microsoft.com/office/officeart/2005/8/layout/list1"/>
    <dgm:cxn modelId="{62EB6026-901B-45E7-AC18-D8AD7A5F9507}" type="presParOf" srcId="{826794AB-0338-42A7-BC5C-8633B225C720}" destId="{C77B50F9-FA25-4CF1-B566-304BF1EC43F5}" srcOrd="2" destOrd="0" presId="urn:microsoft.com/office/officeart/2005/8/layout/list1"/>
    <dgm:cxn modelId="{F8CBA0B6-07A0-4278-97C6-4B629EFC9C97}" type="presParOf" srcId="{826794AB-0338-42A7-BC5C-8633B225C720}" destId="{52EF4DF7-8D7C-44D4-BDF3-D69F3D7D7B6C}" srcOrd="3" destOrd="0" presId="urn:microsoft.com/office/officeart/2005/8/layout/list1"/>
    <dgm:cxn modelId="{67E4313B-9B89-4A8B-AD55-C117BBFAF8C4}" type="presParOf" srcId="{826794AB-0338-42A7-BC5C-8633B225C720}" destId="{7CA1EF41-C491-4D68-A45A-61B8BD4BBCDC}" srcOrd="4" destOrd="0" presId="urn:microsoft.com/office/officeart/2005/8/layout/list1"/>
    <dgm:cxn modelId="{C1348F61-E40B-425C-B29F-8F195DAAAC49}" type="presParOf" srcId="{7CA1EF41-C491-4D68-A45A-61B8BD4BBCDC}" destId="{418801DD-6A5D-4343-AF5B-E805DC41BF60}" srcOrd="0" destOrd="0" presId="urn:microsoft.com/office/officeart/2005/8/layout/list1"/>
    <dgm:cxn modelId="{414CE145-987B-447F-B4A1-8FFFB9B1DDC0}" type="presParOf" srcId="{7CA1EF41-C491-4D68-A45A-61B8BD4BBCDC}" destId="{DD75609B-523A-4C65-842C-6DEB1098154E}" srcOrd="1" destOrd="0" presId="urn:microsoft.com/office/officeart/2005/8/layout/list1"/>
    <dgm:cxn modelId="{2492A35D-FB95-4F15-8687-5938A84E5DD0}" type="presParOf" srcId="{826794AB-0338-42A7-BC5C-8633B225C720}" destId="{2FA42B10-AE8F-476A-A5CB-312F6D3E1CF9}" srcOrd="5" destOrd="0" presId="urn:microsoft.com/office/officeart/2005/8/layout/list1"/>
    <dgm:cxn modelId="{E54FBFF6-CB82-4483-9CEB-252DF275050A}" type="presParOf" srcId="{826794AB-0338-42A7-BC5C-8633B225C720}" destId="{17E8AB1F-7BB7-4682-8E95-C5C25E56D679}" srcOrd="6" destOrd="0" presId="urn:microsoft.com/office/officeart/2005/8/layout/list1"/>
    <dgm:cxn modelId="{DAF52015-C992-4B7C-A2B8-1073EAA096D9}" type="presParOf" srcId="{826794AB-0338-42A7-BC5C-8633B225C720}" destId="{0BC8A0A5-6BEE-43B4-AA97-3ED8F855FEBA}" srcOrd="7" destOrd="0" presId="urn:microsoft.com/office/officeart/2005/8/layout/list1"/>
    <dgm:cxn modelId="{472E63B7-8141-4148-9874-0F9CF4AB30AD}" type="presParOf" srcId="{826794AB-0338-42A7-BC5C-8633B225C720}" destId="{A552A04A-3272-4908-A440-CDA9FC0D730F}" srcOrd="8" destOrd="0" presId="urn:microsoft.com/office/officeart/2005/8/layout/list1"/>
    <dgm:cxn modelId="{BB33DEB2-613E-46C4-8C54-5796BBBA69C8}" type="presParOf" srcId="{A552A04A-3272-4908-A440-CDA9FC0D730F}" destId="{4FD5DC34-C520-4CCA-9D5B-410580AE4346}" srcOrd="0" destOrd="0" presId="urn:microsoft.com/office/officeart/2005/8/layout/list1"/>
    <dgm:cxn modelId="{6659A580-5D14-4A73-9CC5-5819F847938C}" type="presParOf" srcId="{A552A04A-3272-4908-A440-CDA9FC0D730F}" destId="{4BB95F86-B63C-4010-A0DF-DBD69C20CED4}" srcOrd="1" destOrd="0" presId="urn:microsoft.com/office/officeart/2005/8/layout/list1"/>
    <dgm:cxn modelId="{B6EF546D-FA76-49E6-A343-6D61A520EBA9}" type="presParOf" srcId="{826794AB-0338-42A7-BC5C-8633B225C720}" destId="{61DC9688-C5F1-4B02-8C05-7DB2D45DC09D}" srcOrd="9" destOrd="0" presId="urn:microsoft.com/office/officeart/2005/8/layout/list1"/>
    <dgm:cxn modelId="{5C985994-19D5-410C-961F-90034DA1FD6D}" type="presParOf" srcId="{826794AB-0338-42A7-BC5C-8633B225C720}" destId="{A3B02135-D79B-4694-AFA0-A4E62BC8B6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822CB-6ACD-460A-B0FC-0CAFCDF0DE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0A1EF1F-F691-4EDC-B47D-9F5928C1E110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4AC27718-D76B-4CF7-9CC7-F00FD3043AFA}" type="parTrans" cxnId="{68759D61-5B6F-460B-AF43-0975A65D49F5}">
      <dgm:prSet/>
      <dgm:spPr/>
      <dgm:t>
        <a:bodyPr/>
        <a:lstStyle/>
        <a:p>
          <a:endParaRPr lang="en-US"/>
        </a:p>
      </dgm:t>
    </dgm:pt>
    <dgm:pt modelId="{6303C809-875B-4646-A50C-9FD18FA0B755}" type="sibTrans" cxnId="{68759D61-5B6F-460B-AF43-0975A65D49F5}">
      <dgm:prSet/>
      <dgm:spPr/>
      <dgm:t>
        <a:bodyPr/>
        <a:lstStyle/>
        <a:p>
          <a:endParaRPr lang="en-US"/>
        </a:p>
      </dgm:t>
    </dgm:pt>
    <dgm:pt modelId="{9D8652E9-B02D-4552-A9F3-3873AEF6A86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361A3FF4-8AF7-48D4-899B-852C12A263F3}" type="parTrans" cxnId="{136072A2-B37D-4353-AE26-BEB557AB502F}">
      <dgm:prSet/>
      <dgm:spPr/>
      <dgm:t>
        <a:bodyPr/>
        <a:lstStyle/>
        <a:p>
          <a:endParaRPr lang="en-US"/>
        </a:p>
      </dgm:t>
    </dgm:pt>
    <dgm:pt modelId="{289003DE-B714-42EA-BBFB-CE755CA197B4}" type="sibTrans" cxnId="{136072A2-B37D-4353-AE26-BEB557AB502F}">
      <dgm:prSet/>
      <dgm:spPr/>
      <dgm:t>
        <a:bodyPr/>
        <a:lstStyle/>
        <a:p>
          <a:endParaRPr lang="en-US"/>
        </a:p>
      </dgm:t>
    </dgm:pt>
    <dgm:pt modelId="{13F6C7B3-529D-4768-8C92-DCE918CA1B5A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C3E253E7-8781-4831-8994-8C7DF9C9BF87}" type="parTrans" cxnId="{E0D7632D-6C49-4E65-AE80-73462A7E4AB2}">
      <dgm:prSet/>
      <dgm:spPr/>
      <dgm:t>
        <a:bodyPr/>
        <a:lstStyle/>
        <a:p>
          <a:endParaRPr lang="en-US"/>
        </a:p>
      </dgm:t>
    </dgm:pt>
    <dgm:pt modelId="{965F99EC-168B-463D-A31D-B1B974C75F88}" type="sibTrans" cxnId="{E0D7632D-6C49-4E65-AE80-73462A7E4AB2}">
      <dgm:prSet/>
      <dgm:spPr/>
      <dgm:t>
        <a:bodyPr/>
        <a:lstStyle/>
        <a:p>
          <a:endParaRPr lang="en-US"/>
        </a:p>
      </dgm:t>
    </dgm:pt>
    <dgm:pt modelId="{CFC98AD5-0442-4923-A281-2752493789E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Replan</a:t>
          </a:r>
        </a:p>
      </dgm:t>
    </dgm:pt>
    <dgm:pt modelId="{BA96FCFB-3B55-4C05-BFFD-ADBF63086E25}" type="parTrans" cxnId="{0B35DA32-676B-4E67-8255-EAA9F1D0E491}">
      <dgm:prSet/>
      <dgm:spPr/>
      <dgm:t>
        <a:bodyPr/>
        <a:lstStyle/>
        <a:p>
          <a:endParaRPr lang="en-US"/>
        </a:p>
      </dgm:t>
    </dgm:pt>
    <dgm:pt modelId="{41D916EB-A88A-4C79-B40D-9E8CF6828FBD}" type="sibTrans" cxnId="{0B35DA32-676B-4E67-8255-EAA9F1D0E491}">
      <dgm:prSet/>
      <dgm:spPr/>
      <dgm:t>
        <a:bodyPr/>
        <a:lstStyle/>
        <a:p>
          <a:endParaRPr lang="en-US"/>
        </a:p>
      </dgm:t>
    </dgm:pt>
    <dgm:pt modelId="{F4C8B2D1-0923-4F1C-8104-7E77E52E4F63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D681102E-81F3-442D-8FD4-A19F80208B3E}" type="parTrans" cxnId="{3823C53E-D53F-4450-938D-D46782A15686}">
      <dgm:prSet/>
      <dgm:spPr/>
      <dgm:t>
        <a:bodyPr/>
        <a:lstStyle/>
        <a:p>
          <a:endParaRPr lang="en-US"/>
        </a:p>
      </dgm:t>
    </dgm:pt>
    <dgm:pt modelId="{1E5E7454-EE17-4911-B92B-D0973EBC8701}" type="sibTrans" cxnId="{3823C53E-D53F-4450-938D-D46782A15686}">
      <dgm:prSet/>
      <dgm:spPr/>
      <dgm:t>
        <a:bodyPr/>
        <a:lstStyle/>
        <a:p>
          <a:endParaRPr lang="en-US"/>
        </a:p>
      </dgm:t>
    </dgm:pt>
    <dgm:pt modelId="{B576D270-BFDF-4EE7-9F45-0798BEA1449E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…</a:t>
          </a:r>
        </a:p>
      </dgm:t>
    </dgm:pt>
    <dgm:pt modelId="{FC2540DE-0785-4DC8-A152-C1E30FACD815}" type="parTrans" cxnId="{B1206F36-3292-4CC8-AADA-C07A726CF86D}">
      <dgm:prSet/>
      <dgm:spPr/>
      <dgm:t>
        <a:bodyPr/>
        <a:lstStyle/>
        <a:p>
          <a:endParaRPr lang="en-US"/>
        </a:p>
      </dgm:t>
    </dgm:pt>
    <dgm:pt modelId="{90C738DA-EC28-472D-B593-E8F23AAFD384}" type="sibTrans" cxnId="{B1206F36-3292-4CC8-AADA-C07A726CF86D}">
      <dgm:prSet/>
      <dgm:spPr/>
      <dgm:t>
        <a:bodyPr/>
        <a:lstStyle/>
        <a:p>
          <a:endParaRPr lang="en-US"/>
        </a:p>
      </dgm:t>
    </dgm:pt>
    <dgm:pt modelId="{0F3ACFAE-A9F8-4272-B114-5C09BA337050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Goal</a:t>
          </a:r>
        </a:p>
      </dgm:t>
    </dgm:pt>
    <dgm:pt modelId="{09FA9053-DCF2-405F-84CC-3976F8D3A6CE}" type="parTrans" cxnId="{7B690919-6C7B-4205-88A6-BB3474688010}">
      <dgm:prSet/>
      <dgm:spPr/>
      <dgm:t>
        <a:bodyPr/>
        <a:lstStyle/>
        <a:p>
          <a:endParaRPr lang="en-US"/>
        </a:p>
      </dgm:t>
    </dgm:pt>
    <dgm:pt modelId="{B54E67F2-0F8B-4A13-A0BA-7BE996B34580}" type="sibTrans" cxnId="{7B690919-6C7B-4205-88A6-BB3474688010}">
      <dgm:prSet/>
      <dgm:spPr/>
      <dgm:t>
        <a:bodyPr/>
        <a:lstStyle/>
        <a:p>
          <a:endParaRPr lang="en-US"/>
        </a:p>
      </dgm:t>
    </dgm:pt>
    <dgm:pt modelId="{4E7D953F-460B-4CFD-AF4D-6135CCD53761}" type="pres">
      <dgm:prSet presAssocID="{E4D822CB-6ACD-460A-B0FC-0CAFCDF0DEE0}" presName="Name0" presStyleCnt="0">
        <dgm:presLayoutVars>
          <dgm:dir/>
          <dgm:animLvl val="lvl"/>
          <dgm:resizeHandles val="exact"/>
        </dgm:presLayoutVars>
      </dgm:prSet>
      <dgm:spPr/>
    </dgm:pt>
    <dgm:pt modelId="{201D0ADC-86C8-4FEB-A73C-D5249AD8DF3F}" type="pres">
      <dgm:prSet presAssocID="{C0A1EF1F-F691-4EDC-B47D-9F5928C1E11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9C690D9-5F9D-4DBA-8572-3160F7FDB1C6}" type="pres">
      <dgm:prSet presAssocID="{6303C809-875B-4646-A50C-9FD18FA0B755}" presName="parTxOnlySpace" presStyleCnt="0"/>
      <dgm:spPr/>
    </dgm:pt>
    <dgm:pt modelId="{2FA94983-A935-42C2-96A2-8700167A3F13}" type="pres">
      <dgm:prSet presAssocID="{9D8652E9-B02D-4552-A9F3-3873AEF6A86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EFFBE12A-F185-42D2-BF6E-8D7DE6E1F0FD}" type="pres">
      <dgm:prSet presAssocID="{289003DE-B714-42EA-BBFB-CE755CA197B4}" presName="parTxOnlySpace" presStyleCnt="0"/>
      <dgm:spPr/>
    </dgm:pt>
    <dgm:pt modelId="{DA4613D2-A6DE-4BE7-8EE1-76246A606501}" type="pres">
      <dgm:prSet presAssocID="{13F6C7B3-529D-4768-8C92-DCE918CA1B5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8961565-C3C2-4C30-A74F-EE6631B4685A}" type="pres">
      <dgm:prSet presAssocID="{965F99EC-168B-463D-A31D-B1B974C75F88}" presName="parTxOnlySpace" presStyleCnt="0"/>
      <dgm:spPr/>
    </dgm:pt>
    <dgm:pt modelId="{11C6A9F8-ED9F-450C-B9CD-D28089ADEEE4}" type="pres">
      <dgm:prSet presAssocID="{CFC98AD5-0442-4923-A281-2752493789E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D90F57B-699D-481C-BFB6-11CB793C1003}" type="pres">
      <dgm:prSet presAssocID="{41D916EB-A88A-4C79-B40D-9E8CF6828FBD}" presName="parTxOnlySpace" presStyleCnt="0"/>
      <dgm:spPr/>
    </dgm:pt>
    <dgm:pt modelId="{7676D92C-9E73-47BA-90D2-4FDC7B9BFEB6}" type="pres">
      <dgm:prSet presAssocID="{F4C8B2D1-0923-4F1C-8104-7E77E52E4F6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2C2230D-C0FA-4105-ADD6-078EB3220829}" type="pres">
      <dgm:prSet presAssocID="{1E5E7454-EE17-4911-B92B-D0973EBC8701}" presName="parTxOnlySpace" presStyleCnt="0"/>
      <dgm:spPr/>
    </dgm:pt>
    <dgm:pt modelId="{6603D2B1-844E-4804-8A8A-AE9CD716AFAB}" type="pres">
      <dgm:prSet presAssocID="{B576D270-BFDF-4EE7-9F45-0798BEA1449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09CB882-AF8A-4B20-BF8C-323CFBEF09B3}" type="pres">
      <dgm:prSet presAssocID="{90C738DA-EC28-472D-B593-E8F23AAFD384}" presName="parTxOnlySpace" presStyleCnt="0"/>
      <dgm:spPr/>
    </dgm:pt>
    <dgm:pt modelId="{03CBB1FD-5E0C-417B-90DD-8E46DA4470FF}" type="pres">
      <dgm:prSet presAssocID="{0F3ACFAE-A9F8-4272-B114-5C09BA33705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B690919-6C7B-4205-88A6-BB3474688010}" srcId="{E4D822CB-6ACD-460A-B0FC-0CAFCDF0DEE0}" destId="{0F3ACFAE-A9F8-4272-B114-5C09BA337050}" srcOrd="6" destOrd="0" parTransId="{09FA9053-DCF2-405F-84CC-3976F8D3A6CE}" sibTransId="{B54E67F2-0F8B-4A13-A0BA-7BE996B34580}"/>
    <dgm:cxn modelId="{E0D7632D-6C49-4E65-AE80-73462A7E4AB2}" srcId="{E4D822CB-6ACD-460A-B0FC-0CAFCDF0DEE0}" destId="{13F6C7B3-529D-4768-8C92-DCE918CA1B5A}" srcOrd="2" destOrd="0" parTransId="{C3E253E7-8781-4831-8994-8C7DF9C9BF87}" sibTransId="{965F99EC-168B-463D-A31D-B1B974C75F88}"/>
    <dgm:cxn modelId="{0B35DA32-676B-4E67-8255-EAA9F1D0E491}" srcId="{E4D822CB-6ACD-460A-B0FC-0CAFCDF0DEE0}" destId="{CFC98AD5-0442-4923-A281-2752493789ED}" srcOrd="3" destOrd="0" parTransId="{BA96FCFB-3B55-4C05-BFFD-ADBF63086E25}" sibTransId="{41D916EB-A88A-4C79-B40D-9E8CF6828FBD}"/>
    <dgm:cxn modelId="{B1206F36-3292-4CC8-AADA-C07A726CF86D}" srcId="{E4D822CB-6ACD-460A-B0FC-0CAFCDF0DEE0}" destId="{B576D270-BFDF-4EE7-9F45-0798BEA1449E}" srcOrd="5" destOrd="0" parTransId="{FC2540DE-0785-4DC8-A152-C1E30FACD815}" sibTransId="{90C738DA-EC28-472D-B593-E8F23AAFD384}"/>
    <dgm:cxn modelId="{FB093839-0382-4A6E-9205-EF861768C832}" type="presOf" srcId="{C0A1EF1F-F691-4EDC-B47D-9F5928C1E110}" destId="{201D0ADC-86C8-4FEB-A73C-D5249AD8DF3F}" srcOrd="0" destOrd="0" presId="urn:microsoft.com/office/officeart/2005/8/layout/chevron1"/>
    <dgm:cxn modelId="{3823C53E-D53F-4450-938D-D46782A15686}" srcId="{E4D822CB-6ACD-460A-B0FC-0CAFCDF0DEE0}" destId="{F4C8B2D1-0923-4F1C-8104-7E77E52E4F63}" srcOrd="4" destOrd="0" parTransId="{D681102E-81F3-442D-8FD4-A19F80208B3E}" sibTransId="{1E5E7454-EE17-4911-B92B-D0973EBC8701}"/>
    <dgm:cxn modelId="{68759D61-5B6F-460B-AF43-0975A65D49F5}" srcId="{E4D822CB-6ACD-460A-B0FC-0CAFCDF0DEE0}" destId="{C0A1EF1F-F691-4EDC-B47D-9F5928C1E110}" srcOrd="0" destOrd="0" parTransId="{4AC27718-D76B-4CF7-9CC7-F00FD3043AFA}" sibTransId="{6303C809-875B-4646-A50C-9FD18FA0B755}"/>
    <dgm:cxn modelId="{5BD81855-DBD0-4519-872A-0152C0B65B20}" type="presOf" srcId="{B576D270-BFDF-4EE7-9F45-0798BEA1449E}" destId="{6603D2B1-844E-4804-8A8A-AE9CD716AFAB}" srcOrd="0" destOrd="0" presId="urn:microsoft.com/office/officeart/2005/8/layout/chevron1"/>
    <dgm:cxn modelId="{FC47FA7D-BAB6-4880-A395-7DDBEB7C5833}" type="presOf" srcId="{0F3ACFAE-A9F8-4272-B114-5C09BA337050}" destId="{03CBB1FD-5E0C-417B-90DD-8E46DA4470FF}" srcOrd="0" destOrd="0" presId="urn:microsoft.com/office/officeart/2005/8/layout/chevron1"/>
    <dgm:cxn modelId="{8088F182-E370-4CCA-B48E-95F62E32BF21}" type="presOf" srcId="{13F6C7B3-529D-4768-8C92-DCE918CA1B5A}" destId="{DA4613D2-A6DE-4BE7-8EE1-76246A606501}" srcOrd="0" destOrd="0" presId="urn:microsoft.com/office/officeart/2005/8/layout/chevron1"/>
    <dgm:cxn modelId="{0C59D186-22D3-4B8B-AC3F-61D5D0D59526}" type="presOf" srcId="{9D8652E9-B02D-4552-A9F3-3873AEF6A867}" destId="{2FA94983-A935-42C2-96A2-8700167A3F13}" srcOrd="0" destOrd="0" presId="urn:microsoft.com/office/officeart/2005/8/layout/chevron1"/>
    <dgm:cxn modelId="{136072A2-B37D-4353-AE26-BEB557AB502F}" srcId="{E4D822CB-6ACD-460A-B0FC-0CAFCDF0DEE0}" destId="{9D8652E9-B02D-4552-A9F3-3873AEF6A867}" srcOrd="1" destOrd="0" parTransId="{361A3FF4-8AF7-48D4-899B-852C12A263F3}" sibTransId="{289003DE-B714-42EA-BBFB-CE755CA197B4}"/>
    <dgm:cxn modelId="{735591BB-6E51-42D6-89E4-ACB89FF38D39}" type="presOf" srcId="{CFC98AD5-0442-4923-A281-2752493789ED}" destId="{11C6A9F8-ED9F-450C-B9CD-D28089ADEEE4}" srcOrd="0" destOrd="0" presId="urn:microsoft.com/office/officeart/2005/8/layout/chevron1"/>
    <dgm:cxn modelId="{5BB683E8-4325-4852-BDC7-ECEBBFABF1B6}" type="presOf" srcId="{E4D822CB-6ACD-460A-B0FC-0CAFCDF0DEE0}" destId="{4E7D953F-460B-4CFD-AF4D-6135CCD53761}" srcOrd="0" destOrd="0" presId="urn:microsoft.com/office/officeart/2005/8/layout/chevron1"/>
    <dgm:cxn modelId="{86E64CEA-7FB9-49CE-9FD5-347B12693CDF}" type="presOf" srcId="{F4C8B2D1-0923-4F1C-8104-7E77E52E4F63}" destId="{7676D92C-9E73-47BA-90D2-4FDC7B9BFEB6}" srcOrd="0" destOrd="0" presId="urn:microsoft.com/office/officeart/2005/8/layout/chevron1"/>
    <dgm:cxn modelId="{96B4501F-3560-43D7-A7AA-C2FDC9351196}" type="presParOf" srcId="{4E7D953F-460B-4CFD-AF4D-6135CCD53761}" destId="{201D0ADC-86C8-4FEB-A73C-D5249AD8DF3F}" srcOrd="0" destOrd="0" presId="urn:microsoft.com/office/officeart/2005/8/layout/chevron1"/>
    <dgm:cxn modelId="{6DE8D41C-7BC8-4A6D-B5D6-31E1AD3AC4CD}" type="presParOf" srcId="{4E7D953F-460B-4CFD-AF4D-6135CCD53761}" destId="{99C690D9-5F9D-4DBA-8572-3160F7FDB1C6}" srcOrd="1" destOrd="0" presId="urn:microsoft.com/office/officeart/2005/8/layout/chevron1"/>
    <dgm:cxn modelId="{E981507D-35B0-498B-BF29-A4EA5AA38BF6}" type="presParOf" srcId="{4E7D953F-460B-4CFD-AF4D-6135CCD53761}" destId="{2FA94983-A935-42C2-96A2-8700167A3F13}" srcOrd="2" destOrd="0" presId="urn:microsoft.com/office/officeart/2005/8/layout/chevron1"/>
    <dgm:cxn modelId="{EFB0DA77-4C00-4FD9-B21A-F94C331D4E1C}" type="presParOf" srcId="{4E7D953F-460B-4CFD-AF4D-6135CCD53761}" destId="{EFFBE12A-F185-42D2-BF6E-8D7DE6E1F0FD}" srcOrd="3" destOrd="0" presId="urn:microsoft.com/office/officeart/2005/8/layout/chevron1"/>
    <dgm:cxn modelId="{60F105D9-DEAC-468A-B02D-7E91672BAF72}" type="presParOf" srcId="{4E7D953F-460B-4CFD-AF4D-6135CCD53761}" destId="{DA4613D2-A6DE-4BE7-8EE1-76246A606501}" srcOrd="4" destOrd="0" presId="urn:microsoft.com/office/officeart/2005/8/layout/chevron1"/>
    <dgm:cxn modelId="{D95370D2-48C8-4FEB-AFCA-0AD706A438A9}" type="presParOf" srcId="{4E7D953F-460B-4CFD-AF4D-6135CCD53761}" destId="{C8961565-C3C2-4C30-A74F-EE6631B4685A}" srcOrd="5" destOrd="0" presId="urn:microsoft.com/office/officeart/2005/8/layout/chevron1"/>
    <dgm:cxn modelId="{B3C441A3-9A78-4C09-9831-A99638B46897}" type="presParOf" srcId="{4E7D953F-460B-4CFD-AF4D-6135CCD53761}" destId="{11C6A9F8-ED9F-450C-B9CD-D28089ADEEE4}" srcOrd="6" destOrd="0" presId="urn:microsoft.com/office/officeart/2005/8/layout/chevron1"/>
    <dgm:cxn modelId="{65A75AA7-3C6D-4E50-B84F-7CF0778AEF2B}" type="presParOf" srcId="{4E7D953F-460B-4CFD-AF4D-6135CCD53761}" destId="{CD90F57B-699D-481C-BFB6-11CB793C1003}" srcOrd="7" destOrd="0" presId="urn:microsoft.com/office/officeart/2005/8/layout/chevron1"/>
    <dgm:cxn modelId="{3C158A7A-E16E-45B2-AE61-B6FD972E637A}" type="presParOf" srcId="{4E7D953F-460B-4CFD-AF4D-6135CCD53761}" destId="{7676D92C-9E73-47BA-90D2-4FDC7B9BFEB6}" srcOrd="8" destOrd="0" presId="urn:microsoft.com/office/officeart/2005/8/layout/chevron1"/>
    <dgm:cxn modelId="{841DC049-B5F3-4C90-83EC-783FA0585445}" type="presParOf" srcId="{4E7D953F-460B-4CFD-AF4D-6135CCD53761}" destId="{62C2230D-C0FA-4105-ADD6-078EB3220829}" srcOrd="9" destOrd="0" presId="urn:microsoft.com/office/officeart/2005/8/layout/chevron1"/>
    <dgm:cxn modelId="{D16190F5-1204-4379-ADFE-CDD7D04700BF}" type="presParOf" srcId="{4E7D953F-460B-4CFD-AF4D-6135CCD53761}" destId="{6603D2B1-844E-4804-8A8A-AE9CD716AFAB}" srcOrd="10" destOrd="0" presId="urn:microsoft.com/office/officeart/2005/8/layout/chevron1"/>
    <dgm:cxn modelId="{BDBD9653-5AA5-4B1E-BF6A-90968AFDA6CA}" type="presParOf" srcId="{4E7D953F-460B-4CFD-AF4D-6135CCD53761}" destId="{B09CB882-AF8A-4B20-BF8C-323CFBEF09B3}" srcOrd="11" destOrd="0" presId="urn:microsoft.com/office/officeart/2005/8/layout/chevron1"/>
    <dgm:cxn modelId="{5089EAA8-5737-4E12-B6D2-F8E5965D636E}" type="presParOf" srcId="{4E7D953F-460B-4CFD-AF4D-6135CCD53761}" destId="{03CBB1FD-5E0C-417B-90DD-8E46DA4470F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50F9-FA25-4CF1-B566-304BF1EC43F5}">
      <dsp:nvSpPr>
        <dsp:cNvPr id="0" name=""/>
        <dsp:cNvSpPr/>
      </dsp:nvSpPr>
      <dsp:spPr>
        <a:xfrm>
          <a:off x="0" y="506528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D1C7-539F-4408-8AA7-C4CFF233564E}">
      <dsp:nvSpPr>
        <dsp:cNvPr id="0" name=""/>
        <dsp:cNvSpPr/>
      </dsp:nvSpPr>
      <dsp:spPr>
        <a:xfrm>
          <a:off x="394335" y="19448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Classical Planning</a:t>
          </a:r>
        </a:p>
      </dsp:txBody>
      <dsp:txXfrm>
        <a:off x="441890" y="67003"/>
        <a:ext cx="5425580" cy="879050"/>
      </dsp:txXfrm>
    </dsp:sp>
    <dsp:sp modelId="{17E8AB1F-7BB7-4682-8E95-C5C25E56D679}">
      <dsp:nvSpPr>
        <dsp:cNvPr id="0" name=""/>
        <dsp:cNvSpPr/>
      </dsp:nvSpPr>
      <dsp:spPr>
        <a:xfrm>
          <a:off x="0" y="200340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09B-523A-4C65-842C-6DEB1098154E}">
      <dsp:nvSpPr>
        <dsp:cNvPr id="0" name=""/>
        <dsp:cNvSpPr/>
      </dsp:nvSpPr>
      <dsp:spPr>
        <a:xfrm>
          <a:off x="394335" y="151632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Hierarchical Planning</a:t>
          </a:r>
        </a:p>
      </dsp:txBody>
      <dsp:txXfrm>
        <a:off x="441890" y="1563884"/>
        <a:ext cx="5425580" cy="879050"/>
      </dsp:txXfrm>
    </dsp:sp>
    <dsp:sp modelId="{A3B02135-D79B-4694-AFA0-A4E62BC8B6DE}">
      <dsp:nvSpPr>
        <dsp:cNvPr id="0" name=""/>
        <dsp:cNvSpPr/>
      </dsp:nvSpPr>
      <dsp:spPr>
        <a:xfrm>
          <a:off x="0" y="350028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95F86-B63C-4010-A0DF-DBD69C20CED4}">
      <dsp:nvSpPr>
        <dsp:cNvPr id="0" name=""/>
        <dsp:cNvSpPr/>
      </dsp:nvSpPr>
      <dsp:spPr>
        <a:xfrm>
          <a:off x="394335" y="301320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sz="330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sz="3300" kern="1200" dirty="0"/>
        </a:p>
      </dsp:txBody>
      <dsp:txXfrm>
        <a:off x="441890" y="3060764"/>
        <a:ext cx="542558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D0ADC-86C8-4FEB-A73C-D5249AD8DF3F}">
      <dsp:nvSpPr>
        <dsp:cNvPr id="0" name=""/>
        <dsp:cNvSpPr/>
      </dsp:nvSpPr>
      <dsp:spPr>
        <a:xfrm>
          <a:off x="0" y="698500"/>
          <a:ext cx="952499" cy="3809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</a:t>
          </a:r>
        </a:p>
      </dsp:txBody>
      <dsp:txXfrm>
        <a:off x="190500" y="698500"/>
        <a:ext cx="571500" cy="380999"/>
      </dsp:txXfrm>
    </dsp:sp>
    <dsp:sp modelId="{2FA94983-A935-42C2-96A2-8700167A3F13}">
      <dsp:nvSpPr>
        <dsp:cNvPr id="0" name=""/>
        <dsp:cNvSpPr/>
      </dsp:nvSpPr>
      <dsp:spPr>
        <a:xfrm>
          <a:off x="85725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1047750" y="698500"/>
        <a:ext cx="571500" cy="380999"/>
      </dsp:txXfrm>
    </dsp:sp>
    <dsp:sp modelId="{DA4613D2-A6DE-4BE7-8EE1-76246A606501}">
      <dsp:nvSpPr>
        <dsp:cNvPr id="0" name=""/>
        <dsp:cNvSpPr/>
      </dsp:nvSpPr>
      <dsp:spPr>
        <a:xfrm>
          <a:off x="1714500" y="698500"/>
          <a:ext cx="952499" cy="3809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Check</a:t>
          </a:r>
        </a:p>
      </dsp:txBody>
      <dsp:txXfrm>
        <a:off x="1905000" y="698500"/>
        <a:ext cx="571500" cy="380999"/>
      </dsp:txXfrm>
    </dsp:sp>
    <dsp:sp modelId="{11C6A9F8-ED9F-450C-B9CD-D28089ADEEE4}">
      <dsp:nvSpPr>
        <dsp:cNvPr id="0" name=""/>
        <dsp:cNvSpPr/>
      </dsp:nvSpPr>
      <dsp:spPr>
        <a:xfrm>
          <a:off x="2571750" y="698500"/>
          <a:ext cx="952499" cy="380999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Replan</a:t>
          </a:r>
        </a:p>
      </dsp:txBody>
      <dsp:txXfrm>
        <a:off x="2762250" y="698500"/>
        <a:ext cx="571500" cy="380999"/>
      </dsp:txXfrm>
    </dsp:sp>
    <dsp:sp modelId="{7676D92C-9E73-47BA-90D2-4FDC7B9BFEB6}">
      <dsp:nvSpPr>
        <dsp:cNvPr id="0" name=""/>
        <dsp:cNvSpPr/>
      </dsp:nvSpPr>
      <dsp:spPr>
        <a:xfrm>
          <a:off x="342900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3619500" y="698500"/>
        <a:ext cx="571500" cy="380999"/>
      </dsp:txXfrm>
    </dsp:sp>
    <dsp:sp modelId="{6603D2B1-844E-4804-8A8A-AE9CD716AFAB}">
      <dsp:nvSpPr>
        <dsp:cNvPr id="0" name=""/>
        <dsp:cNvSpPr/>
      </dsp:nvSpPr>
      <dsp:spPr>
        <a:xfrm>
          <a:off x="4286250" y="698500"/>
          <a:ext cx="952499" cy="380999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</a:t>
          </a:r>
        </a:p>
      </dsp:txBody>
      <dsp:txXfrm>
        <a:off x="4476750" y="698500"/>
        <a:ext cx="571500" cy="380999"/>
      </dsp:txXfrm>
    </dsp:sp>
    <dsp:sp modelId="{03CBB1FD-5E0C-417B-90DD-8E46DA4470FF}">
      <dsp:nvSpPr>
        <dsp:cNvPr id="0" name=""/>
        <dsp:cNvSpPr/>
      </dsp:nvSpPr>
      <dsp:spPr>
        <a:xfrm>
          <a:off x="5143500" y="698500"/>
          <a:ext cx="952499" cy="380999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</a:t>
          </a:r>
        </a:p>
      </dsp:txBody>
      <dsp:txXfrm>
        <a:off x="5334000" y="698500"/>
        <a:ext cx="571500" cy="38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1B32B-597F-0A5B-69A8-40EEF15C5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9" r="23778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170" y="743447"/>
            <a:ext cx="3172029" cy="3066553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b="1" dirty="0"/>
              <a:t>CS 5/7320 </a:t>
            </a:r>
            <a:br>
              <a:rPr lang="en-US" sz="3200" dirty="0"/>
            </a:br>
            <a:r>
              <a:rPr lang="en-US" sz="2800" dirty="0"/>
              <a:t>Artificial Intelligence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Automated Planning</a:t>
            </a:r>
            <a:br>
              <a:rPr lang="en-US" sz="2800" dirty="0"/>
            </a:br>
            <a:r>
              <a:rPr lang="en-US" sz="2400" dirty="0"/>
              <a:t>AIMA Chapter 11</a:t>
            </a:r>
            <a:endParaRPr lang="en-US" sz="28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171" y="4195608"/>
            <a:ext cx="2980040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Slides by Michael Hahsler </a:t>
            </a:r>
            <a:br>
              <a:rPr lang="en-US" sz="1800" dirty="0"/>
            </a:br>
            <a:r>
              <a:rPr lang="en-US" sz="1400" dirty="0"/>
              <a:t>with figures from the AIMA textbook</a:t>
            </a:r>
            <a:r>
              <a:rPr lang="en-US" sz="1800" dirty="0"/>
              <a:t>	</a:t>
            </a:r>
          </a:p>
        </p:txBody>
      </p:sp>
      <p:pic>
        <p:nvPicPr>
          <p:cNvPr id="4" name="Picture 4" descr="Creative Commons License">
            <a:extLst>
              <a:ext uri="{FF2B5EF4-FFF2-40B4-BE49-F238E27FC236}">
                <a16:creationId xmlns:a16="http://schemas.microsoft.com/office/drawing/2014/main" id="{59275241-1F06-4C10-3F81-4E4B2412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B4619D-0FEC-CD14-2529-EE8ABD0600A7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DDCF8-2563-2619-B723-DA695120824D}"/>
              </a:ext>
            </a:extLst>
          </p:cNvPr>
          <p:cNvCxnSpPr/>
          <p:nvPr/>
        </p:nvCxnSpPr>
        <p:spPr>
          <a:xfrm>
            <a:off x="815770" y="3962400"/>
            <a:ext cx="29800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0CAC-086D-4074-CB9C-11D31FA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refinements for the HLA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𝑆𝐹𝑂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go from home to the SFO airport: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agent can choose which implementation of the HLA to use.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B7C1D14-7A9E-61B9-AEBB-49B25745EE11}"/>
              </a:ext>
            </a:extLst>
          </p:cNvPr>
          <p:cNvGrpSpPr/>
          <p:nvPr/>
        </p:nvGrpSpPr>
        <p:grpSpPr>
          <a:xfrm>
            <a:off x="1143000" y="2819400"/>
            <a:ext cx="6460364" cy="1828800"/>
            <a:chOff x="1143000" y="2590800"/>
            <a:chExt cx="6460364" cy="182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67757E-10FC-09A7-BC39-A5C66447A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" r="36373" b="68721"/>
            <a:stretch/>
          </p:blipFill>
          <p:spPr>
            <a:xfrm>
              <a:off x="1143000" y="2667000"/>
              <a:ext cx="6460364" cy="17526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E804DA-6374-4048-62A8-00C17FBB7447}"/>
                </a:ext>
              </a:extLst>
            </p:cNvPr>
            <p:cNvSpPr/>
            <p:nvPr/>
          </p:nvSpPr>
          <p:spPr>
            <a:xfrm>
              <a:off x="1676400" y="2590800"/>
              <a:ext cx="5638800" cy="17526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5CD-21E6-6673-1E17-7EB36F5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Primitive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top HLA is often just “Act” and the agent needs to find an implementation that achieves the goal.</a:t>
                </a:r>
              </a:p>
              <a:p>
                <a:endParaRPr lang="en-US" dirty="0"/>
              </a:p>
              <a:p>
                <a:r>
                  <a:rPr lang="en-US" dirty="0"/>
                  <a:t>Classical Planning</a:t>
                </a:r>
              </a:p>
              <a:p>
                <a:pPr lvl="1"/>
                <a:r>
                  <a:rPr lang="en-US" dirty="0"/>
                  <a:t>For each primitive action, provide a refinement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with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can recursively build any sequence of actions.</a:t>
                </a:r>
              </a:p>
              <a:p>
                <a:pPr lvl="1"/>
                <a:r>
                  <a:rPr lang="en-US" dirty="0"/>
                  <a:t>To stop the recursion, define: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dirty="0"/>
                  <a:t>: This approach has to search through all possible sequences!</a:t>
                </a:r>
              </a:p>
              <a:p>
                <a:r>
                  <a:rPr lang="en-US" b="1" dirty="0"/>
                  <a:t>Improvement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Reduce the number of needed refinements + increase the number of steps in each refinement.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/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𝑅𝑒𝑓𝑖𝑛𝑒𝑚𝑒𝑛𝑡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goal is reached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/>
                  <a:t>STEPS: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  <a:blipFill>
                <a:blip r:embed="rId3"/>
                <a:stretch>
                  <a:fillRect l="-417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599ADA-E93B-439E-5DF6-4BAC84DF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4" y="381000"/>
            <a:ext cx="8058150" cy="1325563"/>
          </a:xfrm>
        </p:spPr>
        <p:txBody>
          <a:bodyPr/>
          <a:lstStyle/>
          <a:p>
            <a:r>
              <a:rPr lang="en-US" dirty="0"/>
              <a:t>Search for Primitive Solutions -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7D758-44D9-E9A5-3210-E029D7C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3" y="1824677"/>
            <a:ext cx="7934727" cy="4499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BF2C98-AB90-AE19-EE8C-276E01B8B527}"/>
              </a:ext>
            </a:extLst>
          </p:cNvPr>
          <p:cNvSpPr/>
          <p:nvPr/>
        </p:nvSpPr>
        <p:spPr>
          <a:xfrm>
            <a:off x="577582" y="1748477"/>
            <a:ext cx="7784337" cy="3408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6BC7-2FA6-1936-B819-0522801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Abstract Solutions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Search for primitive solutions has to refine all HLAs all the way to primitive actions to determine if a plan is workable.</a:t>
                </a:r>
              </a:p>
              <a:p>
                <a:endParaRPr lang="en-US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Determine what HLAs do.</a:t>
                </a:r>
              </a:p>
              <a:p>
                <a:pPr lvl="1"/>
                <a:r>
                  <a:rPr lang="en-US" dirty="0"/>
                  <a:t>Write precondition-effect descriptions for HLAs (this is difficult because of neg. effects!)</a:t>
                </a:r>
              </a:p>
              <a:p>
                <a:pPr lvl="1"/>
                <a:r>
                  <a:rPr lang="en-US" dirty="0"/>
                  <a:t>This results in an exponential reduction of the search space.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Reachable set</a:t>
                </a:r>
                <a:r>
                  <a:rPr lang="en-US" dirty="0"/>
                  <a:t>: the set of states reachable with a sequence of HLAs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𝑅𝐸𝐴𝐶𝐻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𝑅𝐸𝐴𝐶𝐻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𝑅𝐸𝐴𝐶𝐻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sequence of HLAs achieves the goal if its reachable set intersects the goal set.</a:t>
                </a:r>
              </a:p>
              <a:p>
                <a:r>
                  <a:rPr lang="en-US" dirty="0"/>
                  <a:t>Typical implementation: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Use a simplified (optimistic) version of precondition-effect descriptions to find a high-level plan that works.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Check if a refinement of that plan that works really exists. If not, go back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0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-up of a colorful wave&#10;&#10;Description automatically generated">
            <a:extLst>
              <a:ext uri="{FF2B5EF4-FFF2-40B4-BE49-F238E27FC236}">
                <a16:creationId xmlns:a16="http://schemas.microsoft.com/office/drawing/2014/main" id="{8EE53A6D-56A6-0232-9447-FB41C089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1" t="9091" r="14026" b="-2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22207-23D8-D22E-3087-1FEBB61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 Replanning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AF89-82F5-5680-1B7A-F7BA6EF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Acting in Partially Observable, Nondeterministic, and Unknown Environments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 </a:t>
            </a:r>
            <a:br>
              <a:rPr lang="en-US" dirty="0"/>
            </a:br>
            <a:r>
              <a:rPr lang="en-US" dirty="0"/>
              <a:t>Belief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nondeterministic</a:t>
            </a:r>
            <a:r>
              <a:rPr lang="en-US" dirty="0"/>
              <a:t> or </a:t>
            </a:r>
            <a:r>
              <a:rPr lang="en-US" b="1" dirty="0"/>
              <a:t>partially observable </a:t>
            </a:r>
            <a:r>
              <a:rPr lang="en-US" dirty="0"/>
              <a:t>environments we need belief states.</a:t>
            </a:r>
          </a:p>
          <a:p>
            <a:endParaRPr lang="en-US" dirty="0"/>
          </a:p>
          <a:p>
            <a:r>
              <a:rPr lang="en-US" dirty="0"/>
              <a:t>A belief state is a set of possible physical states the agent might be in given its current knowledge.</a:t>
            </a:r>
          </a:p>
          <a:p>
            <a:endParaRPr lang="en-US" dirty="0"/>
          </a:p>
          <a:p>
            <a:r>
              <a:rPr lang="en-US" dirty="0"/>
              <a:t>The belief state concept needs to be extended to the factored state representation.</a:t>
            </a:r>
          </a:p>
          <a:p>
            <a:pPr lvl="1"/>
            <a:r>
              <a:rPr lang="en-US" dirty="0"/>
              <a:t>A belief state becomes a logical formula of </a:t>
            </a:r>
            <a:r>
              <a:rPr lang="en-US" dirty="0" err="1"/>
              <a:t>fluents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Fluents</a:t>
            </a:r>
            <a:r>
              <a:rPr lang="en-US" dirty="0"/>
              <a:t> that do not appear in the formula are unknow.</a:t>
            </a:r>
          </a:p>
          <a:p>
            <a:pPr lvl="1"/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Technical note: If we manage to keep the belief state in 1-CNF (1-conjunctive normal form, i.e., </a:t>
            </a:r>
            <a:r>
              <a:rPr lang="en-US" sz="1800" dirty="0" err="1"/>
              <a:t>fluents</a:t>
            </a:r>
            <a:r>
              <a:rPr lang="en-US" sz="1800" dirty="0"/>
              <a:t> are combined with ANDs), then the complexity is reduced from being exponential in the number of </a:t>
            </a:r>
            <a:r>
              <a:rPr lang="en-US" sz="1800" dirty="0" err="1"/>
              <a:t>fluents</a:t>
            </a:r>
            <a:r>
              <a:rPr lang="en-US" sz="1800" dirty="0"/>
              <a:t> to linear!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/>
              <a:t>Percept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partially observable </a:t>
            </a:r>
            <a:r>
              <a:rPr lang="en-US" dirty="0"/>
              <a:t>environments we need to be able to define what percepts the agent can get when.</a:t>
            </a:r>
          </a:p>
          <a:p>
            <a:r>
              <a:rPr lang="en-US" dirty="0"/>
              <a:t>The agent uses a percept schema to reason about percepts that it can obtains during executing a plan. </a:t>
            </a:r>
          </a:p>
          <a:p>
            <a:r>
              <a:rPr lang="en-US" dirty="0"/>
              <a:t>Example: Whenever the agent sees an object, then it will perceive its color.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agent can now reason that it needs to get an object </a:t>
            </a:r>
            <a:r>
              <a:rPr lang="en-US" dirty="0" err="1"/>
              <a:t>inView</a:t>
            </a:r>
            <a:r>
              <a:rPr lang="en-US" dirty="0"/>
              <a:t> to see the color.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Percept schemata and observability </a:t>
            </a:r>
          </a:p>
          <a:p>
            <a:pPr lvl="1"/>
            <a:r>
              <a:rPr lang="en-US" dirty="0"/>
              <a:t>Fully observable: Percept schemas have no preconditions.</a:t>
            </a:r>
          </a:p>
          <a:p>
            <a:pPr lvl="1"/>
            <a:r>
              <a:rPr lang="en-US" dirty="0"/>
              <a:t>Partially observable: Some percepts have preconditions.</a:t>
            </a:r>
          </a:p>
          <a:p>
            <a:pPr lvl="1"/>
            <a:r>
              <a:rPr lang="en-US" dirty="0" err="1"/>
              <a:t>Sensorless</a:t>
            </a:r>
            <a:r>
              <a:rPr lang="en-US" dirty="0"/>
              <a:t> agent: has no percept schemas.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/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𝐶𝑜𝑙𝑜𝑟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𝑂𝑏𝑗𝑒𝑐𝑡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𝑖𝑛𝑉𝑖𝑒𝑤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32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3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B91C-491C-3579-7F50-1024ADC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 err="1"/>
              <a:t>Sensorless</a:t>
            </a:r>
            <a:r>
              <a:rPr lang="en-US" dirty="0"/>
              <a:t> Planning (Conformant planning)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assume the underlying planning problem is deterministic.</a:t>
                </a:r>
              </a:p>
              <a:p>
                <a:endParaRPr lang="en-US" dirty="0"/>
              </a:p>
              <a:p>
                <a:r>
                  <a:rPr lang="en-US" dirty="0"/>
                  <a:t>Similar to </a:t>
                </a:r>
                <a:r>
                  <a:rPr lang="en-US" dirty="0" err="1"/>
                  <a:t>sensorless</a:t>
                </a:r>
                <a:r>
                  <a:rPr lang="en-US" dirty="0"/>
                  <a:t> search in Chapter 4. Differences:</a:t>
                </a:r>
              </a:p>
              <a:p>
                <a:pPr lvl="1"/>
                <a:r>
                  <a:rPr lang="en-US" dirty="0"/>
                  <a:t>Transition model is a set of action schemata.</a:t>
                </a:r>
              </a:p>
              <a:p>
                <a:pPr lvl="1"/>
                <a:r>
                  <a:rPr lang="en-US" dirty="0"/>
                  <a:t>Belief state is represented as a logical formula where unknown </a:t>
                </a:r>
                <a:r>
                  <a:rPr lang="en-US" dirty="0" err="1"/>
                  <a:t>fluents</a:t>
                </a:r>
                <a:r>
                  <a:rPr lang="en-US" dirty="0"/>
                  <a:t> are missing.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Update: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𝑅𝐸𝑆𝑈𝐿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𝑅𝐸𝑆𝑈𝐿𝑇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represents the physical transition model which adds positive and negative literals to the state description. The state description becomes more and more complete.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0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1C35-FEE3-9B9C-A72D-8720B42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</a:t>
            </a:r>
            <a:br>
              <a:rPr lang="en-US" dirty="0"/>
            </a:br>
            <a:r>
              <a:rPr lang="en-US" dirty="0"/>
              <a:t>Contingency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CF-C368-54C6-5597-451AABD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create a conditional plan for partially observable planning problems and non-deterministic problems.</a:t>
            </a:r>
          </a:p>
          <a:p>
            <a:r>
              <a:rPr lang="en-US" dirty="0"/>
              <a:t>We already have introduced conditional plans in Chapter 4 and just need to augment it by:</a:t>
            </a:r>
          </a:p>
          <a:p>
            <a:pPr lvl="1"/>
            <a:r>
              <a:rPr lang="en-US" dirty="0"/>
              <a:t>Action schemata instead of a transition function.</a:t>
            </a:r>
          </a:p>
          <a:p>
            <a:pPr lvl="1"/>
            <a:r>
              <a:rPr lang="en-US" dirty="0"/>
              <a:t>Percept schemata to reason about how to get needed percepts.</a:t>
            </a:r>
          </a:p>
          <a:p>
            <a:pPr lvl="1"/>
            <a:r>
              <a:rPr lang="en-US" dirty="0"/>
              <a:t>The state has a factored representation as facts in 1-CNF. 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AND-OR search </a:t>
            </a:r>
            <a:r>
              <a:rPr lang="en-US" dirty="0"/>
              <a:t>over belief states. </a:t>
            </a:r>
          </a:p>
          <a:p>
            <a:endParaRPr lang="en-US" dirty="0"/>
          </a:p>
          <a:p>
            <a:r>
              <a:rPr lang="en-US" b="1" dirty="0"/>
              <a:t>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Contingency plans become very complicated with </a:t>
            </a:r>
            <a:r>
              <a:rPr lang="en-US" b="1" dirty="0"/>
              <a:t>non-deterministic effects </a:t>
            </a:r>
            <a:r>
              <a:rPr lang="en-US" dirty="0"/>
              <a:t>like failures in actions or percepts. E.g., moving north fails 1 out of 100 times. </a:t>
            </a:r>
          </a:p>
          <a:p>
            <a:pPr lvl="1"/>
            <a:r>
              <a:rPr lang="en-US" dirty="0"/>
              <a:t>Plan fails with </a:t>
            </a:r>
            <a:r>
              <a:rPr lang="en-US" b="1" dirty="0"/>
              <a:t>incorrect model of the world</a:t>
            </a:r>
            <a:r>
              <a:rPr lang="en-US" dirty="0"/>
              <a:t>. E.g., actions with missing preconditions or missing effects, missing </a:t>
            </a:r>
            <a:r>
              <a:rPr lang="en-US" dirty="0" err="1"/>
              <a:t>fluents</a:t>
            </a:r>
            <a:r>
              <a:rPr lang="en-US" dirty="0"/>
              <a:t>, exogenous effects.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4DEC-63A1-37A0-3EBB-370ED47005E4}"/>
              </a:ext>
            </a:extLst>
          </p:cNvPr>
          <p:cNvSpPr txBox="1"/>
          <p:nvPr/>
        </p:nvSpPr>
        <p:spPr>
          <a:xfrm>
            <a:off x="6417733" y="6191074"/>
            <a:ext cx="211455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→ Online Planning</a:t>
            </a:r>
          </a:p>
        </p:txBody>
      </p:sp>
    </p:spTree>
    <p:extLst>
      <p:ext uri="{BB962C8B-B14F-4D97-AF65-F5344CB8AC3E}">
        <p14:creationId xmlns:p14="http://schemas.microsoft.com/office/powerpoint/2010/main" val="22305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69F-5BB1-2B5D-6B48-16251754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Monitoring and Replanning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6A4-06FF-6D99-46B2-B231728F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>
            <a:normAutofit/>
          </a:bodyPr>
          <a:lstStyle/>
          <a:p>
            <a:r>
              <a:rPr lang="en-US" dirty="0"/>
              <a:t>Online planning = </a:t>
            </a:r>
            <a:r>
              <a:rPr lang="en-US" b="1" dirty="0"/>
              <a:t>replan during execution</a:t>
            </a:r>
            <a:r>
              <a:rPr lang="en-US" dirty="0"/>
              <a:t> when necessary.</a:t>
            </a:r>
          </a:p>
          <a:p>
            <a:r>
              <a:rPr lang="en-US" dirty="0"/>
              <a:t>Requires </a:t>
            </a:r>
            <a:r>
              <a:rPr lang="en-US" b="1" dirty="0"/>
              <a:t>execution monitoring </a:t>
            </a:r>
            <a:r>
              <a:rPr lang="en-US" dirty="0"/>
              <a:t>to determine the need for replanning. The agent can perform:</a:t>
            </a:r>
          </a:p>
          <a:p>
            <a:pPr lvl="1"/>
            <a:r>
              <a:rPr lang="en-US" dirty="0"/>
              <a:t>Action monitoring: Only execute action if the preconditions are met.</a:t>
            </a:r>
          </a:p>
          <a:p>
            <a:pPr lvl="1"/>
            <a:r>
              <a:rPr lang="en-US" dirty="0"/>
              <a:t>Plan monitoring: Verify that the remaining plan will still succeed.</a:t>
            </a:r>
          </a:p>
          <a:p>
            <a:pPr lvl="1"/>
            <a:r>
              <a:rPr lang="en-US" dirty="0"/>
              <a:t>Goal monitoring: Check if a better set of goals has become available.</a:t>
            </a:r>
          </a:p>
          <a:p>
            <a:pPr lvl="1"/>
            <a:endParaRPr lang="en-US" dirty="0"/>
          </a:p>
          <a:p>
            <a:r>
              <a:rPr lang="en-US" dirty="0"/>
              <a:t>Contingency plans can often be made simpler by having unlikely branches just say “REPLAN.”</a:t>
            </a:r>
          </a:p>
          <a:p>
            <a:r>
              <a:rPr lang="en-US" dirty="0"/>
              <a:t>Process: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CC52C0-0570-AEAC-ADD5-59E30B83E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873693"/>
              </p:ext>
            </p:extLst>
          </p:nvPr>
        </p:nvGraphicFramePr>
        <p:xfrm>
          <a:off x="1524000" y="4681007"/>
          <a:ext cx="6096000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5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F3CB-A22B-C5DA-0E43-FD46626C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FA16A-C04D-8A61-3BD4-7B6C84626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061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00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117-5C1F-B578-1024-D9AFBAA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 Monitoring with Repair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B9378-AA4D-5D59-37D0-161320D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8" y="2258409"/>
            <a:ext cx="8016503" cy="381424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6791F6-4BEB-58FC-9760-E41CB9DB7113}"/>
              </a:ext>
            </a:extLst>
          </p:cNvPr>
          <p:cNvSpPr/>
          <p:nvPr/>
        </p:nvSpPr>
        <p:spPr>
          <a:xfrm>
            <a:off x="3886200" y="1529298"/>
            <a:ext cx="1571250" cy="388937"/>
          </a:xfrm>
          <a:prstGeom prst="wedgeRectCallout">
            <a:avLst>
              <a:gd name="adj1" fmla="val -7582"/>
              <a:gd name="adj2" fmla="val 1611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Initial plan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6802917-C6DB-D1CE-62A5-C28754A6AF9E}"/>
              </a:ext>
            </a:extLst>
          </p:cNvPr>
          <p:cNvSpPr/>
          <p:nvPr/>
        </p:nvSpPr>
        <p:spPr>
          <a:xfrm>
            <a:off x="838200" y="4038600"/>
            <a:ext cx="2104887" cy="1105299"/>
          </a:xfrm>
          <a:prstGeom prst="wedgeRectCallout">
            <a:avLst>
              <a:gd name="adj1" fmla="val 74832"/>
              <a:gd name="adj2" fmla="val 20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Failure detected: Should be in E. Remaining plan will not work.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0BEAC1-9DC7-2989-67CF-81E707A9A8A7}"/>
              </a:ext>
            </a:extLst>
          </p:cNvPr>
          <p:cNvSpPr/>
          <p:nvPr/>
        </p:nvSpPr>
        <p:spPr>
          <a:xfrm>
            <a:off x="6466636" y="4038600"/>
            <a:ext cx="1292087" cy="388937"/>
          </a:xfrm>
          <a:prstGeom prst="wedgeRectCallout">
            <a:avLst>
              <a:gd name="adj1" fmla="val -74756"/>
              <a:gd name="adj2" fmla="val -356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Replan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9E9F8E-411B-3604-6434-8D0C8A1C1E49}"/>
              </a:ext>
            </a:extLst>
          </p:cNvPr>
          <p:cNvSpPr/>
          <p:nvPr/>
        </p:nvSpPr>
        <p:spPr>
          <a:xfrm>
            <a:off x="1905000" y="3401440"/>
            <a:ext cx="1575540" cy="1392853"/>
          </a:xfrm>
          <a:custGeom>
            <a:avLst/>
            <a:gdLst>
              <a:gd name="connsiteX0" fmla="*/ 0 w 1575540"/>
              <a:gd name="connsiteY0" fmla="*/ 49476 h 1392853"/>
              <a:gd name="connsiteX1" fmla="*/ 1354667 w 1575540"/>
              <a:gd name="connsiteY1" fmla="*/ 162364 h 1392853"/>
              <a:gd name="connsiteX2" fmla="*/ 1557867 w 1575540"/>
              <a:gd name="connsiteY2" fmla="*/ 1392853 h 139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540" h="1392853">
                <a:moveTo>
                  <a:pt x="0" y="49476"/>
                </a:moveTo>
                <a:cubicBezTo>
                  <a:pt x="547511" y="-6028"/>
                  <a:pt x="1095023" y="-61532"/>
                  <a:pt x="1354667" y="162364"/>
                </a:cubicBezTo>
                <a:cubicBezTo>
                  <a:pt x="1614311" y="386260"/>
                  <a:pt x="1586089" y="889556"/>
                  <a:pt x="1557867" y="1392853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5C369F8-084D-1423-6ACC-754D65956E33}"/>
              </a:ext>
            </a:extLst>
          </p:cNvPr>
          <p:cNvSpPr/>
          <p:nvPr/>
        </p:nvSpPr>
        <p:spPr>
          <a:xfrm>
            <a:off x="5029201" y="4038600"/>
            <a:ext cx="1292087" cy="388938"/>
          </a:xfrm>
          <a:prstGeom prst="wedgeRectCallout">
            <a:avLst>
              <a:gd name="adj1" fmla="val -111725"/>
              <a:gd name="adj2" fmla="val -6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Repair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11A0C4-D5EC-9B02-C499-70EF567D6524}"/>
              </a:ext>
            </a:extLst>
          </p:cNvPr>
          <p:cNvCxnSpPr/>
          <p:nvPr/>
        </p:nvCxnSpPr>
        <p:spPr>
          <a:xfrm flipV="1">
            <a:off x="4114800" y="3505200"/>
            <a:ext cx="0" cy="128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00F77E-B3C8-8014-A3E5-E321259D922A}"/>
              </a:ext>
            </a:extLst>
          </p:cNvPr>
          <p:cNvCxnSpPr>
            <a:cxnSpLocks/>
          </p:cNvCxnSpPr>
          <p:nvPr/>
        </p:nvCxnSpPr>
        <p:spPr>
          <a:xfrm>
            <a:off x="4114800" y="34290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0568D-67FD-4F58-6083-56168E3C1037}"/>
              </a:ext>
            </a:extLst>
          </p:cNvPr>
          <p:cNvSpPr txBox="1"/>
          <p:nvPr/>
        </p:nvSpPr>
        <p:spPr>
          <a:xfrm>
            <a:off x="678771" y="3104137"/>
            <a:ext cx="122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Actual path taken</a:t>
            </a:r>
          </a:p>
        </p:txBody>
      </p:sp>
    </p:spTree>
    <p:extLst>
      <p:ext uri="{BB962C8B-B14F-4D97-AF65-F5344CB8AC3E}">
        <p14:creationId xmlns:p14="http://schemas.microsoft.com/office/powerpoint/2010/main" val="25223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ulti-coloured push pins connected by a black wire">
            <a:extLst>
              <a:ext uri="{FF2B5EF4-FFF2-40B4-BE49-F238E27FC236}">
                <a16:creationId xmlns:a16="http://schemas.microsoft.com/office/drawing/2014/main" id="{E9ACFE73-6C07-E0F5-276A-794F32AC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1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CDBC9-51AE-1B5A-AE04-BD70656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262644"/>
            <a:ext cx="2866642" cy="1158875"/>
          </a:xfrm>
        </p:spPr>
        <p:txBody>
          <a:bodyPr>
            <a:normAutofit/>
          </a:bodyPr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7016-9B87-C362-5EFD-39A2F884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676400"/>
            <a:ext cx="3257549" cy="48164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Action schemata </a:t>
            </a:r>
            <a:r>
              <a:rPr lang="en-US" sz="1800" dirty="0"/>
              <a:t>make specifying the transition function easier.</a:t>
            </a:r>
          </a:p>
          <a:p>
            <a:endParaRPr lang="en-US" sz="1800" dirty="0"/>
          </a:p>
          <a:p>
            <a:r>
              <a:rPr lang="en-US" sz="1800" b="1" dirty="0"/>
              <a:t>Hierarchical planning </a:t>
            </a:r>
            <a:r>
              <a:rPr lang="en-US" sz="1800" dirty="0"/>
              <a:t>lets us deal with the exponential size of the state space. The agent can reason at a more abstract level of high-level actions and the states are typically discrete.</a:t>
            </a:r>
          </a:p>
          <a:p>
            <a:endParaRPr lang="en-US" sz="1800" dirty="0"/>
          </a:p>
          <a:p>
            <a:r>
              <a:rPr lang="en-US" sz="1800" b="1" dirty="0"/>
              <a:t>Online planning with monitoring and replanning </a:t>
            </a:r>
            <a:r>
              <a:rPr lang="en-US" sz="1800" dirty="0"/>
              <a:t>is </a:t>
            </a:r>
          </a:p>
          <a:p>
            <a:pPr lvl="1"/>
            <a:r>
              <a:rPr lang="en-US" sz="1500" dirty="0"/>
              <a:t>very flexible</a:t>
            </a:r>
          </a:p>
          <a:p>
            <a:pPr lvl="1"/>
            <a:r>
              <a:rPr lang="en-US" sz="1500" dirty="0"/>
              <a:t>can deal with many types of issues (sensor/actuator failure, imperfect models of the environment)</a:t>
            </a:r>
          </a:p>
          <a:p>
            <a:pPr lvl="1"/>
            <a:r>
              <a:rPr lang="en-US" sz="1500" dirty="0"/>
              <a:t>Can make conditional plans smaller by omitting unlikely paths and leaving them for later replanning.  </a:t>
            </a:r>
          </a:p>
        </p:txBody>
      </p:sp>
    </p:spTree>
    <p:extLst>
      <p:ext uri="{BB962C8B-B14F-4D97-AF65-F5344CB8AC3E}">
        <p14:creationId xmlns:p14="http://schemas.microsoft.com/office/powerpoint/2010/main" val="12203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cil on top of a paper with a printed line graph">
            <a:extLst>
              <a:ext uri="{FF2B5EF4-FFF2-40B4-BE49-F238E27FC236}">
                <a16:creationId xmlns:a16="http://schemas.microsoft.com/office/drawing/2014/main" id="{32CB316C-C376-9477-24CF-71C835FF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AECB-19C2-BF6B-D086-2C7DC5D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Classical Planning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6B077-490C-B552-7CD2-23EF5F82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Using Planning Domain Definition Languages</a:t>
            </a:r>
          </a:p>
        </p:txBody>
      </p:sp>
    </p:spTree>
    <p:extLst>
      <p:ext uri="{BB962C8B-B14F-4D97-AF65-F5344CB8AC3E}">
        <p14:creationId xmlns:p14="http://schemas.microsoft.com/office/powerpoint/2010/main" val="41411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49-A8C2-E30A-D831-C994165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2B9B-8DD7-6AA6-A42B-7D996F9D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sequence of actions to accomplish a goal in a discrete, deterministic, static, fully observable environment.</a:t>
            </a:r>
          </a:p>
          <a:p>
            <a:endParaRPr lang="en-US" dirty="0"/>
          </a:p>
          <a:p>
            <a:r>
              <a:rPr lang="en-US" dirty="0"/>
              <a:t>Options we have already discussed:</a:t>
            </a:r>
          </a:p>
          <a:p>
            <a:pPr lvl="1"/>
            <a:r>
              <a:rPr lang="en-US" dirty="0"/>
              <a:t>Chapter 3 : </a:t>
            </a:r>
            <a:r>
              <a:rPr lang="en-US" b="1" dirty="0"/>
              <a:t>Search</a:t>
            </a:r>
            <a:r>
              <a:rPr lang="en-US" dirty="0"/>
              <a:t> with a custom heuristic evaluation function. </a:t>
            </a:r>
          </a:p>
          <a:p>
            <a:pPr lvl="1"/>
            <a:r>
              <a:rPr lang="en-US" dirty="0"/>
              <a:t>Chapter 7: Propositional </a:t>
            </a:r>
            <a:r>
              <a:rPr lang="en-US" b="1" dirty="0"/>
              <a:t>logic</a:t>
            </a:r>
            <a:r>
              <a:rPr lang="en-US" dirty="0"/>
              <a:t> with custom code.</a:t>
            </a:r>
          </a:p>
          <a:p>
            <a:endParaRPr lang="en-US" dirty="0"/>
          </a:p>
          <a:p>
            <a:r>
              <a:rPr lang="en-US" dirty="0"/>
              <a:t>Issue: Large state space.</a:t>
            </a:r>
          </a:p>
          <a:p>
            <a:endParaRPr lang="en-US" dirty="0"/>
          </a:p>
          <a:p>
            <a:r>
              <a:rPr lang="en-US" dirty="0"/>
              <a:t>Solution: Factored state representation using a Planning Domain Definition Language (PDDL) + Action schemas</a:t>
            </a:r>
          </a:p>
        </p:txBody>
      </p:sp>
    </p:spTree>
    <p:extLst>
      <p:ext uri="{BB962C8B-B14F-4D97-AF65-F5344CB8AC3E}">
        <p14:creationId xmlns:p14="http://schemas.microsoft.com/office/powerpoint/2010/main" val="21324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E623-80E2-4A05-3E3D-530F07E6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dirty="0"/>
              <a:t>Planning Domain Definition Language (PDDL)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State</a:t>
                </a:r>
                <a:r>
                  <a:rPr lang="en-US" dirty="0"/>
                  <a:t>: a conjunction of ground atomic </a:t>
                </a:r>
                <a:r>
                  <a:rPr lang="en-US" dirty="0" err="1"/>
                  <a:t>fluents</a:t>
                </a:r>
                <a:r>
                  <a:rPr lang="en-US" dirty="0"/>
                  <a:t> (in 1-conjunctive normal form; 1-CNF).</a:t>
                </a:r>
              </a:p>
              <a:p>
                <a:r>
                  <a:rPr lang="en-US" b="1" dirty="0"/>
                  <a:t>Action Schema </a:t>
                </a:r>
                <a:r>
                  <a:rPr lang="en-US" dirty="0"/>
                  <a:t>(=precondition-effect description)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applicable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entails the precondition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to remove the negated </a:t>
                </a:r>
                <a:r>
                  <a:rPr lang="en-US" dirty="0" err="1"/>
                  <a:t>fluents</a:t>
                </a:r>
                <a:r>
                  <a:rPr lang="en-US" dirty="0"/>
                  <a:t> and adds the positive </a:t>
                </a:r>
                <a:r>
                  <a:rPr lang="en-US" dirty="0" err="1"/>
                  <a:t>fluents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goal</a:t>
                </a:r>
                <a:r>
                  <a:rPr lang="en-US" dirty="0"/>
                  <a:t> is just like a precondition.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𝑃𝑙𝑎𝑛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𝐽𝐹𝐾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  <a:blipFill>
                <a:blip r:embed="rId2"/>
                <a:stretch>
                  <a:fillRect l="-464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A6515E1-EF9A-CBF3-704E-F34BCDE4A96E}"/>
              </a:ext>
            </a:extLst>
          </p:cNvPr>
          <p:cNvGrpSpPr/>
          <p:nvPr/>
        </p:nvGrpSpPr>
        <p:grpSpPr>
          <a:xfrm>
            <a:off x="2209800" y="2590800"/>
            <a:ext cx="4495800" cy="1700427"/>
            <a:chOff x="2133600" y="2928132"/>
            <a:chExt cx="4495800" cy="1700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/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)),</m:t>
                        </m:r>
                      </m:oMath>
                    </m:oMathPara>
                  </a14:m>
                  <a:br>
                    <a:rPr lang="en-US" dirty="0"/>
                  </a:br>
                  <a:r>
                    <a:rPr lang="en-US" dirty="0"/>
                    <a:t>    PRECOND: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𝑃𝑙𝑎𝑛𝑒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	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dirty="0"/>
                    <a:t>EFFECT: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65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DFEF3D3-7C68-35CD-A0BF-9F4DCEB51156}"/>
                </a:ext>
              </a:extLst>
            </p:cNvPr>
            <p:cNvSpPr/>
            <p:nvPr/>
          </p:nvSpPr>
          <p:spPr>
            <a:xfrm rot="16200000">
              <a:off x="3863182" y="3589616"/>
              <a:ext cx="152400" cy="13255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15A22C6-7724-3F7D-1F46-227668D3D240}"/>
                </a:ext>
              </a:extLst>
            </p:cNvPr>
            <p:cNvSpPr/>
            <p:nvPr/>
          </p:nvSpPr>
          <p:spPr>
            <a:xfrm rot="16200000">
              <a:off x="5143503" y="3833296"/>
              <a:ext cx="152400" cy="8382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/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DEL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/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0FBF06B-FC30-F2D4-E658-642F70511104}"/>
              </a:ext>
            </a:extLst>
          </p:cNvPr>
          <p:cNvSpPr/>
          <p:nvPr/>
        </p:nvSpPr>
        <p:spPr>
          <a:xfrm>
            <a:off x="4457700" y="907571"/>
            <a:ext cx="2286000" cy="485663"/>
          </a:xfrm>
          <a:prstGeom prst="wedgeRectCallout">
            <a:avLst>
              <a:gd name="adj1" fmla="val -32191"/>
              <a:gd name="adj2" fmla="val 7877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 aspect of the world that can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4837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053F5-A01F-9DD9-58C6-0CF446B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6587383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D748-080F-75DE-73AA-697C834B4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6" b="8245"/>
          <a:stretch/>
        </p:blipFill>
        <p:spPr>
          <a:xfrm>
            <a:off x="580045" y="3352801"/>
            <a:ext cx="7983909" cy="31400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79A033-FCBA-3B85-821F-A1BC570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22CB2-60B7-D79F-0F36-B07DFAE286BC}"/>
              </a:ext>
            </a:extLst>
          </p:cNvPr>
          <p:cNvSpPr/>
          <p:nvPr/>
        </p:nvSpPr>
        <p:spPr>
          <a:xfrm>
            <a:off x="1066800" y="3276600"/>
            <a:ext cx="7391400" cy="2590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DF15-0DE0-17E1-1A0B-B5A2926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6C6A-4109-0C8B-E03F-9A048A75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8683"/>
            <a:ext cx="7886700" cy="16033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Forward state-space search</a:t>
            </a:r>
            <a:r>
              <a:rPr lang="en-US" dirty="0"/>
              <a:t>: Needs heuristics* to deal with the state space.</a:t>
            </a:r>
          </a:p>
          <a:p>
            <a:r>
              <a:rPr lang="en-US" b="1" dirty="0"/>
              <a:t>Backward search </a:t>
            </a:r>
            <a:r>
              <a:rPr lang="en-US" dirty="0"/>
              <a:t>(= regression search): keeps the branching factor low. Issue: How do we define heuristics?</a:t>
            </a:r>
          </a:p>
          <a:p>
            <a:r>
              <a:rPr lang="en-US" dirty="0"/>
              <a:t>Convert the PDDL description into propositional form and use an efficient solvers for the </a:t>
            </a:r>
            <a:r>
              <a:rPr lang="en-US" b="1" dirty="0"/>
              <a:t>Boolean satisfiability problem (SAT).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/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maze</a:t>
                </a:r>
              </a:p>
              <a:p>
                <a:r>
                  <a:rPr lang="en-US" sz="1600" dirty="0"/>
                  <a:t>State: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dirty="0"/>
                  <a:t>Ignore-precondition that checks for walls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  <a:blipFill>
                <a:blip r:embed="rId2"/>
                <a:stretch>
                  <a:fillRect l="-1244" t="-913" b="-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/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457200"/>
                <a:r>
                  <a:rPr lang="en-US" sz="1900" b="1" dirty="0"/>
                  <a:t>*Heuristics for Planning</a:t>
                </a:r>
                <a:br>
                  <a:rPr lang="en-US" sz="1900" dirty="0"/>
                </a:br>
                <a:r>
                  <a:rPr lang="en-US" sz="1600" dirty="0"/>
                  <a:t>Use the factored state description to calculate a heuristic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estimates the distance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to the goal. If it is admissible (does not overestimate the distance) then A* can be used.</a:t>
                </a:r>
              </a:p>
              <a:p>
                <a:r>
                  <a:rPr lang="en-US" sz="1600" dirty="0"/>
                  <a:t>Example relaxations to create a heuristic: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Ignore-preconditions: any action can be used in any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 delete-list: no negative effects, problem progresses monotonic towards the 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Serializable subgoals: subgoals can be achieved without undoing a previous subgoal.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 abstraction to reduce the number of states. E.g., ignore some </a:t>
                </a:r>
                <a:r>
                  <a:rPr lang="en-US" sz="1600" dirty="0" err="1"/>
                  <a:t>fluents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  <a:blipFill>
                <a:blip r:embed="rId3"/>
                <a:stretch>
                  <a:fillRect l="-885" t="-678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twork with pins">
            <a:extLst>
              <a:ext uri="{FF2B5EF4-FFF2-40B4-BE49-F238E27FC236}">
                <a16:creationId xmlns:a16="http://schemas.microsoft.com/office/drawing/2014/main" id="{6CFE7E86-3B3A-CF90-8B24-78E832299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9091" r="11407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955849-F968-B578-225C-7F5765F0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Hierarchical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4587AE-ABA0-194C-351F-0AC9B57B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Manage complexity using high-level actions.</a:t>
            </a:r>
          </a:p>
        </p:txBody>
      </p:sp>
    </p:spTree>
    <p:extLst>
      <p:ext uri="{BB962C8B-B14F-4D97-AF65-F5344CB8AC3E}">
        <p14:creationId xmlns:p14="http://schemas.microsoft.com/office/powerpoint/2010/main" val="38806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6AFF-AF29-96C2-5EF7-502B20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A6AD3-502A-1267-94D8-D79AD2A2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high-level action (HLA) </a:t>
            </a:r>
            <a:r>
              <a:rPr lang="en-US" dirty="0"/>
              <a:t>have one or several refinements into a sequence of HLAs or primitive actions.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HLA achieves the goal if at least one implementation achieves the goal.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D05FDD-5905-B107-87E2-E227FDAAB3AA}"/>
              </a:ext>
            </a:extLst>
          </p:cNvPr>
          <p:cNvGrpSpPr/>
          <p:nvPr/>
        </p:nvGrpSpPr>
        <p:grpSpPr>
          <a:xfrm>
            <a:off x="1117424" y="2743200"/>
            <a:ext cx="7481181" cy="2041150"/>
            <a:chOff x="1117424" y="2743200"/>
            <a:chExt cx="7481181" cy="20411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DCA540-2573-EF53-0B61-2BDC2A70612D}"/>
                </a:ext>
              </a:extLst>
            </p:cNvPr>
            <p:cNvGrpSpPr/>
            <p:nvPr/>
          </p:nvGrpSpPr>
          <p:grpSpPr>
            <a:xfrm>
              <a:off x="1117424" y="2743200"/>
              <a:ext cx="6909151" cy="2029807"/>
              <a:chOff x="990600" y="2819400"/>
              <a:chExt cx="6909151" cy="202980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AD3830-BFE8-1389-5D6D-0148DF599640}"/>
                  </a:ext>
                </a:extLst>
              </p:cNvPr>
              <p:cNvSpPr/>
              <p:nvPr/>
            </p:nvSpPr>
            <p:spPr>
              <a:xfrm>
                <a:off x="3953933" y="2819400"/>
                <a:ext cx="685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HLA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08D7E7-B13C-0A08-DE0C-DBBD782EF9BB}"/>
                  </a:ext>
                </a:extLst>
              </p:cNvPr>
              <p:cNvGrpSpPr/>
              <p:nvPr/>
            </p:nvGrpSpPr>
            <p:grpSpPr>
              <a:xfrm>
                <a:off x="1393826" y="3710605"/>
                <a:ext cx="2068688" cy="304800"/>
                <a:chOff x="1962856" y="3696494"/>
                <a:chExt cx="2068688" cy="304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9639E6B-F8CE-B9B9-2EAC-E6E9638F1B13}"/>
                    </a:ext>
                  </a:extLst>
                </p:cNvPr>
                <p:cNvSpPr/>
                <p:nvPr/>
              </p:nvSpPr>
              <p:spPr>
                <a:xfrm>
                  <a:off x="1962856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DC27188-6253-3FDF-D979-DB8EF6CDD40B}"/>
                    </a:ext>
                  </a:extLst>
                </p:cNvPr>
                <p:cNvSpPr/>
                <p:nvPr/>
              </p:nvSpPr>
              <p:spPr>
                <a:xfrm>
                  <a:off x="2667000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57252BA-4D95-F198-8326-BBE2DF805B5D}"/>
                    </a:ext>
                  </a:extLst>
                </p:cNvPr>
                <p:cNvSpPr/>
                <p:nvPr/>
              </p:nvSpPr>
              <p:spPr>
                <a:xfrm>
                  <a:off x="3345744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7FF7FA9-5F9E-3FF3-5376-04EE70D6D726}"/>
                  </a:ext>
                </a:extLst>
              </p:cNvPr>
              <p:cNvGrpSpPr/>
              <p:nvPr/>
            </p:nvGrpSpPr>
            <p:grpSpPr>
              <a:xfrm>
                <a:off x="3855156" y="3710605"/>
                <a:ext cx="1389944" cy="304800"/>
                <a:chOff x="4696883" y="3696494"/>
                <a:chExt cx="1389944" cy="30480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089D98-602B-FC80-5ACF-30088ADA4AF8}"/>
                    </a:ext>
                  </a:extLst>
                </p:cNvPr>
                <p:cNvSpPr/>
                <p:nvPr/>
              </p:nvSpPr>
              <p:spPr>
                <a:xfrm>
                  <a:off x="4696883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BEF652A-B708-AAF3-AF2F-8562986CE054}"/>
                    </a:ext>
                  </a:extLst>
                </p:cNvPr>
                <p:cNvSpPr/>
                <p:nvPr/>
              </p:nvSpPr>
              <p:spPr>
                <a:xfrm>
                  <a:off x="5401027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106676-E49E-09E4-A7BC-FC29E1F0C910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 flipH="1">
                <a:off x="2440870" y="3124200"/>
                <a:ext cx="1855963" cy="58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5A211A-1BFE-B753-CA39-F51CD3E47FFB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296833" y="3124200"/>
                <a:ext cx="244123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D501BC-BBE4-2D36-4BA7-0C24D37951EF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4296833" y="3124200"/>
                <a:ext cx="2561167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47535-B2D5-7C12-C318-6662C6D7E35D}"/>
                  </a:ext>
                </a:extLst>
              </p:cNvPr>
              <p:cNvSpPr txBox="1"/>
              <p:nvPr/>
            </p:nvSpPr>
            <p:spPr>
              <a:xfrm>
                <a:off x="6598178" y="353904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B4B68C-22B6-5F68-E565-ACC4A640CAD0}"/>
                  </a:ext>
                </a:extLst>
              </p:cNvPr>
              <p:cNvSpPr txBox="1"/>
              <p:nvPr/>
            </p:nvSpPr>
            <p:spPr>
              <a:xfrm>
                <a:off x="2826628" y="426443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/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/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/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/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/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3BD64EA-55D9-AD4B-16B4-2E7ECFCA2757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1273174" y="4015405"/>
                <a:ext cx="463552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12AEAD-0635-37C0-4A7C-7E24F603C01F}"/>
                  </a:ext>
                </a:extLst>
              </p:cNvPr>
              <p:cNvCxnSpPr>
                <a:stCxn id="7" idx="2"/>
                <a:endCxn id="28" idx="0"/>
              </p:cNvCxnSpPr>
              <p:nvPr/>
            </p:nvCxnSpPr>
            <p:spPr>
              <a:xfrm>
                <a:off x="1736726" y="4015405"/>
                <a:ext cx="502531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DA376-F6E2-E8FF-56BB-8200933E2BFA}"/>
                  </a:ext>
                </a:extLst>
              </p:cNvPr>
              <p:cNvSpPr txBox="1"/>
              <p:nvPr/>
            </p:nvSpPr>
            <p:spPr>
              <a:xfrm>
                <a:off x="3478028" y="4466730"/>
                <a:ext cx="442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“Implementation” with only primitive actions</a:t>
                </a:r>
              </a:p>
            </p:txBody>
          </p:sp>
        </p:grp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AFDDD208-9527-801B-1D7D-D91AA1B30631}"/>
                </a:ext>
              </a:extLst>
            </p:cNvPr>
            <p:cNvSpPr/>
            <p:nvPr/>
          </p:nvSpPr>
          <p:spPr>
            <a:xfrm>
              <a:off x="8174392" y="2830743"/>
              <a:ext cx="424213" cy="1953607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1529</Words>
  <Application>Microsoft Office PowerPoint</Application>
  <PresentationFormat>On-screen Show (4:3)</PresentationFormat>
  <Paragraphs>202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  Automated Planning AIMA Chapter 11</vt:lpstr>
      <vt:lpstr>Contents</vt:lpstr>
      <vt:lpstr>Classical Planning</vt:lpstr>
      <vt:lpstr>Classical Planning</vt:lpstr>
      <vt:lpstr>Planning Domain Definition Language (PDDL)</vt:lpstr>
      <vt:lpstr>Example: Block World</vt:lpstr>
      <vt:lpstr>Algorithms</vt:lpstr>
      <vt:lpstr>Hierarchical Planning</vt:lpstr>
      <vt:lpstr>High-level Actions</vt:lpstr>
      <vt:lpstr>Example: Refinement</vt:lpstr>
      <vt:lpstr>Search for Primitive Solutions</vt:lpstr>
      <vt:lpstr>Search for Primitive Solutions - Implementation</vt:lpstr>
      <vt:lpstr>Searching for Abstract Solutions </vt:lpstr>
      <vt:lpstr>Monitoring and Replanning</vt:lpstr>
      <vt:lpstr>Determinism &amp; Observability -  Belief States</vt:lpstr>
      <vt:lpstr>Observability - Percept Schema</vt:lpstr>
      <vt:lpstr>Observability - Sensorless Planning (Conformant planning)</vt:lpstr>
      <vt:lpstr>Determinism &amp; Observability - Contingency Planning</vt:lpstr>
      <vt:lpstr>Execution Monitoring and Replanning</vt:lpstr>
      <vt:lpstr>Example: Plan Monitoring with Repair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59</cp:revision>
  <dcterms:created xsi:type="dcterms:W3CDTF">2020-12-02T20:47:32Z</dcterms:created>
  <dcterms:modified xsi:type="dcterms:W3CDTF">2024-11-07T15:00:15Z</dcterms:modified>
</cp:coreProperties>
</file>