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5"/>
  </p:notesMasterIdLst>
  <p:sldIdLst>
    <p:sldId id="294" r:id="rId2"/>
    <p:sldId id="415" r:id="rId3"/>
    <p:sldId id="414" r:id="rId4"/>
    <p:sldId id="412" r:id="rId5"/>
    <p:sldId id="259" r:id="rId6"/>
    <p:sldId id="260" r:id="rId7"/>
    <p:sldId id="274" r:id="rId8"/>
    <p:sldId id="275" r:id="rId9"/>
    <p:sldId id="261" r:id="rId10"/>
    <p:sldId id="262" r:id="rId11"/>
    <p:sldId id="273" r:id="rId12"/>
    <p:sldId id="276" r:id="rId13"/>
    <p:sldId id="264" r:id="rId14"/>
    <p:sldId id="292" r:id="rId15"/>
    <p:sldId id="295" r:id="rId16"/>
    <p:sldId id="281" r:id="rId17"/>
    <p:sldId id="263" r:id="rId18"/>
    <p:sldId id="265" r:id="rId19"/>
    <p:sldId id="280" r:id="rId20"/>
    <p:sldId id="293" r:id="rId21"/>
    <p:sldId id="267" r:id="rId22"/>
    <p:sldId id="316" r:id="rId23"/>
    <p:sldId id="282" r:id="rId24"/>
    <p:sldId id="288" r:id="rId25"/>
    <p:sldId id="289" r:id="rId26"/>
    <p:sldId id="413" r:id="rId27"/>
    <p:sldId id="411" r:id="rId28"/>
    <p:sldId id="291" r:id="rId29"/>
    <p:sldId id="407" r:id="rId30"/>
    <p:sldId id="305" r:id="rId31"/>
    <p:sldId id="306" r:id="rId32"/>
    <p:sldId id="307" r:id="rId33"/>
    <p:sldId id="297" r:id="rId34"/>
    <p:sldId id="298" r:id="rId35"/>
    <p:sldId id="299" r:id="rId36"/>
    <p:sldId id="317" r:id="rId37"/>
    <p:sldId id="318" r:id="rId38"/>
    <p:sldId id="408" r:id="rId39"/>
    <p:sldId id="319" r:id="rId40"/>
    <p:sldId id="320" r:id="rId41"/>
    <p:sldId id="321" r:id="rId42"/>
    <p:sldId id="409" r:id="rId43"/>
    <p:sldId id="322" r:id="rId4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7E5"/>
    <a:srgbClr val="000000"/>
    <a:srgbClr val="B2B2B2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733" autoAdjust="0"/>
  </p:normalViewPr>
  <p:slideViewPr>
    <p:cSldViewPr>
      <p:cViewPr varScale="1">
        <p:scale>
          <a:sx n="115" d="100"/>
          <a:sy n="115" d="100"/>
        </p:scale>
        <p:origin x="147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EA42F5-80D2-4741-8222-1A69464B8A60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BA9E19E2-259A-4E4D-B68B-E5065C0C1B85}">
      <dgm:prSet phldrT="[Text]"/>
      <dgm:spPr/>
      <dgm:t>
        <a:bodyPr/>
        <a:lstStyle/>
        <a:p>
          <a:r>
            <a:rPr lang="en-US" dirty="0"/>
            <a:t>Bayesian Networks to Specify Dependence</a:t>
          </a:r>
        </a:p>
      </dgm:t>
    </dgm:pt>
    <dgm:pt modelId="{D5C1D89B-0868-4252-B691-9D51723771DA}" type="parTrans" cxnId="{148BB96C-DC2A-4B04-B37F-319F350C58A5}">
      <dgm:prSet/>
      <dgm:spPr/>
      <dgm:t>
        <a:bodyPr/>
        <a:lstStyle/>
        <a:p>
          <a:endParaRPr lang="en-US"/>
        </a:p>
      </dgm:t>
    </dgm:pt>
    <dgm:pt modelId="{FEF49462-42E9-4F61-B1A4-CD3357F46764}" type="sibTrans" cxnId="{148BB96C-DC2A-4B04-B37F-319F350C58A5}">
      <dgm:prSet/>
      <dgm:spPr/>
      <dgm:t>
        <a:bodyPr/>
        <a:lstStyle/>
        <a:p>
          <a:endParaRPr lang="en-US"/>
        </a:p>
      </dgm:t>
    </dgm:pt>
    <dgm:pt modelId="{5626C5DD-14A5-48D5-9CAC-4C44409DD5AE}">
      <dgm:prSet phldrT="[Text]"/>
      <dgm:spPr/>
      <dgm:t>
        <a:bodyPr/>
        <a:lstStyle/>
        <a:p>
          <a:r>
            <a:rPr lang="en-US" dirty="0"/>
            <a:t>Exact Inference</a:t>
          </a:r>
        </a:p>
      </dgm:t>
    </dgm:pt>
    <dgm:pt modelId="{954C4D64-812F-4941-A0A0-134A456F13A8}" type="parTrans" cxnId="{4B573128-8A96-4F45-BBD5-F99105346394}">
      <dgm:prSet/>
      <dgm:spPr/>
      <dgm:t>
        <a:bodyPr/>
        <a:lstStyle/>
        <a:p>
          <a:endParaRPr lang="en-US"/>
        </a:p>
      </dgm:t>
    </dgm:pt>
    <dgm:pt modelId="{7D67DF02-DD7D-47A3-8C2A-772281239EBD}" type="sibTrans" cxnId="{4B573128-8A96-4F45-BBD5-F99105346394}">
      <dgm:prSet/>
      <dgm:spPr/>
      <dgm:t>
        <a:bodyPr/>
        <a:lstStyle/>
        <a:p>
          <a:endParaRPr lang="en-US"/>
        </a:p>
      </dgm:t>
    </dgm:pt>
    <dgm:pt modelId="{FDE59535-E950-4F76-937E-2BC8AB2C4099}">
      <dgm:prSet phldrT="[Text]"/>
      <dgm:spPr/>
      <dgm:t>
        <a:bodyPr/>
        <a:lstStyle/>
        <a:p>
          <a:r>
            <a:rPr lang="en-US" dirty="0"/>
            <a:t>Approximate Inference</a:t>
          </a:r>
        </a:p>
      </dgm:t>
    </dgm:pt>
    <dgm:pt modelId="{994A4672-FD6D-46CA-AB17-C1902A21783B}" type="parTrans" cxnId="{597C8984-E81B-4CB1-89AE-A92E706F6453}">
      <dgm:prSet/>
      <dgm:spPr/>
      <dgm:t>
        <a:bodyPr/>
        <a:lstStyle/>
        <a:p>
          <a:endParaRPr lang="en-US"/>
        </a:p>
      </dgm:t>
    </dgm:pt>
    <dgm:pt modelId="{8DB0DB63-25F9-4CEE-8ADB-599EC0577CB2}" type="sibTrans" cxnId="{597C8984-E81B-4CB1-89AE-A92E706F6453}">
      <dgm:prSet/>
      <dgm:spPr/>
      <dgm:t>
        <a:bodyPr/>
        <a:lstStyle/>
        <a:p>
          <a:endParaRPr lang="en-US"/>
        </a:p>
      </dgm:t>
    </dgm:pt>
    <dgm:pt modelId="{DEA0E74E-FDC0-4904-82B6-CFE24B202F07}" type="pres">
      <dgm:prSet presAssocID="{7AEA42F5-80D2-4741-8222-1A69464B8A60}" presName="CompostProcess" presStyleCnt="0">
        <dgm:presLayoutVars>
          <dgm:dir/>
          <dgm:resizeHandles val="exact"/>
        </dgm:presLayoutVars>
      </dgm:prSet>
      <dgm:spPr/>
    </dgm:pt>
    <dgm:pt modelId="{FFCF4F7C-5B91-47F2-A0E5-3230B5C26E08}" type="pres">
      <dgm:prSet presAssocID="{7AEA42F5-80D2-4741-8222-1A69464B8A60}" presName="arrow" presStyleLbl="bgShp" presStyleIdx="0" presStyleCnt="1"/>
      <dgm:spPr/>
    </dgm:pt>
    <dgm:pt modelId="{5B1C1136-014E-4D7B-8A90-CA52CEC8D16B}" type="pres">
      <dgm:prSet presAssocID="{7AEA42F5-80D2-4741-8222-1A69464B8A60}" presName="linearProcess" presStyleCnt="0"/>
      <dgm:spPr/>
    </dgm:pt>
    <dgm:pt modelId="{40EDCB9B-9B66-40F2-A12B-6CDA8C348BB8}" type="pres">
      <dgm:prSet presAssocID="{BA9E19E2-259A-4E4D-B68B-E5065C0C1B85}" presName="textNode" presStyleLbl="node1" presStyleIdx="0" presStyleCnt="3">
        <dgm:presLayoutVars>
          <dgm:bulletEnabled val="1"/>
        </dgm:presLayoutVars>
      </dgm:prSet>
      <dgm:spPr/>
    </dgm:pt>
    <dgm:pt modelId="{C4E5CD95-CCA7-4FDF-9874-44052F7C6E28}" type="pres">
      <dgm:prSet presAssocID="{FEF49462-42E9-4F61-B1A4-CD3357F46764}" presName="sibTrans" presStyleCnt="0"/>
      <dgm:spPr/>
    </dgm:pt>
    <dgm:pt modelId="{5ADD08B7-615A-4A6D-89E9-F7F323300180}" type="pres">
      <dgm:prSet presAssocID="{5626C5DD-14A5-48D5-9CAC-4C44409DD5AE}" presName="textNode" presStyleLbl="node1" presStyleIdx="1" presStyleCnt="3">
        <dgm:presLayoutVars>
          <dgm:bulletEnabled val="1"/>
        </dgm:presLayoutVars>
      </dgm:prSet>
      <dgm:spPr/>
    </dgm:pt>
    <dgm:pt modelId="{2A4AECCE-444F-4E78-A395-3013AB61739C}" type="pres">
      <dgm:prSet presAssocID="{7D67DF02-DD7D-47A3-8C2A-772281239EBD}" presName="sibTrans" presStyleCnt="0"/>
      <dgm:spPr/>
    </dgm:pt>
    <dgm:pt modelId="{28FABD7B-E90C-4CEA-9C59-8ABDC11039B5}" type="pres">
      <dgm:prSet presAssocID="{FDE59535-E950-4F76-937E-2BC8AB2C4099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4B573128-8A96-4F45-BBD5-F99105346394}" srcId="{7AEA42F5-80D2-4741-8222-1A69464B8A60}" destId="{5626C5DD-14A5-48D5-9CAC-4C44409DD5AE}" srcOrd="1" destOrd="0" parTransId="{954C4D64-812F-4941-A0A0-134A456F13A8}" sibTransId="{7D67DF02-DD7D-47A3-8C2A-772281239EBD}"/>
    <dgm:cxn modelId="{D828AA28-B93F-46DF-A948-2D96B530C1D9}" type="presOf" srcId="{7AEA42F5-80D2-4741-8222-1A69464B8A60}" destId="{DEA0E74E-FDC0-4904-82B6-CFE24B202F07}" srcOrd="0" destOrd="0" presId="urn:microsoft.com/office/officeart/2005/8/layout/hProcess9"/>
    <dgm:cxn modelId="{148BB96C-DC2A-4B04-B37F-319F350C58A5}" srcId="{7AEA42F5-80D2-4741-8222-1A69464B8A60}" destId="{BA9E19E2-259A-4E4D-B68B-E5065C0C1B85}" srcOrd="0" destOrd="0" parTransId="{D5C1D89B-0868-4252-B691-9D51723771DA}" sibTransId="{FEF49462-42E9-4F61-B1A4-CD3357F46764}"/>
    <dgm:cxn modelId="{597C8984-E81B-4CB1-89AE-A92E706F6453}" srcId="{7AEA42F5-80D2-4741-8222-1A69464B8A60}" destId="{FDE59535-E950-4F76-937E-2BC8AB2C4099}" srcOrd="2" destOrd="0" parTransId="{994A4672-FD6D-46CA-AB17-C1902A21783B}" sibTransId="{8DB0DB63-25F9-4CEE-8ADB-599EC0577CB2}"/>
    <dgm:cxn modelId="{FB19FB84-35DC-433C-B678-F7DE3480A6C1}" type="presOf" srcId="{FDE59535-E950-4F76-937E-2BC8AB2C4099}" destId="{28FABD7B-E90C-4CEA-9C59-8ABDC11039B5}" srcOrd="0" destOrd="0" presId="urn:microsoft.com/office/officeart/2005/8/layout/hProcess9"/>
    <dgm:cxn modelId="{55E0A98B-A960-4049-B613-0F8BEAD18DA5}" type="presOf" srcId="{BA9E19E2-259A-4E4D-B68B-E5065C0C1B85}" destId="{40EDCB9B-9B66-40F2-A12B-6CDA8C348BB8}" srcOrd="0" destOrd="0" presId="urn:microsoft.com/office/officeart/2005/8/layout/hProcess9"/>
    <dgm:cxn modelId="{868F50F4-CCF1-4DB1-BB2B-D5E9CD28748E}" type="presOf" srcId="{5626C5DD-14A5-48D5-9CAC-4C44409DD5AE}" destId="{5ADD08B7-615A-4A6D-89E9-F7F323300180}" srcOrd="0" destOrd="0" presId="urn:microsoft.com/office/officeart/2005/8/layout/hProcess9"/>
    <dgm:cxn modelId="{8B14F0C4-45B8-431B-A050-75BE77AA8475}" type="presParOf" srcId="{DEA0E74E-FDC0-4904-82B6-CFE24B202F07}" destId="{FFCF4F7C-5B91-47F2-A0E5-3230B5C26E08}" srcOrd="0" destOrd="0" presId="urn:microsoft.com/office/officeart/2005/8/layout/hProcess9"/>
    <dgm:cxn modelId="{8B2A8C91-7CF8-495D-98B7-ACAEDB698BC4}" type="presParOf" srcId="{DEA0E74E-FDC0-4904-82B6-CFE24B202F07}" destId="{5B1C1136-014E-4D7B-8A90-CA52CEC8D16B}" srcOrd="1" destOrd="0" presId="urn:microsoft.com/office/officeart/2005/8/layout/hProcess9"/>
    <dgm:cxn modelId="{DD0F8D32-CD03-4678-931B-607FECA8B790}" type="presParOf" srcId="{5B1C1136-014E-4D7B-8A90-CA52CEC8D16B}" destId="{40EDCB9B-9B66-40F2-A12B-6CDA8C348BB8}" srcOrd="0" destOrd="0" presId="urn:microsoft.com/office/officeart/2005/8/layout/hProcess9"/>
    <dgm:cxn modelId="{45C95FAA-5690-4689-B475-27DE78B947BD}" type="presParOf" srcId="{5B1C1136-014E-4D7B-8A90-CA52CEC8D16B}" destId="{C4E5CD95-CCA7-4FDF-9874-44052F7C6E28}" srcOrd="1" destOrd="0" presId="urn:microsoft.com/office/officeart/2005/8/layout/hProcess9"/>
    <dgm:cxn modelId="{D684FBB5-68C2-413A-929B-6633CFD012BE}" type="presParOf" srcId="{5B1C1136-014E-4D7B-8A90-CA52CEC8D16B}" destId="{5ADD08B7-615A-4A6D-89E9-F7F323300180}" srcOrd="2" destOrd="0" presId="urn:microsoft.com/office/officeart/2005/8/layout/hProcess9"/>
    <dgm:cxn modelId="{AF64CD13-9548-41D8-AB12-2AD2450EE85C}" type="presParOf" srcId="{5B1C1136-014E-4D7B-8A90-CA52CEC8D16B}" destId="{2A4AECCE-444F-4E78-A395-3013AB61739C}" srcOrd="3" destOrd="0" presId="urn:microsoft.com/office/officeart/2005/8/layout/hProcess9"/>
    <dgm:cxn modelId="{01207165-98A4-4915-B1C7-638014FAD0D0}" type="presParOf" srcId="{5B1C1136-014E-4D7B-8A90-CA52CEC8D16B}" destId="{28FABD7B-E90C-4CEA-9C59-8ABDC11039B5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9299E1-29D0-4F78-9634-119FFF47E9B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49A3F61-A79A-4DC1-BF6F-1BDB364E3E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type of graphical model.</a:t>
          </a:r>
        </a:p>
      </dgm:t>
    </dgm:pt>
    <dgm:pt modelId="{F3FFACCD-9DED-49BE-AFFA-55D2798D0316}" type="parTrans" cxnId="{7525C7A0-BF46-40DE-A7CB-C84D673677A9}">
      <dgm:prSet/>
      <dgm:spPr/>
      <dgm:t>
        <a:bodyPr/>
        <a:lstStyle/>
        <a:p>
          <a:endParaRPr lang="en-US"/>
        </a:p>
      </dgm:t>
    </dgm:pt>
    <dgm:pt modelId="{4836C891-597E-48D4-A53D-ED705A0F7972}" type="sibTrans" cxnId="{7525C7A0-BF46-40DE-A7CB-C84D673677A9}">
      <dgm:prSet/>
      <dgm:spPr/>
      <dgm:t>
        <a:bodyPr/>
        <a:lstStyle/>
        <a:p>
          <a:endParaRPr lang="en-US"/>
        </a:p>
      </dgm:t>
    </dgm:pt>
    <dgm:pt modelId="{8FE378D1-9702-4D4B-9150-97630AB3F9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way to specify dependence between random variables.</a:t>
          </a:r>
        </a:p>
      </dgm:t>
    </dgm:pt>
    <dgm:pt modelId="{95F81B0C-E9A2-4114-9180-4B8AD6076316}" type="parTrans" cxnId="{79CEA392-8188-4864-AEB5-B0F33F140AFE}">
      <dgm:prSet/>
      <dgm:spPr/>
      <dgm:t>
        <a:bodyPr/>
        <a:lstStyle/>
        <a:p>
          <a:endParaRPr lang="en-US"/>
        </a:p>
      </dgm:t>
    </dgm:pt>
    <dgm:pt modelId="{77255A88-D620-4EBD-9415-AA163DA0151E}" type="sibTrans" cxnId="{79CEA392-8188-4864-AEB5-B0F33F140AFE}">
      <dgm:prSet/>
      <dgm:spPr/>
      <dgm:t>
        <a:bodyPr/>
        <a:lstStyle/>
        <a:p>
          <a:endParaRPr lang="en-US"/>
        </a:p>
      </dgm:t>
    </dgm:pt>
    <dgm:pt modelId="{4449B95C-BD0D-4CEC-BD36-BCDEC20C92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compact specification of a full joint distributions.</a:t>
          </a:r>
        </a:p>
      </dgm:t>
    </dgm:pt>
    <dgm:pt modelId="{EC3DF60E-938C-447E-86B0-C5274EB0D600}" type="parTrans" cxnId="{E25FBC21-40CC-4203-A891-44F9CE0DFBF1}">
      <dgm:prSet/>
      <dgm:spPr/>
      <dgm:t>
        <a:bodyPr/>
        <a:lstStyle/>
        <a:p>
          <a:endParaRPr lang="en-US"/>
        </a:p>
      </dgm:t>
    </dgm:pt>
    <dgm:pt modelId="{5D3E2930-3338-4FEB-8A1D-8B41A14AD44F}" type="sibTrans" cxnId="{E25FBC21-40CC-4203-A891-44F9CE0DFBF1}">
      <dgm:prSet/>
      <dgm:spPr/>
      <dgm:t>
        <a:bodyPr/>
        <a:lstStyle/>
        <a:p>
          <a:endParaRPr lang="en-US"/>
        </a:p>
      </dgm:t>
    </dgm:pt>
    <dgm:pt modelId="{F292AE27-B155-4DD9-89B0-E2FE87D51E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general and important model to reason with uncertainty in AI.</a:t>
          </a:r>
        </a:p>
      </dgm:t>
    </dgm:pt>
    <dgm:pt modelId="{001784E8-A490-46C8-B53C-622FD8586CEB}" type="parTrans" cxnId="{D36929CD-BCD0-4831-834B-2C51D3BB925E}">
      <dgm:prSet/>
      <dgm:spPr/>
      <dgm:t>
        <a:bodyPr/>
        <a:lstStyle/>
        <a:p>
          <a:endParaRPr lang="en-US"/>
        </a:p>
      </dgm:t>
    </dgm:pt>
    <dgm:pt modelId="{269A9F74-A246-4AA5-A728-A2C35098BBD3}" type="sibTrans" cxnId="{D36929CD-BCD0-4831-834B-2C51D3BB925E}">
      <dgm:prSet/>
      <dgm:spPr/>
      <dgm:t>
        <a:bodyPr/>
        <a:lstStyle/>
        <a:p>
          <a:endParaRPr lang="en-US"/>
        </a:p>
      </dgm:t>
    </dgm:pt>
    <dgm:pt modelId="{E6333418-FD08-4D55-8208-6EB6FFF878EE}" type="pres">
      <dgm:prSet presAssocID="{B79299E1-29D0-4F78-9634-119FFF47E9B8}" presName="root" presStyleCnt="0">
        <dgm:presLayoutVars>
          <dgm:dir/>
          <dgm:resizeHandles val="exact"/>
        </dgm:presLayoutVars>
      </dgm:prSet>
      <dgm:spPr/>
    </dgm:pt>
    <dgm:pt modelId="{4B37F447-C215-4ED1-B6DE-F905661D5AAC}" type="pres">
      <dgm:prSet presAssocID="{649A3F61-A79A-4DC1-BF6F-1BDB364E3EFC}" presName="compNode" presStyleCnt="0"/>
      <dgm:spPr/>
    </dgm:pt>
    <dgm:pt modelId="{0C27581B-4C86-42EB-84EF-1980DAC372EB}" type="pres">
      <dgm:prSet presAssocID="{649A3F61-A79A-4DC1-BF6F-1BDB364E3EFC}" presName="bgRect" presStyleLbl="bgShp" presStyleIdx="0" presStyleCnt="4"/>
      <dgm:spPr/>
    </dgm:pt>
    <dgm:pt modelId="{42B39763-0B7C-4FD9-817D-AE78FBD7A2F1}" type="pres">
      <dgm:prSet presAssocID="{649A3F61-A79A-4DC1-BF6F-1BDB364E3EF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63EFB76-1385-4424-A127-1A87A28DA117}" type="pres">
      <dgm:prSet presAssocID="{649A3F61-A79A-4DC1-BF6F-1BDB364E3EFC}" presName="spaceRect" presStyleCnt="0"/>
      <dgm:spPr/>
    </dgm:pt>
    <dgm:pt modelId="{1EB80DA5-5EF5-4583-A514-0EE1C5235441}" type="pres">
      <dgm:prSet presAssocID="{649A3F61-A79A-4DC1-BF6F-1BDB364E3EFC}" presName="parTx" presStyleLbl="revTx" presStyleIdx="0" presStyleCnt="4">
        <dgm:presLayoutVars>
          <dgm:chMax val="0"/>
          <dgm:chPref val="0"/>
        </dgm:presLayoutVars>
      </dgm:prSet>
      <dgm:spPr/>
    </dgm:pt>
    <dgm:pt modelId="{7B903643-98E7-47F8-B271-2BAC70110BBD}" type="pres">
      <dgm:prSet presAssocID="{4836C891-597E-48D4-A53D-ED705A0F7972}" presName="sibTrans" presStyleCnt="0"/>
      <dgm:spPr/>
    </dgm:pt>
    <dgm:pt modelId="{5F7F9382-1895-4B26-936A-EFB2A83AC97D}" type="pres">
      <dgm:prSet presAssocID="{8FE378D1-9702-4D4B-9150-97630AB3F975}" presName="compNode" presStyleCnt="0"/>
      <dgm:spPr/>
    </dgm:pt>
    <dgm:pt modelId="{2379ED4D-5921-4D71-ADCC-5976928DA350}" type="pres">
      <dgm:prSet presAssocID="{8FE378D1-9702-4D4B-9150-97630AB3F975}" presName="bgRect" presStyleLbl="bgShp" presStyleIdx="1" presStyleCnt="4"/>
      <dgm:spPr/>
    </dgm:pt>
    <dgm:pt modelId="{90934501-EF2F-41EA-BE69-CF8268E562E4}" type="pres">
      <dgm:prSet presAssocID="{8FE378D1-9702-4D4B-9150-97630AB3F97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AEC5A54B-3995-4FD7-9F21-DD00FC33714A}" type="pres">
      <dgm:prSet presAssocID="{8FE378D1-9702-4D4B-9150-97630AB3F975}" presName="spaceRect" presStyleCnt="0"/>
      <dgm:spPr/>
    </dgm:pt>
    <dgm:pt modelId="{9E7C0FCF-07CC-46D6-9936-061E074AEAAD}" type="pres">
      <dgm:prSet presAssocID="{8FE378D1-9702-4D4B-9150-97630AB3F975}" presName="parTx" presStyleLbl="revTx" presStyleIdx="1" presStyleCnt="4">
        <dgm:presLayoutVars>
          <dgm:chMax val="0"/>
          <dgm:chPref val="0"/>
        </dgm:presLayoutVars>
      </dgm:prSet>
      <dgm:spPr/>
    </dgm:pt>
    <dgm:pt modelId="{537BE71D-D11A-4C18-ACFF-977E724D4709}" type="pres">
      <dgm:prSet presAssocID="{77255A88-D620-4EBD-9415-AA163DA0151E}" presName="sibTrans" presStyleCnt="0"/>
      <dgm:spPr/>
    </dgm:pt>
    <dgm:pt modelId="{DCAA5908-24B1-4718-B696-6C16A475B6A5}" type="pres">
      <dgm:prSet presAssocID="{4449B95C-BD0D-4CEC-BD36-BCDEC20C9261}" presName="compNode" presStyleCnt="0"/>
      <dgm:spPr/>
    </dgm:pt>
    <dgm:pt modelId="{B9D2AB8A-2AE2-4AE8-9D6A-1C52899EAA06}" type="pres">
      <dgm:prSet presAssocID="{4449B95C-BD0D-4CEC-BD36-BCDEC20C9261}" presName="bgRect" presStyleLbl="bgShp" presStyleIdx="2" presStyleCnt="4"/>
      <dgm:spPr/>
    </dgm:pt>
    <dgm:pt modelId="{FFE384B9-5107-4CB2-85F2-3508E9B2870D}" type="pres">
      <dgm:prSet presAssocID="{4449B95C-BD0D-4CEC-BD36-BCDEC20C926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91FD46DB-BEB9-4BC1-B16D-EED5513DA8A2}" type="pres">
      <dgm:prSet presAssocID="{4449B95C-BD0D-4CEC-BD36-BCDEC20C9261}" presName="spaceRect" presStyleCnt="0"/>
      <dgm:spPr/>
    </dgm:pt>
    <dgm:pt modelId="{8B7E37DE-EB4E-4EF1-867C-D65558021823}" type="pres">
      <dgm:prSet presAssocID="{4449B95C-BD0D-4CEC-BD36-BCDEC20C9261}" presName="parTx" presStyleLbl="revTx" presStyleIdx="2" presStyleCnt="4">
        <dgm:presLayoutVars>
          <dgm:chMax val="0"/>
          <dgm:chPref val="0"/>
        </dgm:presLayoutVars>
      </dgm:prSet>
      <dgm:spPr/>
    </dgm:pt>
    <dgm:pt modelId="{9FE89467-D31D-41ED-8C41-72763839D19E}" type="pres">
      <dgm:prSet presAssocID="{5D3E2930-3338-4FEB-8A1D-8B41A14AD44F}" presName="sibTrans" presStyleCnt="0"/>
      <dgm:spPr/>
    </dgm:pt>
    <dgm:pt modelId="{CE1CEF33-8ED4-4C25-83C9-2E3E2E9C941B}" type="pres">
      <dgm:prSet presAssocID="{F292AE27-B155-4DD9-89B0-E2FE87D51EBC}" presName="compNode" presStyleCnt="0"/>
      <dgm:spPr/>
    </dgm:pt>
    <dgm:pt modelId="{DB6239B5-2EBB-4BB2-9277-44CF5B7769A8}" type="pres">
      <dgm:prSet presAssocID="{F292AE27-B155-4DD9-89B0-E2FE87D51EBC}" presName="bgRect" presStyleLbl="bgShp" presStyleIdx="3" presStyleCnt="4"/>
      <dgm:spPr/>
    </dgm:pt>
    <dgm:pt modelId="{D5BDD710-6454-426B-93FD-8A939A50605B}" type="pres">
      <dgm:prSet presAssocID="{F292AE27-B155-4DD9-89B0-E2FE87D51EB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 with solid fill"/>
        </a:ext>
      </dgm:extLst>
    </dgm:pt>
    <dgm:pt modelId="{DC0B189C-A3DF-4810-BC7B-D478EED9B825}" type="pres">
      <dgm:prSet presAssocID="{F292AE27-B155-4DD9-89B0-E2FE87D51EBC}" presName="spaceRect" presStyleCnt="0"/>
      <dgm:spPr/>
    </dgm:pt>
    <dgm:pt modelId="{C9EF50CD-A672-4437-83E4-2489DCB2878E}" type="pres">
      <dgm:prSet presAssocID="{F292AE27-B155-4DD9-89B0-E2FE87D51EB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FB98601-FACB-4058-954C-D7D3833F927D}" type="presOf" srcId="{B79299E1-29D0-4F78-9634-119FFF47E9B8}" destId="{E6333418-FD08-4D55-8208-6EB6FFF878EE}" srcOrd="0" destOrd="0" presId="urn:microsoft.com/office/officeart/2018/2/layout/IconVerticalSolidList"/>
    <dgm:cxn modelId="{E25FBC21-40CC-4203-A891-44F9CE0DFBF1}" srcId="{B79299E1-29D0-4F78-9634-119FFF47E9B8}" destId="{4449B95C-BD0D-4CEC-BD36-BCDEC20C9261}" srcOrd="2" destOrd="0" parTransId="{EC3DF60E-938C-447E-86B0-C5274EB0D600}" sibTransId="{5D3E2930-3338-4FEB-8A1D-8B41A14AD44F}"/>
    <dgm:cxn modelId="{E681A638-AA02-467B-817B-D2DB58564D6F}" type="presOf" srcId="{8FE378D1-9702-4D4B-9150-97630AB3F975}" destId="{9E7C0FCF-07CC-46D6-9936-061E074AEAAD}" srcOrd="0" destOrd="0" presId="urn:microsoft.com/office/officeart/2018/2/layout/IconVerticalSolidList"/>
    <dgm:cxn modelId="{1F11EF68-6E67-431F-8DAE-1B52B81AEE12}" type="presOf" srcId="{F292AE27-B155-4DD9-89B0-E2FE87D51EBC}" destId="{C9EF50CD-A672-4437-83E4-2489DCB2878E}" srcOrd="0" destOrd="0" presId="urn:microsoft.com/office/officeart/2018/2/layout/IconVerticalSolidList"/>
    <dgm:cxn modelId="{79CEA392-8188-4864-AEB5-B0F33F140AFE}" srcId="{B79299E1-29D0-4F78-9634-119FFF47E9B8}" destId="{8FE378D1-9702-4D4B-9150-97630AB3F975}" srcOrd="1" destOrd="0" parTransId="{95F81B0C-E9A2-4114-9180-4B8AD6076316}" sibTransId="{77255A88-D620-4EBD-9415-AA163DA0151E}"/>
    <dgm:cxn modelId="{7525C7A0-BF46-40DE-A7CB-C84D673677A9}" srcId="{B79299E1-29D0-4F78-9634-119FFF47E9B8}" destId="{649A3F61-A79A-4DC1-BF6F-1BDB364E3EFC}" srcOrd="0" destOrd="0" parTransId="{F3FFACCD-9DED-49BE-AFFA-55D2798D0316}" sibTransId="{4836C891-597E-48D4-A53D-ED705A0F7972}"/>
    <dgm:cxn modelId="{ED1637A5-4F91-4C72-A06A-D58ABA4381AC}" type="presOf" srcId="{4449B95C-BD0D-4CEC-BD36-BCDEC20C9261}" destId="{8B7E37DE-EB4E-4EF1-867C-D65558021823}" srcOrd="0" destOrd="0" presId="urn:microsoft.com/office/officeart/2018/2/layout/IconVerticalSolidList"/>
    <dgm:cxn modelId="{D36929CD-BCD0-4831-834B-2C51D3BB925E}" srcId="{B79299E1-29D0-4F78-9634-119FFF47E9B8}" destId="{F292AE27-B155-4DD9-89B0-E2FE87D51EBC}" srcOrd="3" destOrd="0" parTransId="{001784E8-A490-46C8-B53C-622FD8586CEB}" sibTransId="{269A9F74-A246-4AA5-A728-A2C35098BBD3}"/>
    <dgm:cxn modelId="{D8DF5ADA-BB9A-401A-8063-C61699DAF56A}" type="presOf" srcId="{649A3F61-A79A-4DC1-BF6F-1BDB364E3EFC}" destId="{1EB80DA5-5EF5-4583-A514-0EE1C5235441}" srcOrd="0" destOrd="0" presId="urn:microsoft.com/office/officeart/2018/2/layout/IconVerticalSolidList"/>
    <dgm:cxn modelId="{4182A116-0C9C-467D-A11C-48F370E7EEE5}" type="presParOf" srcId="{E6333418-FD08-4D55-8208-6EB6FFF878EE}" destId="{4B37F447-C215-4ED1-B6DE-F905661D5AAC}" srcOrd="0" destOrd="0" presId="urn:microsoft.com/office/officeart/2018/2/layout/IconVerticalSolidList"/>
    <dgm:cxn modelId="{1AD46D65-C0CF-4EB6-B557-945663B3BB78}" type="presParOf" srcId="{4B37F447-C215-4ED1-B6DE-F905661D5AAC}" destId="{0C27581B-4C86-42EB-84EF-1980DAC372EB}" srcOrd="0" destOrd="0" presId="urn:microsoft.com/office/officeart/2018/2/layout/IconVerticalSolidList"/>
    <dgm:cxn modelId="{0A93E004-F95D-4512-BCB5-CE0C5506D476}" type="presParOf" srcId="{4B37F447-C215-4ED1-B6DE-F905661D5AAC}" destId="{42B39763-0B7C-4FD9-817D-AE78FBD7A2F1}" srcOrd="1" destOrd="0" presId="urn:microsoft.com/office/officeart/2018/2/layout/IconVerticalSolidList"/>
    <dgm:cxn modelId="{A10586A7-FE9E-4E3C-8117-887A2E1ACC48}" type="presParOf" srcId="{4B37F447-C215-4ED1-B6DE-F905661D5AAC}" destId="{763EFB76-1385-4424-A127-1A87A28DA117}" srcOrd="2" destOrd="0" presId="urn:microsoft.com/office/officeart/2018/2/layout/IconVerticalSolidList"/>
    <dgm:cxn modelId="{7D28F215-C974-42A9-8024-943891684B41}" type="presParOf" srcId="{4B37F447-C215-4ED1-B6DE-F905661D5AAC}" destId="{1EB80DA5-5EF5-4583-A514-0EE1C5235441}" srcOrd="3" destOrd="0" presId="urn:microsoft.com/office/officeart/2018/2/layout/IconVerticalSolidList"/>
    <dgm:cxn modelId="{F4D4A0DA-2C86-4852-8CA2-043346D5F137}" type="presParOf" srcId="{E6333418-FD08-4D55-8208-6EB6FFF878EE}" destId="{7B903643-98E7-47F8-B271-2BAC70110BBD}" srcOrd="1" destOrd="0" presId="urn:microsoft.com/office/officeart/2018/2/layout/IconVerticalSolidList"/>
    <dgm:cxn modelId="{DFDA4941-6843-4EFE-89C4-6658CF9EF877}" type="presParOf" srcId="{E6333418-FD08-4D55-8208-6EB6FFF878EE}" destId="{5F7F9382-1895-4B26-936A-EFB2A83AC97D}" srcOrd="2" destOrd="0" presId="urn:microsoft.com/office/officeart/2018/2/layout/IconVerticalSolidList"/>
    <dgm:cxn modelId="{9EABFC67-D538-43AF-B464-779A65344B1B}" type="presParOf" srcId="{5F7F9382-1895-4B26-936A-EFB2A83AC97D}" destId="{2379ED4D-5921-4D71-ADCC-5976928DA350}" srcOrd="0" destOrd="0" presId="urn:microsoft.com/office/officeart/2018/2/layout/IconVerticalSolidList"/>
    <dgm:cxn modelId="{16269609-001C-495F-9D09-A8FCC94B6828}" type="presParOf" srcId="{5F7F9382-1895-4B26-936A-EFB2A83AC97D}" destId="{90934501-EF2F-41EA-BE69-CF8268E562E4}" srcOrd="1" destOrd="0" presId="urn:microsoft.com/office/officeart/2018/2/layout/IconVerticalSolidList"/>
    <dgm:cxn modelId="{EA9BA137-EFE5-473D-9C09-6ABA00F11089}" type="presParOf" srcId="{5F7F9382-1895-4B26-936A-EFB2A83AC97D}" destId="{AEC5A54B-3995-4FD7-9F21-DD00FC33714A}" srcOrd="2" destOrd="0" presId="urn:microsoft.com/office/officeart/2018/2/layout/IconVerticalSolidList"/>
    <dgm:cxn modelId="{6A0654E4-1182-4CD9-ACD8-989643A5386F}" type="presParOf" srcId="{5F7F9382-1895-4B26-936A-EFB2A83AC97D}" destId="{9E7C0FCF-07CC-46D6-9936-061E074AEAAD}" srcOrd="3" destOrd="0" presId="urn:microsoft.com/office/officeart/2018/2/layout/IconVerticalSolidList"/>
    <dgm:cxn modelId="{B19ED69F-70EC-41B7-B4B5-CFCE3682D0B7}" type="presParOf" srcId="{E6333418-FD08-4D55-8208-6EB6FFF878EE}" destId="{537BE71D-D11A-4C18-ACFF-977E724D4709}" srcOrd="3" destOrd="0" presId="urn:microsoft.com/office/officeart/2018/2/layout/IconVerticalSolidList"/>
    <dgm:cxn modelId="{87ABC6FB-D24E-4E0A-9BEE-CBA642EA0D9F}" type="presParOf" srcId="{E6333418-FD08-4D55-8208-6EB6FFF878EE}" destId="{DCAA5908-24B1-4718-B696-6C16A475B6A5}" srcOrd="4" destOrd="0" presId="urn:microsoft.com/office/officeart/2018/2/layout/IconVerticalSolidList"/>
    <dgm:cxn modelId="{84238203-DA68-45FC-B7ED-76E0DC5A653D}" type="presParOf" srcId="{DCAA5908-24B1-4718-B696-6C16A475B6A5}" destId="{B9D2AB8A-2AE2-4AE8-9D6A-1C52899EAA06}" srcOrd="0" destOrd="0" presId="urn:microsoft.com/office/officeart/2018/2/layout/IconVerticalSolidList"/>
    <dgm:cxn modelId="{B1A6D199-C934-45D5-AD34-B88FAC65EC61}" type="presParOf" srcId="{DCAA5908-24B1-4718-B696-6C16A475B6A5}" destId="{FFE384B9-5107-4CB2-85F2-3508E9B2870D}" srcOrd="1" destOrd="0" presId="urn:microsoft.com/office/officeart/2018/2/layout/IconVerticalSolidList"/>
    <dgm:cxn modelId="{1DAD5585-8F82-43F4-8FA5-9A1D12EA8203}" type="presParOf" srcId="{DCAA5908-24B1-4718-B696-6C16A475B6A5}" destId="{91FD46DB-BEB9-4BC1-B16D-EED5513DA8A2}" srcOrd="2" destOrd="0" presId="urn:microsoft.com/office/officeart/2018/2/layout/IconVerticalSolidList"/>
    <dgm:cxn modelId="{E5C44EFC-9DD0-42A1-8D6C-7E4DB8CC6711}" type="presParOf" srcId="{DCAA5908-24B1-4718-B696-6C16A475B6A5}" destId="{8B7E37DE-EB4E-4EF1-867C-D65558021823}" srcOrd="3" destOrd="0" presId="urn:microsoft.com/office/officeart/2018/2/layout/IconVerticalSolidList"/>
    <dgm:cxn modelId="{99E6039D-F62E-4BDA-BFD6-F988249D9F65}" type="presParOf" srcId="{E6333418-FD08-4D55-8208-6EB6FFF878EE}" destId="{9FE89467-D31D-41ED-8C41-72763839D19E}" srcOrd="5" destOrd="0" presId="urn:microsoft.com/office/officeart/2018/2/layout/IconVerticalSolidList"/>
    <dgm:cxn modelId="{72634A38-3867-4FCF-85D5-BD33CD1578C3}" type="presParOf" srcId="{E6333418-FD08-4D55-8208-6EB6FFF878EE}" destId="{CE1CEF33-8ED4-4C25-83C9-2E3E2E9C941B}" srcOrd="6" destOrd="0" presId="urn:microsoft.com/office/officeart/2018/2/layout/IconVerticalSolidList"/>
    <dgm:cxn modelId="{1CE6A24B-3176-4BEA-AE36-6E554A66A1D5}" type="presParOf" srcId="{CE1CEF33-8ED4-4C25-83C9-2E3E2E9C941B}" destId="{DB6239B5-2EBB-4BB2-9277-44CF5B7769A8}" srcOrd="0" destOrd="0" presId="urn:microsoft.com/office/officeart/2018/2/layout/IconVerticalSolidList"/>
    <dgm:cxn modelId="{988CFA71-BE9E-4DBB-A8E4-E7BEE04960F0}" type="presParOf" srcId="{CE1CEF33-8ED4-4C25-83C9-2E3E2E9C941B}" destId="{D5BDD710-6454-426B-93FD-8A939A50605B}" srcOrd="1" destOrd="0" presId="urn:microsoft.com/office/officeart/2018/2/layout/IconVerticalSolidList"/>
    <dgm:cxn modelId="{69841C5A-103D-4B59-B6D8-783880E29BDD}" type="presParOf" srcId="{CE1CEF33-8ED4-4C25-83C9-2E3E2E9C941B}" destId="{DC0B189C-A3DF-4810-BC7B-D478EED9B825}" srcOrd="2" destOrd="0" presId="urn:microsoft.com/office/officeart/2018/2/layout/IconVerticalSolidList"/>
    <dgm:cxn modelId="{878A3F34-CB36-496C-83FD-028DB93BFCA3}" type="presParOf" srcId="{CE1CEF33-8ED4-4C25-83C9-2E3E2E9C941B}" destId="{C9EF50CD-A672-4437-83E4-2489DCB2878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C2D6F9-3B50-4566-9D82-FB59F11698EA}" type="doc">
      <dgm:prSet loTypeId="urn:microsoft.com/office/officeart/2018/2/layout/IconVerticalSolidList" loCatId="icon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A07DD25-6B41-4815-8285-46CEFC1961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Bayesian networks can be used as </a:t>
          </a:r>
          <a:r>
            <a:rPr lang="en-US" b="1" i="1" dirty="0"/>
            <a:t>generative models.</a:t>
          </a:r>
          <a:endParaRPr lang="en-US" b="1" dirty="0"/>
        </a:p>
      </dgm:t>
    </dgm:pt>
    <dgm:pt modelId="{ECAE7950-64C3-406E-B8C8-9CDD958F7EBC}" type="parTrans" cxnId="{41DFC00A-5030-44CB-A2F1-C21D5B3B45FF}">
      <dgm:prSet/>
      <dgm:spPr/>
      <dgm:t>
        <a:bodyPr/>
        <a:lstStyle/>
        <a:p>
          <a:endParaRPr lang="en-US"/>
        </a:p>
      </dgm:t>
    </dgm:pt>
    <dgm:pt modelId="{BEB9DBF3-0509-41E1-9C8D-1AEF4A86A1DC}" type="sibTrans" cxnId="{41DFC00A-5030-44CB-A2F1-C21D5B3B45FF}">
      <dgm:prSet/>
      <dgm:spPr/>
      <dgm:t>
        <a:bodyPr/>
        <a:lstStyle/>
        <a:p>
          <a:endParaRPr lang="en-US"/>
        </a:p>
      </dgm:t>
    </dgm:pt>
    <dgm:pt modelId="{15BB9DEC-26A2-471B-95D2-314D9EAD4F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Allows us to efficiently generate samples from the joint distribution.</a:t>
          </a:r>
        </a:p>
      </dgm:t>
    </dgm:pt>
    <dgm:pt modelId="{7F53AE12-F048-4F21-91FF-ED569443E299}" type="parTrans" cxnId="{0B6889FA-26FE-4759-84CD-3D0684632241}">
      <dgm:prSet/>
      <dgm:spPr/>
      <dgm:t>
        <a:bodyPr/>
        <a:lstStyle/>
        <a:p>
          <a:endParaRPr lang="en-US"/>
        </a:p>
      </dgm:t>
    </dgm:pt>
    <dgm:pt modelId="{33480288-41C3-40A1-B163-06F6B3804E22}" type="sibTrans" cxnId="{0B6889FA-26FE-4759-84CD-3D0684632241}">
      <dgm:prSet/>
      <dgm:spPr/>
      <dgm:t>
        <a:bodyPr/>
        <a:lstStyle/>
        <a:p>
          <a:endParaRPr lang="en-US"/>
        </a:p>
      </dgm:t>
    </dgm:pt>
    <dgm:pt modelId="{7B916CB2-B2C5-49CB-8811-078227C5C9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Idea</a:t>
          </a:r>
          <a:r>
            <a:rPr lang="en-US" dirty="0"/>
            <a:t>: Generate samples from the network to estimate joint and conditional probability distributions.</a:t>
          </a:r>
        </a:p>
      </dgm:t>
    </dgm:pt>
    <dgm:pt modelId="{AFFABDEC-79C8-4868-A39C-1AC20DE7FE9D}" type="parTrans" cxnId="{E01DAE64-ED6A-41C5-A83E-F276497959F7}">
      <dgm:prSet/>
      <dgm:spPr/>
      <dgm:t>
        <a:bodyPr/>
        <a:lstStyle/>
        <a:p>
          <a:endParaRPr lang="en-US"/>
        </a:p>
      </dgm:t>
    </dgm:pt>
    <dgm:pt modelId="{5070A0AA-0EFC-4A8F-A6BA-4E5D722D6E79}" type="sibTrans" cxnId="{E01DAE64-ED6A-41C5-A83E-F276497959F7}">
      <dgm:prSet/>
      <dgm:spPr/>
      <dgm:t>
        <a:bodyPr/>
        <a:lstStyle/>
        <a:p>
          <a:endParaRPr lang="en-US"/>
        </a:p>
      </dgm:t>
    </dgm:pt>
    <dgm:pt modelId="{C574D6CF-9B1C-4C61-A297-A7A64D7300DD}" type="pres">
      <dgm:prSet presAssocID="{C4C2D6F9-3B50-4566-9D82-FB59F11698EA}" presName="root" presStyleCnt="0">
        <dgm:presLayoutVars>
          <dgm:dir/>
          <dgm:resizeHandles val="exact"/>
        </dgm:presLayoutVars>
      </dgm:prSet>
      <dgm:spPr/>
    </dgm:pt>
    <dgm:pt modelId="{D56AED84-77B8-4F37-9FE5-8F82B225115C}" type="pres">
      <dgm:prSet presAssocID="{BA07DD25-6B41-4815-8285-46CEFC1961DC}" presName="compNode" presStyleCnt="0"/>
      <dgm:spPr/>
    </dgm:pt>
    <dgm:pt modelId="{D1456FFD-0FDC-4352-8C80-3FFD8BDC8ED2}" type="pres">
      <dgm:prSet presAssocID="{BA07DD25-6B41-4815-8285-46CEFC1961DC}" presName="bgRect" presStyleLbl="bgShp" presStyleIdx="0" presStyleCnt="3"/>
      <dgm:spPr/>
    </dgm:pt>
    <dgm:pt modelId="{EB385380-F5A2-4F9D-8341-BB8FC34CBF03}" type="pres">
      <dgm:prSet presAssocID="{BA07DD25-6B41-4815-8285-46CEFC1961D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 with solid fill"/>
        </a:ext>
      </dgm:extLst>
    </dgm:pt>
    <dgm:pt modelId="{E9A52CE0-A4CC-4A11-9BE6-A31E4133400B}" type="pres">
      <dgm:prSet presAssocID="{BA07DD25-6B41-4815-8285-46CEFC1961DC}" presName="spaceRect" presStyleCnt="0"/>
      <dgm:spPr/>
    </dgm:pt>
    <dgm:pt modelId="{383B3F5D-8F05-43AF-B0FF-ACCE9B04FD4C}" type="pres">
      <dgm:prSet presAssocID="{BA07DD25-6B41-4815-8285-46CEFC1961DC}" presName="parTx" presStyleLbl="revTx" presStyleIdx="0" presStyleCnt="3">
        <dgm:presLayoutVars>
          <dgm:chMax val="0"/>
          <dgm:chPref val="0"/>
        </dgm:presLayoutVars>
      </dgm:prSet>
      <dgm:spPr/>
    </dgm:pt>
    <dgm:pt modelId="{D8319854-69B5-4B0A-9ADE-F69DC032FFB6}" type="pres">
      <dgm:prSet presAssocID="{BEB9DBF3-0509-41E1-9C8D-1AEF4A86A1DC}" presName="sibTrans" presStyleCnt="0"/>
      <dgm:spPr/>
    </dgm:pt>
    <dgm:pt modelId="{A5AC7210-3388-49FF-A18C-E4C64EE038FD}" type="pres">
      <dgm:prSet presAssocID="{15BB9DEC-26A2-471B-95D2-314D9EAD4FAC}" presName="compNode" presStyleCnt="0"/>
      <dgm:spPr/>
    </dgm:pt>
    <dgm:pt modelId="{9B63B372-FF8E-44B0-B2C4-4A2AF7C2FDA6}" type="pres">
      <dgm:prSet presAssocID="{15BB9DEC-26A2-471B-95D2-314D9EAD4FAC}" presName="bgRect" presStyleLbl="bgShp" presStyleIdx="1" presStyleCnt="3"/>
      <dgm:spPr/>
    </dgm:pt>
    <dgm:pt modelId="{6419C0D5-991F-4B15-BE0F-EB13647C22E8}" type="pres">
      <dgm:prSet presAssocID="{15BB9DEC-26A2-471B-95D2-314D9EAD4FA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ormal Distribution with solid fill"/>
        </a:ext>
      </dgm:extLst>
    </dgm:pt>
    <dgm:pt modelId="{62AC61FA-EAF1-40A7-A5F3-C149911B2911}" type="pres">
      <dgm:prSet presAssocID="{15BB9DEC-26A2-471B-95D2-314D9EAD4FAC}" presName="spaceRect" presStyleCnt="0"/>
      <dgm:spPr/>
    </dgm:pt>
    <dgm:pt modelId="{467E01B1-CE6D-4897-90F7-A46D217BA406}" type="pres">
      <dgm:prSet presAssocID="{15BB9DEC-26A2-471B-95D2-314D9EAD4FAC}" presName="parTx" presStyleLbl="revTx" presStyleIdx="1" presStyleCnt="3">
        <dgm:presLayoutVars>
          <dgm:chMax val="0"/>
          <dgm:chPref val="0"/>
        </dgm:presLayoutVars>
      </dgm:prSet>
      <dgm:spPr/>
    </dgm:pt>
    <dgm:pt modelId="{475A44AA-6798-4947-BA58-C9BB4E16DB81}" type="pres">
      <dgm:prSet presAssocID="{33480288-41C3-40A1-B163-06F6B3804E22}" presName="sibTrans" presStyleCnt="0"/>
      <dgm:spPr/>
    </dgm:pt>
    <dgm:pt modelId="{A2A65907-97B5-41E8-AD08-F92947BDB0F0}" type="pres">
      <dgm:prSet presAssocID="{7B916CB2-B2C5-49CB-8811-078227C5C988}" presName="compNode" presStyleCnt="0"/>
      <dgm:spPr/>
    </dgm:pt>
    <dgm:pt modelId="{90FFD553-F667-404F-A32D-08C7D4D267A5}" type="pres">
      <dgm:prSet presAssocID="{7B916CB2-B2C5-49CB-8811-078227C5C988}" presName="bgRect" presStyleLbl="bgShp" presStyleIdx="2" presStyleCnt="3"/>
      <dgm:spPr/>
    </dgm:pt>
    <dgm:pt modelId="{36BDB621-CCD0-4AB1-A23F-A7CE9C62DDDA}" type="pres">
      <dgm:prSet presAssocID="{7B916CB2-B2C5-49CB-8811-078227C5C98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7E611F18-468D-402F-99CE-A69524A77FCA}" type="pres">
      <dgm:prSet presAssocID="{7B916CB2-B2C5-49CB-8811-078227C5C988}" presName="spaceRect" presStyleCnt="0"/>
      <dgm:spPr/>
    </dgm:pt>
    <dgm:pt modelId="{3F04134C-F1E8-4ACC-819C-40362DCA7270}" type="pres">
      <dgm:prSet presAssocID="{7B916CB2-B2C5-49CB-8811-078227C5C98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1DFC00A-5030-44CB-A2F1-C21D5B3B45FF}" srcId="{C4C2D6F9-3B50-4566-9D82-FB59F11698EA}" destId="{BA07DD25-6B41-4815-8285-46CEFC1961DC}" srcOrd="0" destOrd="0" parTransId="{ECAE7950-64C3-406E-B8C8-9CDD958F7EBC}" sibTransId="{BEB9DBF3-0509-41E1-9C8D-1AEF4A86A1DC}"/>
    <dgm:cxn modelId="{49ADC90F-A293-4452-88AB-ED9A4B1FA470}" type="presOf" srcId="{7B916CB2-B2C5-49CB-8811-078227C5C988}" destId="{3F04134C-F1E8-4ACC-819C-40362DCA7270}" srcOrd="0" destOrd="0" presId="urn:microsoft.com/office/officeart/2018/2/layout/IconVerticalSolidList"/>
    <dgm:cxn modelId="{2EFAC318-F156-4756-A4B9-665B468BD785}" type="presOf" srcId="{C4C2D6F9-3B50-4566-9D82-FB59F11698EA}" destId="{C574D6CF-9B1C-4C61-A297-A7A64D7300DD}" srcOrd="0" destOrd="0" presId="urn:microsoft.com/office/officeart/2018/2/layout/IconVerticalSolidList"/>
    <dgm:cxn modelId="{E01DAE64-ED6A-41C5-A83E-F276497959F7}" srcId="{C4C2D6F9-3B50-4566-9D82-FB59F11698EA}" destId="{7B916CB2-B2C5-49CB-8811-078227C5C988}" srcOrd="2" destOrd="0" parTransId="{AFFABDEC-79C8-4868-A39C-1AC20DE7FE9D}" sibTransId="{5070A0AA-0EFC-4A8F-A6BA-4E5D722D6E79}"/>
    <dgm:cxn modelId="{4263F346-2A53-4461-BCF8-5E2E93D723ED}" type="presOf" srcId="{15BB9DEC-26A2-471B-95D2-314D9EAD4FAC}" destId="{467E01B1-CE6D-4897-90F7-A46D217BA406}" srcOrd="0" destOrd="0" presId="urn:microsoft.com/office/officeart/2018/2/layout/IconVerticalSolidList"/>
    <dgm:cxn modelId="{7BE9ABA9-5636-4EFF-9457-ED66D8DB6761}" type="presOf" srcId="{BA07DD25-6B41-4815-8285-46CEFC1961DC}" destId="{383B3F5D-8F05-43AF-B0FF-ACCE9B04FD4C}" srcOrd="0" destOrd="0" presId="urn:microsoft.com/office/officeart/2018/2/layout/IconVerticalSolidList"/>
    <dgm:cxn modelId="{0B6889FA-26FE-4759-84CD-3D0684632241}" srcId="{C4C2D6F9-3B50-4566-9D82-FB59F11698EA}" destId="{15BB9DEC-26A2-471B-95D2-314D9EAD4FAC}" srcOrd="1" destOrd="0" parTransId="{7F53AE12-F048-4F21-91FF-ED569443E299}" sibTransId="{33480288-41C3-40A1-B163-06F6B3804E22}"/>
    <dgm:cxn modelId="{BB37E156-0EF2-4141-8017-14F7D247E6E0}" type="presParOf" srcId="{C574D6CF-9B1C-4C61-A297-A7A64D7300DD}" destId="{D56AED84-77B8-4F37-9FE5-8F82B225115C}" srcOrd="0" destOrd="0" presId="urn:microsoft.com/office/officeart/2018/2/layout/IconVerticalSolidList"/>
    <dgm:cxn modelId="{66D2472E-7F29-4A91-BC7E-2A978CE6032B}" type="presParOf" srcId="{D56AED84-77B8-4F37-9FE5-8F82B225115C}" destId="{D1456FFD-0FDC-4352-8C80-3FFD8BDC8ED2}" srcOrd="0" destOrd="0" presId="urn:microsoft.com/office/officeart/2018/2/layout/IconVerticalSolidList"/>
    <dgm:cxn modelId="{202DB32B-2CFD-44DD-9E1F-9358EC051112}" type="presParOf" srcId="{D56AED84-77B8-4F37-9FE5-8F82B225115C}" destId="{EB385380-F5A2-4F9D-8341-BB8FC34CBF03}" srcOrd="1" destOrd="0" presId="urn:microsoft.com/office/officeart/2018/2/layout/IconVerticalSolidList"/>
    <dgm:cxn modelId="{6076F664-16BC-4AAE-8E32-D2849077C64C}" type="presParOf" srcId="{D56AED84-77B8-4F37-9FE5-8F82B225115C}" destId="{E9A52CE0-A4CC-4A11-9BE6-A31E4133400B}" srcOrd="2" destOrd="0" presId="urn:microsoft.com/office/officeart/2018/2/layout/IconVerticalSolidList"/>
    <dgm:cxn modelId="{1F279452-D195-4564-9408-E395A92235C5}" type="presParOf" srcId="{D56AED84-77B8-4F37-9FE5-8F82B225115C}" destId="{383B3F5D-8F05-43AF-B0FF-ACCE9B04FD4C}" srcOrd="3" destOrd="0" presId="urn:microsoft.com/office/officeart/2018/2/layout/IconVerticalSolidList"/>
    <dgm:cxn modelId="{C87E2729-9060-4792-AE27-B0F1B5E056F3}" type="presParOf" srcId="{C574D6CF-9B1C-4C61-A297-A7A64D7300DD}" destId="{D8319854-69B5-4B0A-9ADE-F69DC032FFB6}" srcOrd="1" destOrd="0" presId="urn:microsoft.com/office/officeart/2018/2/layout/IconVerticalSolidList"/>
    <dgm:cxn modelId="{7370AD57-7EEA-4C95-8307-88E26123CA4E}" type="presParOf" srcId="{C574D6CF-9B1C-4C61-A297-A7A64D7300DD}" destId="{A5AC7210-3388-49FF-A18C-E4C64EE038FD}" srcOrd="2" destOrd="0" presId="urn:microsoft.com/office/officeart/2018/2/layout/IconVerticalSolidList"/>
    <dgm:cxn modelId="{8CF9FFE4-46D2-406F-94A6-3E699FA8E26A}" type="presParOf" srcId="{A5AC7210-3388-49FF-A18C-E4C64EE038FD}" destId="{9B63B372-FF8E-44B0-B2C4-4A2AF7C2FDA6}" srcOrd="0" destOrd="0" presId="urn:microsoft.com/office/officeart/2018/2/layout/IconVerticalSolidList"/>
    <dgm:cxn modelId="{64B0F03A-C8EB-406E-BC18-44F259628C40}" type="presParOf" srcId="{A5AC7210-3388-49FF-A18C-E4C64EE038FD}" destId="{6419C0D5-991F-4B15-BE0F-EB13647C22E8}" srcOrd="1" destOrd="0" presId="urn:microsoft.com/office/officeart/2018/2/layout/IconVerticalSolidList"/>
    <dgm:cxn modelId="{8D6BAA71-86AD-481F-B87B-A9470A544087}" type="presParOf" srcId="{A5AC7210-3388-49FF-A18C-E4C64EE038FD}" destId="{62AC61FA-EAF1-40A7-A5F3-C149911B2911}" srcOrd="2" destOrd="0" presId="urn:microsoft.com/office/officeart/2018/2/layout/IconVerticalSolidList"/>
    <dgm:cxn modelId="{F1FBB513-52C5-486B-8641-31338430CBC3}" type="presParOf" srcId="{A5AC7210-3388-49FF-A18C-E4C64EE038FD}" destId="{467E01B1-CE6D-4897-90F7-A46D217BA406}" srcOrd="3" destOrd="0" presId="urn:microsoft.com/office/officeart/2018/2/layout/IconVerticalSolidList"/>
    <dgm:cxn modelId="{09574515-B4DC-43FD-864E-3EBC2C1A6BD0}" type="presParOf" srcId="{C574D6CF-9B1C-4C61-A297-A7A64D7300DD}" destId="{475A44AA-6798-4947-BA58-C9BB4E16DB81}" srcOrd="3" destOrd="0" presId="urn:microsoft.com/office/officeart/2018/2/layout/IconVerticalSolidList"/>
    <dgm:cxn modelId="{86D1E576-D126-4001-9019-3DFCAA4C86A1}" type="presParOf" srcId="{C574D6CF-9B1C-4C61-A297-A7A64D7300DD}" destId="{A2A65907-97B5-41E8-AD08-F92947BDB0F0}" srcOrd="4" destOrd="0" presId="urn:microsoft.com/office/officeart/2018/2/layout/IconVerticalSolidList"/>
    <dgm:cxn modelId="{A875A903-0EA4-4EED-ABD2-3EF6AA43CC08}" type="presParOf" srcId="{A2A65907-97B5-41E8-AD08-F92947BDB0F0}" destId="{90FFD553-F667-404F-A32D-08C7D4D267A5}" srcOrd="0" destOrd="0" presId="urn:microsoft.com/office/officeart/2018/2/layout/IconVerticalSolidList"/>
    <dgm:cxn modelId="{70F5E332-6F92-4687-B10A-6AE75C8CD422}" type="presParOf" srcId="{A2A65907-97B5-41E8-AD08-F92947BDB0F0}" destId="{36BDB621-CCD0-4AB1-A23F-A7CE9C62DDDA}" srcOrd="1" destOrd="0" presId="urn:microsoft.com/office/officeart/2018/2/layout/IconVerticalSolidList"/>
    <dgm:cxn modelId="{1DE384FE-9E65-41A5-8307-69DAE68F7B7D}" type="presParOf" srcId="{A2A65907-97B5-41E8-AD08-F92947BDB0F0}" destId="{7E611F18-468D-402F-99CE-A69524A77FCA}" srcOrd="2" destOrd="0" presId="urn:microsoft.com/office/officeart/2018/2/layout/IconVerticalSolidList"/>
    <dgm:cxn modelId="{13B8AE0A-CDE7-431A-AB56-25866B2F3A04}" type="presParOf" srcId="{A2A65907-97B5-41E8-AD08-F92947BDB0F0}" destId="{3F04134C-F1E8-4ACC-819C-40362DCA727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CF4F7C-5B91-47F2-A0E5-3230B5C26E08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EDCB9B-9B66-40F2-A12B-6CDA8C348BB8}">
      <dsp:nvSpPr>
        <dsp:cNvPr id="0" name=""/>
        <dsp:cNvSpPr/>
      </dsp:nvSpPr>
      <dsp:spPr>
        <a:xfrm>
          <a:off x="267254" y="1305401"/>
          <a:ext cx="2366010" cy="17405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Bayesian Networks to Specify Dependence</a:t>
          </a:r>
        </a:p>
      </dsp:txBody>
      <dsp:txXfrm>
        <a:off x="352220" y="1390367"/>
        <a:ext cx="2196078" cy="1570603"/>
      </dsp:txXfrm>
    </dsp:sp>
    <dsp:sp modelId="{5ADD08B7-615A-4A6D-89E9-F7F323300180}">
      <dsp:nvSpPr>
        <dsp:cNvPr id="0" name=""/>
        <dsp:cNvSpPr/>
      </dsp:nvSpPr>
      <dsp:spPr>
        <a:xfrm>
          <a:off x="2760344" y="1305401"/>
          <a:ext cx="2366010" cy="174053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Exact Inference</a:t>
          </a:r>
        </a:p>
      </dsp:txBody>
      <dsp:txXfrm>
        <a:off x="2845310" y="1390367"/>
        <a:ext cx="2196078" cy="1570603"/>
      </dsp:txXfrm>
    </dsp:sp>
    <dsp:sp modelId="{28FABD7B-E90C-4CEA-9C59-8ABDC11039B5}">
      <dsp:nvSpPr>
        <dsp:cNvPr id="0" name=""/>
        <dsp:cNvSpPr/>
      </dsp:nvSpPr>
      <dsp:spPr>
        <a:xfrm>
          <a:off x="5253435" y="1305401"/>
          <a:ext cx="2366010" cy="174053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Approximate Inference</a:t>
          </a:r>
        </a:p>
      </dsp:txBody>
      <dsp:txXfrm>
        <a:off x="5338401" y="1390367"/>
        <a:ext cx="2196078" cy="15706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27581B-4C86-42EB-84EF-1980DAC372EB}">
      <dsp:nvSpPr>
        <dsp:cNvPr id="0" name=""/>
        <dsp:cNvSpPr/>
      </dsp:nvSpPr>
      <dsp:spPr>
        <a:xfrm>
          <a:off x="0" y="1386"/>
          <a:ext cx="8055864" cy="7025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B39763-0B7C-4FD9-817D-AE78FBD7A2F1}">
      <dsp:nvSpPr>
        <dsp:cNvPr id="0" name=""/>
        <dsp:cNvSpPr/>
      </dsp:nvSpPr>
      <dsp:spPr>
        <a:xfrm>
          <a:off x="212512" y="159453"/>
          <a:ext cx="386386" cy="3863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B80DA5-5EF5-4583-A514-0EE1C5235441}">
      <dsp:nvSpPr>
        <dsp:cNvPr id="0" name=""/>
        <dsp:cNvSpPr/>
      </dsp:nvSpPr>
      <dsp:spPr>
        <a:xfrm>
          <a:off x="811411" y="1386"/>
          <a:ext cx="7244452" cy="702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350" tIns="74350" rIns="74350" bIns="7435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 type of graphical model.</a:t>
          </a:r>
        </a:p>
      </dsp:txBody>
      <dsp:txXfrm>
        <a:off x="811411" y="1386"/>
        <a:ext cx="7244452" cy="702520"/>
      </dsp:txXfrm>
    </dsp:sp>
    <dsp:sp modelId="{2379ED4D-5921-4D71-ADCC-5976928DA350}">
      <dsp:nvSpPr>
        <dsp:cNvPr id="0" name=""/>
        <dsp:cNvSpPr/>
      </dsp:nvSpPr>
      <dsp:spPr>
        <a:xfrm>
          <a:off x="0" y="879537"/>
          <a:ext cx="8055864" cy="7025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934501-EF2F-41EA-BE69-CF8268E562E4}">
      <dsp:nvSpPr>
        <dsp:cNvPr id="0" name=""/>
        <dsp:cNvSpPr/>
      </dsp:nvSpPr>
      <dsp:spPr>
        <a:xfrm>
          <a:off x="212512" y="1037604"/>
          <a:ext cx="386386" cy="3863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7C0FCF-07CC-46D6-9936-061E074AEAAD}">
      <dsp:nvSpPr>
        <dsp:cNvPr id="0" name=""/>
        <dsp:cNvSpPr/>
      </dsp:nvSpPr>
      <dsp:spPr>
        <a:xfrm>
          <a:off x="811411" y="879537"/>
          <a:ext cx="7244452" cy="702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350" tIns="74350" rIns="74350" bIns="7435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 way to specify dependence between random variables.</a:t>
          </a:r>
        </a:p>
      </dsp:txBody>
      <dsp:txXfrm>
        <a:off x="811411" y="879537"/>
        <a:ext cx="7244452" cy="702520"/>
      </dsp:txXfrm>
    </dsp:sp>
    <dsp:sp modelId="{B9D2AB8A-2AE2-4AE8-9D6A-1C52899EAA06}">
      <dsp:nvSpPr>
        <dsp:cNvPr id="0" name=""/>
        <dsp:cNvSpPr/>
      </dsp:nvSpPr>
      <dsp:spPr>
        <a:xfrm>
          <a:off x="0" y="1757688"/>
          <a:ext cx="8055864" cy="7025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E384B9-5107-4CB2-85F2-3508E9B2870D}">
      <dsp:nvSpPr>
        <dsp:cNvPr id="0" name=""/>
        <dsp:cNvSpPr/>
      </dsp:nvSpPr>
      <dsp:spPr>
        <a:xfrm>
          <a:off x="212512" y="1915755"/>
          <a:ext cx="386386" cy="3863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7E37DE-EB4E-4EF1-867C-D65558021823}">
      <dsp:nvSpPr>
        <dsp:cNvPr id="0" name=""/>
        <dsp:cNvSpPr/>
      </dsp:nvSpPr>
      <dsp:spPr>
        <a:xfrm>
          <a:off x="811411" y="1757688"/>
          <a:ext cx="7244452" cy="702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350" tIns="74350" rIns="74350" bIns="7435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 compact specification of a full joint distributions.</a:t>
          </a:r>
        </a:p>
      </dsp:txBody>
      <dsp:txXfrm>
        <a:off x="811411" y="1757688"/>
        <a:ext cx="7244452" cy="702520"/>
      </dsp:txXfrm>
    </dsp:sp>
    <dsp:sp modelId="{DB6239B5-2EBB-4BB2-9277-44CF5B7769A8}">
      <dsp:nvSpPr>
        <dsp:cNvPr id="0" name=""/>
        <dsp:cNvSpPr/>
      </dsp:nvSpPr>
      <dsp:spPr>
        <a:xfrm>
          <a:off x="0" y="2635839"/>
          <a:ext cx="8055864" cy="70252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DD710-6454-426B-93FD-8A939A50605B}">
      <dsp:nvSpPr>
        <dsp:cNvPr id="0" name=""/>
        <dsp:cNvSpPr/>
      </dsp:nvSpPr>
      <dsp:spPr>
        <a:xfrm>
          <a:off x="212512" y="2793907"/>
          <a:ext cx="386386" cy="3863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EF50CD-A672-4437-83E4-2489DCB2878E}">
      <dsp:nvSpPr>
        <dsp:cNvPr id="0" name=""/>
        <dsp:cNvSpPr/>
      </dsp:nvSpPr>
      <dsp:spPr>
        <a:xfrm>
          <a:off x="811411" y="2635839"/>
          <a:ext cx="7244452" cy="702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350" tIns="74350" rIns="74350" bIns="7435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 general and important model to reason with uncertainty in AI.</a:t>
          </a:r>
        </a:p>
      </dsp:txBody>
      <dsp:txXfrm>
        <a:off x="811411" y="2635839"/>
        <a:ext cx="7244452" cy="7025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456FFD-0FDC-4352-8C80-3FFD8BDC8ED2}">
      <dsp:nvSpPr>
        <dsp:cNvPr id="0" name=""/>
        <dsp:cNvSpPr/>
      </dsp:nvSpPr>
      <dsp:spPr>
        <a:xfrm>
          <a:off x="0" y="531"/>
          <a:ext cx="7886700" cy="124328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B385380-F5A2-4F9D-8341-BB8FC34CBF03}">
      <dsp:nvSpPr>
        <dsp:cNvPr id="0" name=""/>
        <dsp:cNvSpPr/>
      </dsp:nvSpPr>
      <dsp:spPr>
        <a:xfrm>
          <a:off x="376092" y="280269"/>
          <a:ext cx="683804" cy="6838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3B3F5D-8F05-43AF-B0FF-ACCE9B04FD4C}">
      <dsp:nvSpPr>
        <dsp:cNvPr id="0" name=""/>
        <dsp:cNvSpPr/>
      </dsp:nvSpPr>
      <dsp:spPr>
        <a:xfrm>
          <a:off x="1435988" y="531"/>
          <a:ext cx="64507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Bayesian networks can be used as </a:t>
          </a:r>
          <a:r>
            <a:rPr lang="en-US" sz="2200" b="1" i="1" kern="1200" dirty="0"/>
            <a:t>generative models.</a:t>
          </a:r>
          <a:endParaRPr lang="en-US" sz="2200" b="1" kern="1200" dirty="0"/>
        </a:p>
      </dsp:txBody>
      <dsp:txXfrm>
        <a:off x="1435988" y="531"/>
        <a:ext cx="6450711" cy="1243280"/>
      </dsp:txXfrm>
    </dsp:sp>
    <dsp:sp modelId="{9B63B372-FF8E-44B0-B2C4-4A2AF7C2FDA6}">
      <dsp:nvSpPr>
        <dsp:cNvPr id="0" name=""/>
        <dsp:cNvSpPr/>
      </dsp:nvSpPr>
      <dsp:spPr>
        <a:xfrm>
          <a:off x="0" y="1554631"/>
          <a:ext cx="7886700" cy="124328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419C0D5-991F-4B15-BE0F-EB13647C22E8}">
      <dsp:nvSpPr>
        <dsp:cNvPr id="0" name=""/>
        <dsp:cNvSpPr/>
      </dsp:nvSpPr>
      <dsp:spPr>
        <a:xfrm>
          <a:off x="376092" y="1834369"/>
          <a:ext cx="683804" cy="6838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7E01B1-CE6D-4897-90F7-A46D217BA406}">
      <dsp:nvSpPr>
        <dsp:cNvPr id="0" name=""/>
        <dsp:cNvSpPr/>
      </dsp:nvSpPr>
      <dsp:spPr>
        <a:xfrm>
          <a:off x="1435988" y="1554631"/>
          <a:ext cx="64507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Allows us to efficiently generate samples from the joint distribution.</a:t>
          </a:r>
        </a:p>
      </dsp:txBody>
      <dsp:txXfrm>
        <a:off x="1435988" y="1554631"/>
        <a:ext cx="6450711" cy="1243280"/>
      </dsp:txXfrm>
    </dsp:sp>
    <dsp:sp modelId="{90FFD553-F667-404F-A32D-08C7D4D267A5}">
      <dsp:nvSpPr>
        <dsp:cNvPr id="0" name=""/>
        <dsp:cNvSpPr/>
      </dsp:nvSpPr>
      <dsp:spPr>
        <a:xfrm>
          <a:off x="0" y="3108732"/>
          <a:ext cx="7886700" cy="124328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6BDB621-CCD0-4AB1-A23F-A7CE9C62DDDA}">
      <dsp:nvSpPr>
        <dsp:cNvPr id="0" name=""/>
        <dsp:cNvSpPr/>
      </dsp:nvSpPr>
      <dsp:spPr>
        <a:xfrm>
          <a:off x="376092" y="3388470"/>
          <a:ext cx="683804" cy="6838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04134C-F1E8-4ACC-819C-40362DCA7270}">
      <dsp:nvSpPr>
        <dsp:cNvPr id="0" name=""/>
        <dsp:cNvSpPr/>
      </dsp:nvSpPr>
      <dsp:spPr>
        <a:xfrm>
          <a:off x="1435988" y="3108732"/>
          <a:ext cx="64507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Idea</a:t>
          </a:r>
          <a:r>
            <a:rPr lang="en-US" sz="2200" kern="1200" dirty="0"/>
            <a:t>: Generate samples from the network to estimate joint and conditional probability distributions.</a:t>
          </a:r>
        </a:p>
      </dsp:txBody>
      <dsp:txXfrm>
        <a:off x="1435988" y="3108732"/>
        <a:ext cx="6450711" cy="1243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1CA99E0-E95C-4F1B-B0F2-4565A2B4014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6A2EA70-8A4C-40BF-A25E-4BD4BBF0DD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27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914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309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104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172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88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783A-41E2-4A27-89B6-F5B498100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F4558-A515-46EC-89C2-2C634D5B4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3AE1E-39AD-4CEA-8BC7-BAA2D8C7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8A101-A780-4CF7-919C-E33D9327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295CD-6A1A-45A1-BE64-5E34BDEC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502A0-2A22-4053-87DB-A49A1760D2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29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989E-1478-44FB-93B8-87229612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93EC2-3C6A-459C-9B56-AD9D4B185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0734D-B576-447A-B806-542260594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6FEF3-9BC7-4F0D-97DF-BB65C5C9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EB31A-6B58-4628-8192-3AA7F82C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ECFB2-8AE7-463F-BA78-3395A84F7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1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6A904-CAA6-4024-9432-7FF71B2B0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5A153-F4E8-445A-A98E-C463FC797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2D128-0E01-46E7-B772-14168573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434B1-B2B9-4E2C-B38B-98025FD67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5F098-3E69-4E73-8B10-70C721A5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D993-E1A1-4830-9832-91AF7F474A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70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0B130-2C46-4407-B205-171143A8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E8D98-A748-4289-A391-B8E352E8C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1BF89-81CF-49BA-987A-921F83D38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1283E-4234-432A-AA13-CAB61132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4D602-2AF5-400F-9A51-7AB06289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D7D2A-1BAE-400D-B4B6-AE94372DC0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29D1-68BD-43E4-B4CB-3AECEDCBF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A9B28-55F8-4B46-A216-3129684A2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DA3C1-5190-4611-A8CE-48AEFABB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F474-A969-491C-891A-434A3BAA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198B7-9F98-405A-83D2-1A79BF4D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1415-B1A8-492C-B7C6-94B7FBFAE2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D0F-D33B-45D0-A944-1FC6796B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117D5-835C-46D4-A5D1-A679D3895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A736B-BD60-4857-89E0-3BFC4B318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B511C-5622-46BB-B4AC-F8D98368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E8415-351C-450F-B6E3-A7D772BB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436CF-29C5-4EF6-95F5-90215C10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F07F-76C4-454F-B8DD-1935FAB6C5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5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2D39-EE71-4683-B5FA-0CB93AF55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064D6-A973-4017-8D39-9FABC96C9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A08A6-B8C4-4881-B449-B1A3F40CA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2E0F0-D98E-4BC9-91D6-A1BC50D03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5F636-C54A-4D14-9B9B-03897AE2C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B987F8-F4A7-4652-9DBF-5377C0E2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D89D24-8D97-4827-A451-4B79A789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890917-1CC6-4F1A-8E65-9E86A02D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FC8E3-4FC0-4047-B5D6-F758D3251C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1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2A5A-5CF6-4552-9728-2F69BB44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E5080-7B35-4F59-8D72-77FB9223A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59D7F-A05D-45A8-9CCE-EED38BB9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CD74A-A7B8-48C2-9FAE-99CC77BA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26D4-932C-478F-A230-EF4C62E6E8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99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4A779C-789A-40D7-9C6E-04F53A20D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CABFA3-7645-4E79-A762-0A974AB01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5495-F4BE-4BA1-8B08-50B7FFDC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9634-C294-488D-8DB4-6764EAD2AD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38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C06D-3B49-4775-9B2D-983727B9B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75A4F-DB2B-438B-BA34-3A59E45B0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E09D1-9974-4F0A-A7A6-ED8931BDB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13D51-C3DF-4FCE-A48D-33128FEEB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A1094-B5BA-4A8C-8B8C-D4B6D7E7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2D8C8-07F7-4780-86C6-F5EEB27B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CCE15-091A-4D6A-B3E0-FCFCC42F8F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0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5ABA-EAB7-45A5-9D44-1B01325FE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A535E-43B9-482B-B046-B415405C1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9DFC3-D3A9-4D32-8EB5-516EEF8B5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0BD4E-A3E6-42B0-AC69-16FCE867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74BAB-AEE6-4C57-BD49-F5CF5D3D9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2253A-2F02-4D8C-967B-8768BDCB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54DA-5701-411B-AE15-165F911C3A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26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0655B7-F306-4791-AAFB-5CCF488C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D7771-A291-483A-A91F-AB6862916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4F619-EF5F-4455-BCAA-CCA1F8371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3D9D6-6950-408D-8D0C-D79DFC986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95CF8-529D-47EB-9FAB-0B53D9121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99897-58A2-4F66-9561-F3C3577365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7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0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0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0354" name="Picture 2" descr="Image for post">
            <a:extLst>
              <a:ext uri="{FF2B5EF4-FFF2-40B4-BE49-F238E27FC236}">
                <a16:creationId xmlns:a16="http://schemas.microsoft.com/office/drawing/2014/main" id="{F9544095-63FC-4977-87C8-5362889640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88" t="9091" r="37469" b="-2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491BE8-DB8F-4D10-BCCC-2EAB23682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2689515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 5/7320 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 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Probabilistic Reasoning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AIMA Chapter 13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4900AEE-2C3D-40EA-9248-E0DA5CD8C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4817359"/>
            <a:ext cx="3017519" cy="1208141"/>
          </a:xfrm>
        </p:spPr>
        <p:txBody>
          <a:bodyPr>
            <a:normAutofit/>
          </a:bodyPr>
          <a:lstStyle/>
          <a:p>
            <a:pPr algn="l"/>
            <a:r>
              <a:rPr lang="en-US" sz="1400" dirty="0"/>
              <a:t>Slides by Michael Hahsler </a:t>
            </a:r>
            <a:br>
              <a:rPr lang="en-US" sz="1400" dirty="0"/>
            </a:br>
            <a:r>
              <a:rPr lang="en-US" sz="1400" dirty="0"/>
              <a:t>based on slides by Svetlana </a:t>
            </a:r>
            <a:r>
              <a:rPr lang="en-US" sz="1400" dirty="0" err="1"/>
              <a:t>Lazepnik</a:t>
            </a:r>
            <a:br>
              <a:rPr lang="en-US" sz="1400" dirty="0"/>
            </a:br>
            <a:r>
              <a:rPr lang="en-US" sz="1400" dirty="0"/>
              <a:t>with figures from the AIMA textbook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4" descr="Creative Commons License">
            <a:extLst>
              <a:ext uri="{FF2B5EF4-FFF2-40B4-BE49-F238E27FC236}">
                <a16:creationId xmlns:a16="http://schemas.microsoft.com/office/drawing/2014/main" id="{0AD0BBEF-04D2-4029-9D1B-DF00D93AA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94" y="643388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69B50F-5FA0-48AC-97C2-26D303441FB9}"/>
              </a:ext>
            </a:extLst>
          </p:cNvPr>
          <p:cNvSpPr txBox="1"/>
          <p:nvPr/>
        </p:nvSpPr>
        <p:spPr>
          <a:xfrm>
            <a:off x="1219200" y="6324600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184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Burglar Alarm</a:t>
            </a: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411" y="1219200"/>
            <a:ext cx="8983789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352800" y="1219200"/>
            <a:ext cx="11430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219200"/>
            <a:ext cx="12954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2400" y="2590800"/>
            <a:ext cx="2743200" cy="190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389376" y="4876800"/>
            <a:ext cx="1676400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543800" y="4800600"/>
            <a:ext cx="16764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438400" y="6172200"/>
            <a:ext cx="460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What are the model parameters?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Parameters: Conditional probability tables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To specify the full joint distribution, we need to specify a </a:t>
                </a:r>
                <a:r>
                  <a:rPr lang="en-US" sz="2400" i="1" dirty="0"/>
                  <a:t>conditional</a:t>
                </a:r>
                <a:r>
                  <a:rPr lang="en-US" sz="2400" dirty="0"/>
                  <a:t> distribution for each node given its parents as a conditional probability table (CPT):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1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baseline="-25000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𝑃𝑎𝑟𝑒𝑛𝑡𝑠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2400" dirty="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51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59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E4E7CEA8-0FC5-640F-14A1-DB16BA2626DE}"/>
              </a:ext>
            </a:extLst>
          </p:cNvPr>
          <p:cNvGrpSpPr/>
          <p:nvPr/>
        </p:nvGrpSpPr>
        <p:grpSpPr>
          <a:xfrm>
            <a:off x="1143000" y="3505200"/>
            <a:ext cx="4094990" cy="2514600"/>
            <a:chOff x="1143000" y="3505200"/>
            <a:chExt cx="4094990" cy="2514600"/>
          </a:xfrm>
        </p:grpSpPr>
        <p:sp>
          <p:nvSpPr>
            <p:cNvPr id="4" name="Oval 3"/>
            <p:cNvSpPr/>
            <p:nvPr/>
          </p:nvSpPr>
          <p:spPr>
            <a:xfrm>
              <a:off x="1143000" y="3810000"/>
              <a:ext cx="533400" cy="5334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Z</a:t>
              </a:r>
              <a:r>
                <a:rPr lang="en-US" sz="1400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2209800" y="3810000"/>
              <a:ext cx="533400" cy="5334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Z</a:t>
              </a:r>
              <a:r>
                <a:rPr lang="en-US" sz="1400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810000" y="3810000"/>
              <a:ext cx="533400" cy="5334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Z</a:t>
              </a:r>
              <a:r>
                <a:rPr lang="en-US" sz="1400" baseline="-25000" dirty="0">
                  <a:solidFill>
                    <a:schemeClr val="tx1"/>
                  </a:solidFill>
                </a:rPr>
                <a:t>n</a:t>
              </a:r>
            </a:p>
          </p:txBody>
        </p:sp>
        <p:cxnSp>
          <p:nvCxnSpPr>
            <p:cNvPr id="8" name="Straight Arrow Connector 7"/>
            <p:cNvCxnSpPr>
              <a:stCxn id="4" idx="4"/>
              <a:endCxn id="15" idx="1"/>
            </p:cNvCxnSpPr>
            <p:nvPr/>
          </p:nvCxnSpPr>
          <p:spPr>
            <a:xfrm rot="16200000" flipH="1">
              <a:off x="1390650" y="4362449"/>
              <a:ext cx="1221115" cy="1183015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" idx="4"/>
              <a:endCxn id="15" idx="0"/>
            </p:cNvCxnSpPr>
            <p:nvPr/>
          </p:nvCxnSpPr>
          <p:spPr>
            <a:xfrm rot="16200000" flipH="1">
              <a:off x="2057400" y="4762500"/>
              <a:ext cx="1143000" cy="3048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4"/>
              <a:endCxn id="15" idx="7"/>
            </p:cNvCxnSpPr>
            <p:nvPr/>
          </p:nvCxnSpPr>
          <p:spPr>
            <a:xfrm rot="5400000">
              <a:off x="2912736" y="4400550"/>
              <a:ext cx="1221115" cy="1106815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2514600" y="5486400"/>
              <a:ext cx="533400" cy="5334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60717" y="3505200"/>
              <a:ext cx="74892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2592715" y="5575238"/>
                  <a:ext cx="2645275" cy="4308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1" algn="ctr"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200" b="1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200" i="1" baseline="-25000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| </m:t>
                        </m:r>
                        <m:r>
                          <a:rPr lang="en-US" sz="22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2200" i="1" baseline="-25000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2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en-US" sz="22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𝑍𝑛</m:t>
                        </m:r>
                        <m:r>
                          <a:rPr lang="en-US" sz="22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200" dirty="0">
                    <a:solidFill>
                      <a:srgbClr val="0066FF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2715" y="5575238"/>
                  <a:ext cx="2645275" cy="430887"/>
                </a:xfrm>
                <a:prstGeom prst="rect">
                  <a:avLst/>
                </a:prstGeom>
                <a:blipFill>
                  <a:blip r:embed="rId4"/>
                  <a:stretch>
                    <a:fillRect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Burglar Alarm with CPTs</a:t>
            </a:r>
          </a:p>
        </p:txBody>
      </p:sp>
      <p:sp>
        <p:nvSpPr>
          <p:cNvPr id="7" name="Rectangle 6"/>
          <p:cNvSpPr/>
          <p:nvPr/>
        </p:nvSpPr>
        <p:spPr>
          <a:xfrm>
            <a:off x="2971800" y="1447800"/>
            <a:ext cx="11430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29400" y="1447800"/>
            <a:ext cx="12954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08376" y="5105400"/>
            <a:ext cx="1676400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162800" y="5029200"/>
            <a:ext cx="16764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D3375A-30A1-4A1C-B294-2CE70AEB8BBE}"/>
              </a:ext>
            </a:extLst>
          </p:cNvPr>
          <p:cNvSpPr txBox="1"/>
          <p:nvPr/>
        </p:nvSpPr>
        <p:spPr>
          <a:xfrm>
            <a:off x="7543800" y="1981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parents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DD55BE-1752-4544-9C72-3D53419C8933}"/>
              </a:ext>
            </a:extLst>
          </p:cNvPr>
          <p:cNvSpPr txBox="1"/>
          <p:nvPr/>
        </p:nvSpPr>
        <p:spPr>
          <a:xfrm>
            <a:off x="7543800" y="38978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parents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43393B-F349-4FCE-B840-037BC8577130}"/>
              </a:ext>
            </a:extLst>
          </p:cNvPr>
          <p:cNvSpPr txBox="1"/>
          <p:nvPr/>
        </p:nvSpPr>
        <p:spPr>
          <a:xfrm>
            <a:off x="7620000" y="56504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parent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8F703F-E004-47DE-9C46-265A88F24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83" y="1828800"/>
            <a:ext cx="7382158" cy="4495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joint probability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4"/>
                <a:ext cx="7886700" cy="48799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For each node X</a:t>
                </a:r>
                <a:r>
                  <a:rPr lang="en-US" sz="2400" baseline="-25000" dirty="0"/>
                  <a:t>i</a:t>
                </a:r>
                <a:r>
                  <a:rPr lang="en-US" sz="2400" dirty="0"/>
                  <a:t>, we know </a:t>
                </a:r>
                <a:r>
                  <a:rPr lang="en-US" sz="2400" dirty="0">
                    <a:solidFill>
                      <a:srgbClr val="0066FF"/>
                    </a:solidFill>
                  </a:rPr>
                  <a:t>P(X</a:t>
                </a:r>
                <a:r>
                  <a:rPr lang="en-US" sz="2400" baseline="-25000" dirty="0">
                    <a:solidFill>
                      <a:srgbClr val="0066FF"/>
                    </a:solidFill>
                  </a:rPr>
                  <a:t>i</a:t>
                </a:r>
                <a:r>
                  <a:rPr lang="en-US" sz="2400" dirty="0">
                    <a:solidFill>
                      <a:srgbClr val="0066FF"/>
                    </a:solidFill>
                  </a:rPr>
                  <a:t> | Parents(X</a:t>
                </a:r>
                <a:r>
                  <a:rPr lang="en-US" sz="2400" baseline="-25000" dirty="0">
                    <a:solidFill>
                      <a:srgbClr val="0066FF"/>
                    </a:solidFill>
                  </a:rPr>
                  <a:t>i</a:t>
                </a:r>
                <a:r>
                  <a:rPr lang="en-US" sz="2400" dirty="0">
                    <a:solidFill>
                      <a:srgbClr val="0066FF"/>
                    </a:solidFill>
                  </a:rPr>
                  <a:t>))</a:t>
                </a:r>
              </a:p>
              <a:p>
                <a:r>
                  <a:rPr lang="en-US" sz="2400" dirty="0"/>
                  <a:t>How do we get the full joint distribution </a:t>
                </a:r>
                <a:r>
                  <a:rPr lang="en-US" sz="2400" dirty="0">
                    <a:solidFill>
                      <a:srgbClr val="0066FF"/>
                    </a:solidFill>
                  </a:rPr>
                  <a:t>P(X</a:t>
                </a:r>
                <a:r>
                  <a:rPr lang="en-US" sz="2400" baseline="-25000" dirty="0">
                    <a:solidFill>
                      <a:srgbClr val="0066FF"/>
                    </a:solidFill>
                  </a:rPr>
                  <a:t>1</a:t>
                </a:r>
                <a:r>
                  <a:rPr lang="en-US" sz="2400" dirty="0">
                    <a:solidFill>
                      <a:srgbClr val="0066FF"/>
                    </a:solidFill>
                  </a:rPr>
                  <a:t>, …, X</a:t>
                </a:r>
                <a:r>
                  <a:rPr lang="en-US" sz="2400" baseline="-25000" dirty="0">
                    <a:solidFill>
                      <a:srgbClr val="0066FF"/>
                    </a:solidFill>
                  </a:rPr>
                  <a:t>n</a:t>
                </a:r>
                <a:r>
                  <a:rPr lang="en-US" sz="2400" dirty="0">
                    <a:solidFill>
                      <a:srgbClr val="0066FF"/>
                    </a:solidFill>
                  </a:rPr>
                  <a:t>)</a:t>
                </a:r>
                <a:r>
                  <a:rPr lang="en-US" sz="2400" dirty="0"/>
                  <a:t>?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Using chain rule: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Example: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0066FF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0066FF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879975"/>
              </a:xfrm>
              <a:blipFill>
                <a:blip r:embed="rId3"/>
                <a:stretch>
                  <a:fillRect l="-1005" t="-2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8180414"/>
              </p:ext>
            </p:extLst>
          </p:nvPr>
        </p:nvGraphicFramePr>
        <p:xfrm>
          <a:off x="812800" y="3276600"/>
          <a:ext cx="7569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98800" imgH="431640" progId="Equation.3">
                  <p:embed/>
                </p:oleObj>
              </mc:Choice>
              <mc:Fallback>
                <p:oleObj name="Equation" r:id="rId4" imgW="3898800" imgH="4316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3276600"/>
                        <a:ext cx="75692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4" descr="burglary-smal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95600" y="4452772"/>
            <a:ext cx="1302544" cy="1302544"/>
          </a:xfrm>
          <a:prstGeom prst="rect">
            <a:avLst/>
          </a:prstGeom>
          <a:noFill/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F56116CA-F804-4AC3-91F0-CEE199689833}"/>
              </a:ext>
            </a:extLst>
          </p:cNvPr>
          <p:cNvSpPr/>
          <p:nvPr/>
        </p:nvSpPr>
        <p:spPr>
          <a:xfrm>
            <a:off x="4724400" y="4488656"/>
            <a:ext cx="381000" cy="1302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8769C2-CB76-4D1D-B127-0440724FA643}"/>
              </a:ext>
            </a:extLst>
          </p:cNvPr>
          <p:cNvSpPr txBox="1"/>
          <p:nvPr/>
        </p:nvSpPr>
        <p:spPr>
          <a:xfrm>
            <a:off x="5181600" y="4566278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Construct following arrows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8799"/>
                <a:ext cx="7886700" cy="4724401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Example: </a:t>
                </a:r>
                <a:r>
                  <a:rPr lang="en-US" sz="2400" i="1" dirty="0"/>
                  <a:t>causal chain</a:t>
                </a:r>
              </a:p>
              <a:p>
                <a:endParaRPr lang="en-US" sz="2400" i="1" dirty="0"/>
              </a:p>
              <a:p>
                <a:pPr marL="0" indent="0">
                  <a:buNone/>
                </a:pPr>
                <a:endParaRPr lang="en-US" sz="2400" i="1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Are X and Z independent?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endParaRPr lang="en-US" sz="2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8799"/>
                <a:ext cx="7886700" cy="4724401"/>
              </a:xfrm>
              <a:blipFill>
                <a:blip r:embed="rId3"/>
                <a:stretch>
                  <a:fillRect l="-1005" t="-1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97856" y="2188354"/>
            <a:ext cx="5348288" cy="1124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2BED3B3-2900-4452-8409-FCB2FE83C24F}"/>
                  </a:ext>
                </a:extLst>
              </p:cNvPr>
              <p:cNvSpPr/>
              <p:nvPr/>
            </p:nvSpPr>
            <p:spPr>
              <a:xfrm>
                <a:off x="3521866" y="5817874"/>
                <a:ext cx="158908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2BED3B3-2900-4452-8409-FCB2FE83C2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866" y="5817874"/>
                <a:ext cx="1589089" cy="400110"/>
              </a:xfrm>
              <a:prstGeom prst="rect">
                <a:avLst/>
              </a:prstGeom>
              <a:blipFill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CDEEA55-AE16-4AD2-9EEA-8E44D8DAD0E9}"/>
              </a:ext>
            </a:extLst>
          </p:cNvPr>
          <p:cNvSpPr txBox="1"/>
          <p:nvPr/>
        </p:nvSpPr>
        <p:spPr>
          <a:xfrm>
            <a:off x="6335242" y="4264198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388433-ADAD-440E-886F-037FD5D45C27}"/>
              </a:ext>
            </a:extLst>
          </p:cNvPr>
          <p:cNvSpPr txBox="1"/>
          <p:nvPr/>
        </p:nvSpPr>
        <p:spPr>
          <a:xfrm>
            <a:off x="6335242" y="4861562"/>
            <a:ext cx="1271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Marginalize</a:t>
            </a:r>
            <a:br>
              <a:rPr lang="en-US" dirty="0"/>
            </a:br>
            <a:r>
              <a:rPr lang="en-US" dirty="0"/>
              <a:t> over 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097FF4-44EE-4BC5-A50B-D1D4FB13CB36}"/>
              </a:ext>
            </a:extLst>
          </p:cNvPr>
          <p:cNvSpPr txBox="1"/>
          <p:nvPr/>
        </p:nvSpPr>
        <p:spPr>
          <a:xfrm>
            <a:off x="5516503" y="5646003"/>
            <a:ext cx="21801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X and Z are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independent!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AF61CCA0-C66D-47C6-AD21-7D26CC7B9EDB}"/>
              </a:ext>
            </a:extLst>
          </p:cNvPr>
          <p:cNvSpPr/>
          <p:nvPr/>
        </p:nvSpPr>
        <p:spPr>
          <a:xfrm>
            <a:off x="5140594" y="5858713"/>
            <a:ext cx="315911" cy="284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independence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Example: </a:t>
            </a:r>
            <a:r>
              <a:rPr lang="en-US" sz="2400" i="1" dirty="0"/>
              <a:t>causal chain</a:t>
            </a:r>
          </a:p>
          <a:p>
            <a:endParaRPr lang="en-US" sz="2400" i="1" dirty="0"/>
          </a:p>
          <a:p>
            <a:endParaRPr lang="en-US" sz="2400" i="1" dirty="0"/>
          </a:p>
          <a:p>
            <a:endParaRPr lang="en-US" sz="2400" i="1" dirty="0"/>
          </a:p>
          <a:p>
            <a:r>
              <a:rPr lang="en-US" sz="2400" dirty="0"/>
              <a:t>Is Z independent of X given Y?</a:t>
            </a:r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2328763"/>
            <a:ext cx="5348288" cy="1124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534973-D1E3-490C-AF5C-DD999F345AE3}"/>
                  </a:ext>
                </a:extLst>
              </p:cNvPr>
              <p:cNvSpPr txBox="1"/>
              <p:nvPr/>
            </p:nvSpPr>
            <p:spPr>
              <a:xfrm>
                <a:off x="762000" y="4343400"/>
                <a:ext cx="4572000" cy="16782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Z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Z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534973-D1E3-490C-AF5C-DD999F345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343400"/>
                <a:ext cx="4572000" cy="1678280"/>
              </a:xfrm>
              <a:prstGeom prst="rect">
                <a:avLst/>
              </a:prstGeom>
              <a:blipFill>
                <a:blip r:embed="rId4"/>
                <a:stretch>
                  <a:fillRect b="-4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779DE28-9BE0-498B-80A5-DF01CBDAA637}"/>
              </a:ext>
            </a:extLst>
          </p:cNvPr>
          <p:cNvSpPr txBox="1"/>
          <p:nvPr/>
        </p:nvSpPr>
        <p:spPr>
          <a:xfrm>
            <a:off x="2324100" y="5680194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Definition of conditional indepedence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FDFC43-D973-44D3-B0E1-4E130E85479C}"/>
              </a:ext>
            </a:extLst>
          </p:cNvPr>
          <p:cNvSpPr txBox="1"/>
          <p:nvPr/>
        </p:nvSpPr>
        <p:spPr>
          <a:xfrm>
            <a:off x="5791200" y="4531125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B09829-7085-4AB3-B109-EA6D86ADC14D}"/>
              </a:ext>
            </a:extLst>
          </p:cNvPr>
          <p:cNvSpPr txBox="1"/>
          <p:nvPr/>
        </p:nvSpPr>
        <p:spPr>
          <a:xfrm>
            <a:off x="5791200" y="508828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Bayes’ rule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64160A-523C-43B4-BE6E-A3C4AADBF146}"/>
              </a:ext>
            </a:extLst>
          </p:cNvPr>
          <p:cNvSpPr txBox="1"/>
          <p:nvPr/>
        </p:nvSpPr>
        <p:spPr>
          <a:xfrm>
            <a:off x="6324600" y="5527749"/>
            <a:ext cx="2743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X and Z are </a:t>
            </a:r>
            <a:r>
              <a:rPr lang="en-US" dirty="0">
                <a:solidFill>
                  <a:srgbClr val="FF0000"/>
                </a:solidFill>
              </a:rPr>
              <a:t>conditionally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independent given Y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10EFDF7-8251-4574-827A-A732105D5FA8}"/>
              </a:ext>
            </a:extLst>
          </p:cNvPr>
          <p:cNvSpPr/>
          <p:nvPr/>
        </p:nvSpPr>
        <p:spPr>
          <a:xfrm>
            <a:off x="6161089" y="5737237"/>
            <a:ext cx="315911" cy="284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3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5783"/>
            <a:ext cx="8229600" cy="715962"/>
          </a:xfrm>
        </p:spPr>
        <p:txBody>
          <a:bodyPr/>
          <a:lstStyle/>
          <a:p>
            <a:r>
              <a:rPr lang="en-US" dirty="0"/>
              <a:t>Conditional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53995"/>
            <a:ext cx="4038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Common cause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/>
              <a:t>Are X and Z independent?</a:t>
            </a:r>
          </a:p>
          <a:p>
            <a:pPr lvl="1"/>
            <a:r>
              <a:rPr lang="en-US" sz="2000" dirty="0">
                <a:solidFill>
                  <a:srgbClr val="0066FF"/>
                </a:solidFill>
              </a:rPr>
              <a:t>No</a:t>
            </a:r>
          </a:p>
          <a:p>
            <a:r>
              <a:rPr lang="en-US" sz="2000" dirty="0"/>
              <a:t>Are they conditionally independent given Y?</a:t>
            </a:r>
          </a:p>
          <a:p>
            <a:pPr lvl="1"/>
            <a:r>
              <a:rPr lang="en-US" sz="2000" dirty="0">
                <a:solidFill>
                  <a:srgbClr val="0066FF"/>
                </a:solidFill>
              </a:rPr>
              <a:t>Yes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553995"/>
            <a:ext cx="4038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Common effect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/>
              <a:t>Are X and Z independent?</a:t>
            </a:r>
          </a:p>
          <a:p>
            <a:pPr lvl="1"/>
            <a:r>
              <a:rPr lang="en-US" sz="2000" dirty="0">
                <a:solidFill>
                  <a:srgbClr val="0066FF"/>
                </a:solidFill>
              </a:rPr>
              <a:t>Yes</a:t>
            </a:r>
          </a:p>
          <a:p>
            <a:r>
              <a:rPr lang="en-US" sz="2000" dirty="0"/>
              <a:t>Are they conditionally independent given Y?</a:t>
            </a:r>
          </a:p>
          <a:p>
            <a:pPr lvl="1"/>
            <a:r>
              <a:rPr lang="en-US" sz="2000" dirty="0">
                <a:solidFill>
                  <a:srgbClr val="0066FF"/>
                </a:solidFill>
              </a:rPr>
              <a:t>No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1524000"/>
            <a:ext cx="1592526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75521" y="1524000"/>
            <a:ext cx="1728019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sz="2400" dirty="0"/>
                  <a:t>Suppose we have a Boolean variable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Boolean parents. How many rows does its conditional probability table have?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baseline="30000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rgbClr val="0066FF"/>
                    </a:solidFill>
                  </a:rPr>
                  <a:t> </a:t>
                </a:r>
                <a:r>
                  <a:rPr lang="en-US" sz="2000" dirty="0"/>
                  <a:t>rows for all the combinations of parent values, each row requires one number p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= true</a:t>
                </a:r>
                <a:endParaRPr lang="en-US" sz="2400" dirty="0"/>
              </a:p>
              <a:p>
                <a:r>
                  <a:rPr lang="en-US" sz="2400" dirty="0"/>
                  <a:t>If each variable has no more than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parents, how many numbers does the complete network require?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·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baseline="30000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numbers – vs.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(2</m:t>
                    </m:r>
                    <m:r>
                      <a:rPr lang="en-US" sz="2000" i="1" baseline="30000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for the full joint distribution</a:t>
                </a:r>
              </a:p>
              <a:p>
                <a:pPr lvl="1"/>
                <a:r>
                  <a:rPr lang="en-US" sz="2400" dirty="0"/>
                  <a:t>This reduces the complexity from exponential to linear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!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Example: How many nodes for the burglary network? </a:t>
                </a:r>
              </a:p>
              <a:p>
                <a:pPr lvl="1">
                  <a:buNone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1+4+2+2=10 </m:t>
                    </m:r>
                  </m:oMath>
                </a14:m>
                <a:r>
                  <a:rPr lang="en-US" sz="2000" dirty="0"/>
                  <a:t>numbers </a:t>
                </a:r>
                <a:br>
                  <a:rPr lang="en-US" sz="2000" dirty="0"/>
                </a:br>
                <a:r>
                  <a:rPr lang="en-US" sz="2000" dirty="0"/>
                  <a:t>(vs. specification of the complete joint probability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baseline="30000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31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92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50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20" name="Picture 4" descr="burglary-smal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5200" y="304800"/>
            <a:ext cx="1209675" cy="1209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Constructing Bayesian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4"/>
                <a:ext cx="7886700" cy="4498975"/>
              </a:xfrm>
            </p:spPr>
            <p:txBody>
              <a:bodyPr>
                <a:normAutofit fontScale="92500" lnSpcReduction="10000"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Choose an ordering of variables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… , 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baseline="-25000" dirty="0" err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= 1 </m:t>
                    </m:r>
                  </m:oMath>
                </a14:m>
                <a:r>
                  <a:rPr lang="en-US" sz="2400" dirty="0"/>
                  <a:t>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/>
              </a:p>
              <a:p>
                <a:pPr marL="914400" lvl="1" indent="-457200"/>
                <a:r>
                  <a:rPr lang="en-US" sz="2400" dirty="0"/>
                  <a:t>add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to the network</a:t>
                </a:r>
              </a:p>
              <a:p>
                <a:pPr marL="914400" lvl="1" indent="-457200"/>
                <a:r>
                  <a:rPr lang="en-US" sz="2400" dirty="0"/>
                  <a:t>select parents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… ,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/>
                  <a:t> such that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𝑃𝑎𝑟𝑒𝑛𝑡𝑠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)) =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baseline="-25000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, … 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2400" dirty="0">
                    <a:solidFill>
                      <a:srgbClr val="0066FF"/>
                    </a:solidFill>
                  </a:rPr>
                </a:br>
                <a:r>
                  <a:rPr lang="en-US" sz="2400" dirty="0"/>
                  <a:t>that is, add an connection only from nodes it directly depends on. </a:t>
                </a:r>
                <a:br>
                  <a:rPr lang="en-US" sz="2400" dirty="0">
                    <a:solidFill>
                      <a:srgbClr val="0066FF"/>
                    </a:solidFill>
                  </a:rPr>
                </a:br>
                <a:endParaRPr lang="en-US" b="1" dirty="0"/>
              </a:p>
              <a:p>
                <a:pPr marL="114300" indent="0">
                  <a:buNone/>
                </a:pPr>
                <a:r>
                  <a:rPr lang="en-US" b="1" dirty="0"/>
                  <a:t>Note</a:t>
                </a:r>
                <a:r>
                  <a:rPr lang="en-US" dirty="0"/>
                  <a:t>: There are many ways to order the variables. Networks are typically constructed by domain experts with causality in mind. E.g., Fire causes Smoke:</a:t>
                </a:r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:r>
                  <a:rPr lang="en-US" dirty="0"/>
                  <a:t>The resulting network is sparse and conditional probabilities are easier to judge because they represent causal relationships.</a:t>
                </a:r>
              </a:p>
            </p:txBody>
          </p:sp>
        </mc:Choice>
        <mc:Fallback xmlns="">
          <p:sp>
            <p:nvSpPr>
              <p:cNvPr id="112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498975"/>
              </a:xfrm>
              <a:blipFill>
                <a:blip r:embed="rId3"/>
                <a:stretch>
                  <a:fillRect l="-1005" t="-2439" b="-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5D3F04D-2F58-4C9A-A41A-0F4B76791B46}"/>
              </a:ext>
            </a:extLst>
          </p:cNvPr>
          <p:cNvCxnSpPr>
            <a:cxnSpLocks/>
            <a:stCxn id="10" idx="6"/>
            <a:endCxn id="15" idx="2"/>
          </p:cNvCxnSpPr>
          <p:nvPr/>
        </p:nvCxnSpPr>
        <p:spPr>
          <a:xfrm>
            <a:off x="4210809" y="5219700"/>
            <a:ext cx="818391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A4F0091-0D6D-4958-AC66-FC9419F8D704}"/>
              </a:ext>
            </a:extLst>
          </p:cNvPr>
          <p:cNvSpPr/>
          <p:nvPr/>
        </p:nvSpPr>
        <p:spPr>
          <a:xfrm>
            <a:off x="3124200" y="4953000"/>
            <a:ext cx="1086609" cy="533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Fire</a:t>
            </a:r>
            <a:endParaRPr lang="en-US" sz="16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1D8E20-7100-403B-B112-40132284D918}"/>
              </a:ext>
            </a:extLst>
          </p:cNvPr>
          <p:cNvSpPr/>
          <p:nvPr/>
        </p:nvSpPr>
        <p:spPr>
          <a:xfrm>
            <a:off x="5029200" y="4953000"/>
            <a:ext cx="990600" cy="533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Smoke</a:t>
            </a:r>
            <a:endParaRPr lang="en-US" sz="1400" baseline="-25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 more realistic Bayes Network: Car diagnosis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4906963"/>
          </a:xfrm>
        </p:spPr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Initial observation:</a:t>
            </a:r>
            <a:r>
              <a:rPr lang="en-US" sz="2000" dirty="0"/>
              <a:t> car won’t start</a:t>
            </a:r>
          </a:p>
          <a:p>
            <a:r>
              <a:rPr lang="en-US" sz="2000" dirty="0">
                <a:solidFill>
                  <a:srgbClr val="00B050"/>
                </a:solidFill>
              </a:rPr>
              <a:t>Green:</a:t>
            </a:r>
            <a:r>
              <a:rPr lang="en-US" sz="2000" dirty="0"/>
              <a:t> testable evidence</a:t>
            </a:r>
            <a:endParaRPr lang="en-US" sz="2000" dirty="0">
              <a:solidFill>
                <a:srgbClr val="FFC000"/>
              </a:solidFill>
            </a:endParaRPr>
          </a:p>
          <a:p>
            <a:r>
              <a:rPr lang="en-US" sz="2000" dirty="0">
                <a:solidFill>
                  <a:srgbClr val="FFC000"/>
                </a:solidFill>
              </a:rPr>
              <a:t>Orange:</a:t>
            </a:r>
            <a:r>
              <a:rPr lang="en-US" sz="2000" dirty="0"/>
              <a:t> “broken, so fix it” nodes</a:t>
            </a:r>
          </a:p>
          <a:p>
            <a:r>
              <a:rPr lang="en-US" sz="2000" dirty="0">
                <a:solidFill>
                  <a:srgbClr val="B2B2B2"/>
                </a:solidFill>
              </a:rPr>
              <a:t>Gray:</a:t>
            </a:r>
            <a:r>
              <a:rPr lang="en-US" sz="2000" dirty="0"/>
              <a:t> “hidden variables” to ensure sparse structure, reduce parameters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667000"/>
            <a:ext cx="7543800" cy="3972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Probability Theory Recap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47800"/>
                <a:ext cx="7886700" cy="4548187"/>
              </a:xfrm>
            </p:spPr>
            <p:txBody>
              <a:bodyPr>
                <a:noAutofit/>
              </a:bodyPr>
              <a:lstStyle/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Notation</a:t>
                </a:r>
                <a:r>
                  <a:rPr lang="en-US" sz="1800" b="0" dirty="0"/>
                  <a:t>: 	</a:t>
                </a:r>
                <a:r>
                  <a:rPr lang="en-US" sz="1800" dirty="0"/>
                  <a:t>Prob. of an event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1800" dirty="0"/>
                </a:br>
                <a:r>
                  <a:rPr lang="en-US" sz="1800" dirty="0"/>
                  <a:t>                  	Prob. distribution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800" dirty="0"/>
              </a:p>
              <a:p>
                <a:pPr>
                  <a:buFont typeface="Wingdings" charset="0"/>
                  <a:buChar char="§"/>
                  <a:defRPr/>
                </a:pPr>
                <a:endParaRPr lang="en-US" sz="1800" dirty="0"/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Product rule		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Chain rule		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br>
                  <a:rPr lang="en-US" sz="1800" b="0" i="0" dirty="0">
                    <a:latin typeface="Cambria Math" panose="02040503050406030204" pitchFamily="18" charset="0"/>
                  </a:rPr>
                </a:br>
                <a:r>
                  <a:rPr lang="en-US" sz="1800" b="0" i="0" dirty="0">
                    <a:latin typeface="Cambria Math" panose="02040503050406030204" pitchFamily="18" charset="0"/>
                  </a:rPr>
                  <a:t>				     	        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800" b="0" dirty="0"/>
                  <a:t> </a:t>
                </a:r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Conditional probability	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>
                  <a:buFont typeface="Wingdings" charset="0"/>
                  <a:buChar char="§"/>
                  <a:defRPr/>
                </a:pPr>
                <a:endParaRPr lang="en-US" sz="1800" dirty="0"/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Independence</a:t>
                </a:r>
              </a:p>
              <a:p>
                <a:pPr lvl="1">
                  <a:buFont typeface="Wingdings" charset="0"/>
                  <a:buChar char="§"/>
                  <a:defRPr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⫫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b="0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independent (written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⫫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) if and only if: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lvl="1" indent="0">
                  <a:buNone/>
                  <a:defRPr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lvl="1">
                  <a:buFont typeface="Wingdings" charset="0"/>
                  <a:buChar char="§"/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⫫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are conditionally independent 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if and only if: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7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7800"/>
                <a:ext cx="7886700" cy="4548187"/>
              </a:xfrm>
              <a:blipFill>
                <a:blip r:embed="rId3"/>
                <a:stretch>
                  <a:fillRect l="-464" t="-1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7618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639762"/>
          </a:xfrm>
        </p:spPr>
        <p:txBody>
          <a:bodyPr>
            <a:normAutofit/>
          </a:bodyPr>
          <a:lstStyle/>
          <a:p>
            <a:r>
              <a:rPr lang="en-US" dirty="0"/>
              <a:t>Car insurance: Cost is affected by many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D5DC74-C0AF-405D-8801-A274DEC09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" y="904875"/>
            <a:ext cx="9136758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66077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Bayesian networks provide a natural representation for joint probabilities used to calculated conditional probabilities used in inference.</a:t>
            </a:r>
          </a:p>
          <a:p>
            <a:r>
              <a:rPr lang="en-US" sz="2400" dirty="0"/>
              <a:t>Conditional independence (induced by causality) reduces the number of needed parameters. </a:t>
            </a:r>
          </a:p>
          <a:p>
            <a:endParaRPr lang="en-US" sz="2400" dirty="0"/>
          </a:p>
          <a:p>
            <a:r>
              <a:rPr lang="en-US" sz="2400" dirty="0"/>
              <a:t>Representation</a:t>
            </a:r>
          </a:p>
          <a:p>
            <a:pPr lvl="1"/>
            <a:r>
              <a:rPr lang="en-US" sz="2000" dirty="0"/>
              <a:t>Topology</a:t>
            </a:r>
          </a:p>
          <a:p>
            <a:pPr lvl="1"/>
            <a:r>
              <a:rPr lang="en-US" sz="2000" dirty="0"/>
              <a:t>Conditional probability tables</a:t>
            </a:r>
          </a:p>
          <a:p>
            <a:pPr lvl="1"/>
            <a:r>
              <a:rPr lang="en-US" sz="2000" dirty="0"/>
              <a:t>Generally easy for </a:t>
            </a:r>
            <a:br>
              <a:rPr lang="en-US" sz="2000" dirty="0"/>
            </a:br>
            <a:r>
              <a:rPr lang="en-US" sz="2000" dirty="0"/>
              <a:t>domain experts to construct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532B94-F51F-49AE-A5D7-BD23A5ACC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1" y="3889839"/>
            <a:ext cx="4248150" cy="25871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17E3408-15B1-43F5-B080-C9EEE384BC45}"/>
                  </a:ext>
                </a:extLst>
              </p:cNvPr>
              <p:cNvSpPr txBox="1"/>
              <p:nvPr/>
            </p:nvSpPr>
            <p:spPr>
              <a:xfrm>
                <a:off x="5126240" y="3533001"/>
                <a:ext cx="237558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is defined by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17E3408-15B1-43F5-B080-C9EEE384B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240" y="3533001"/>
                <a:ext cx="2375587" cy="246221"/>
              </a:xfrm>
              <a:prstGeom prst="rect">
                <a:avLst/>
              </a:prstGeom>
              <a:blipFill>
                <a:blip r:embed="rId4"/>
                <a:stretch>
                  <a:fillRect l="-3077" t="-27500" r="-3846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Image for post">
            <a:extLst>
              <a:ext uri="{FF2B5EF4-FFF2-40B4-BE49-F238E27FC236}">
                <a16:creationId xmlns:a16="http://schemas.microsoft.com/office/drawing/2014/main" id="{34006FE2-3208-4458-B2A1-31B683ABC6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15" t="9091" r="15372" b="-2"/>
          <a:stretch/>
        </p:blipFill>
        <p:spPr bwMode="auto">
          <a:xfrm>
            <a:off x="20" y="10"/>
            <a:ext cx="9143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275865" y="-511"/>
            <a:ext cx="4592270" cy="9144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FA9A6E-92F6-4FF4-A5B7-677FDDDFB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14" y="3091928"/>
            <a:ext cx="680892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700" b="1" dirty="0">
                <a:solidFill>
                  <a:schemeClr val="bg1"/>
                </a:solidFill>
              </a:rPr>
              <a:t>Exact Inference in BN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7339422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11D8A-783A-4FEE-B310-9101D63F0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414" y="5624945"/>
            <a:ext cx="680892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 b="1">
                <a:solidFill>
                  <a:schemeClr val="bg1"/>
                </a:solidFill>
              </a:rPr>
              <a:t>Calculate the posterior probability given evidence</a:t>
            </a:r>
          </a:p>
        </p:txBody>
      </p:sp>
    </p:spTree>
    <p:extLst>
      <p:ext uri="{BB962C8B-B14F-4D97-AF65-F5344CB8AC3E}">
        <p14:creationId xmlns:p14="http://schemas.microsoft.com/office/powerpoint/2010/main" val="4062238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305117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Goal</a:t>
                </a:r>
              </a:p>
              <a:p>
                <a:pPr lvl="1"/>
                <a:r>
                  <a:rPr lang="en-US" sz="2400" dirty="0"/>
                  <a:t>Query </a:t>
                </a:r>
                <a:r>
                  <a:rPr lang="en-US" sz="2400" i="1" dirty="0"/>
                  <a:t>variables: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400" dirty="0">
                  <a:solidFill>
                    <a:srgbClr val="0066FF"/>
                  </a:solidFill>
                </a:endParaRPr>
              </a:p>
              <a:p>
                <a:pPr lvl="1"/>
                <a:r>
                  <a:rPr lang="en-US" sz="2400" i="1" dirty="0"/>
                  <a:t>Evidence </a:t>
                </a:r>
                <a:r>
                  <a:rPr lang="en-US" sz="2400" dirty="0"/>
                  <a:t>(</a:t>
                </a:r>
                <a:r>
                  <a:rPr lang="en-US" sz="2400" i="1" dirty="0"/>
                  <a:t>observed</a:t>
                </a:r>
                <a:r>
                  <a:rPr lang="en-US" sz="2400" dirty="0"/>
                  <a:t>) variables: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b="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>
                  <a:solidFill>
                    <a:srgbClr val="0066FF"/>
                  </a:solidFill>
                </a:endParaRPr>
              </a:p>
              <a:p>
                <a:pPr lvl="1"/>
                <a:r>
                  <a:rPr lang="en-US" sz="2400" i="1" dirty="0"/>
                  <a:t>Set of unobserved </a:t>
                </a:r>
                <a:r>
                  <a:rPr lang="en-US" sz="2400" dirty="0"/>
                  <a:t>variables: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 </a:t>
                </a:r>
              </a:p>
              <a:p>
                <a:pPr lvl="1"/>
                <a:r>
                  <a:rPr lang="en-US" sz="2400" dirty="0"/>
                  <a:t>Calculate the probability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given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If we know the full joint distribution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sz="2400" dirty="0"/>
                  <a:t>we can infer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b="1" dirty="0">
                    <a:solidFill>
                      <a:srgbClr val="0066FF"/>
                    </a:solidFill>
                  </a:rPr>
                  <a:t> </a:t>
                </a:r>
                <a:r>
                  <a:rPr lang="en-US" sz="2400" dirty="0"/>
                  <a:t>by:</a:t>
                </a:r>
              </a:p>
              <a:p>
                <a:pPr lvl="1">
                  <a:buNone/>
                </a:pPr>
                <a:br>
                  <a:rPr lang="en-US" sz="2400" dirty="0"/>
                </a:br>
                <a:endParaRPr lang="en-US" sz="2400" dirty="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3051175"/>
              </a:xfrm>
              <a:blipFill>
                <a:blip r:embed="rId3"/>
                <a:stretch>
                  <a:fillRect l="-1005" t="-3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/>
              <p:cNvSpPr txBox="1"/>
              <p:nvPr/>
            </p:nvSpPr>
            <p:spPr bwMode="auto">
              <a:xfrm>
                <a:off x="1828800" y="4572000"/>
                <a:ext cx="6076950" cy="101758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8800" y="4572000"/>
                <a:ext cx="6076950" cy="10175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1B9C2C12-1844-4E38-BACA-59E42FBE9848}"/>
              </a:ext>
            </a:extLst>
          </p:cNvPr>
          <p:cNvSpPr/>
          <p:nvPr/>
        </p:nvSpPr>
        <p:spPr>
          <a:xfrm>
            <a:off x="6000750" y="5658275"/>
            <a:ext cx="2514600" cy="914400"/>
          </a:xfrm>
          <a:prstGeom prst="wedgeRectCallout">
            <a:avLst>
              <a:gd name="adj1" fmla="val -73161"/>
              <a:gd name="adj2" fmla="val -5701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 over values of unobservable variables = marginalizing them out.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Exact inference:  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3124200"/>
                <a:ext cx="7886700" cy="305276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Assume we can observe being called and the two variables have the values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. We want to know the probability of a burglary.</a:t>
                </a:r>
                <a:br>
                  <a:rPr lang="en-US" sz="2000" dirty="0"/>
                </a:br>
                <a:r>
                  <a:rPr lang="en-US" sz="2000" b="1" dirty="0"/>
                  <a:t>Query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</a:rPr>
                  <a:t> </a:t>
                </a:r>
                <a:r>
                  <a:rPr lang="en-US" sz="2000" dirty="0"/>
                  <a:t> with unobservable variables: Earthquake, Alarm</a:t>
                </a:r>
                <a:endParaRPr lang="en-US" sz="2000" dirty="0">
                  <a:solidFill>
                    <a:srgbClr val="0000FF"/>
                  </a:solidFill>
                </a:endParaRPr>
              </a:p>
              <a:p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124200"/>
                <a:ext cx="7886700" cy="3052762"/>
              </a:xfrm>
              <a:blipFill>
                <a:blip r:embed="rId3"/>
                <a:stretch>
                  <a:fillRect l="-773" t="-2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5"/>
              <p:cNvSpPr txBox="1"/>
              <p:nvPr/>
            </p:nvSpPr>
            <p:spPr bwMode="auto">
              <a:xfrm>
                <a:off x="2106613" y="4240212"/>
                <a:ext cx="5513387" cy="238918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6613" y="4240212"/>
                <a:ext cx="5513387" cy="23891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3D7B1A2-EB0F-4B08-B7E1-24E9319887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457200"/>
            <a:ext cx="4248150" cy="2587161"/>
          </a:xfrm>
          <a:prstGeom prst="rect">
            <a:avLst/>
          </a:prstGeom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88482842-7CD8-4C45-992A-D4DFA439E5A2}"/>
              </a:ext>
            </a:extLst>
          </p:cNvPr>
          <p:cNvSpPr/>
          <p:nvPr/>
        </p:nvSpPr>
        <p:spPr>
          <a:xfrm>
            <a:off x="7286625" y="4650581"/>
            <a:ext cx="1676400" cy="1063160"/>
          </a:xfrm>
          <a:prstGeom prst="wedgeRectCallout">
            <a:avLst>
              <a:gd name="adj1" fmla="val -72052"/>
              <a:gd name="adj2" fmla="val -41339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Full joint probability and marginalize over E and 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FCD6B2F-1A4C-4A62-AB17-80D858FBA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307" y="460839"/>
            <a:ext cx="4248150" cy="25871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0E39FE-3FC7-4B5A-98FE-A239F53FC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3521577"/>
            <a:ext cx="5899113" cy="30814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305800" cy="1371600"/>
          </a:xfrm>
        </p:spPr>
        <p:txBody>
          <a:bodyPr/>
          <a:lstStyle/>
          <a:p>
            <a:r>
              <a:rPr lang="en-US" dirty="0"/>
              <a:t>Exact inference: 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779" name="Object 2"/>
              <p:cNvSpPr txBox="1"/>
              <p:nvPr/>
            </p:nvSpPr>
            <p:spPr bwMode="auto">
              <a:xfrm>
                <a:off x="369887" y="1371600"/>
                <a:ext cx="4583113" cy="13716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5779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9887" y="1371600"/>
                <a:ext cx="4583113" cy="1371600"/>
              </a:xfrm>
              <a:prstGeom prst="rect">
                <a:avLst/>
              </a:prstGeom>
              <a:blipFill>
                <a:blip r:embed="rId5"/>
                <a:stretch>
                  <a:fillRect r="-2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96394DB-77D9-4F03-8929-0FE6F03C1222}"/>
              </a:ext>
            </a:extLst>
          </p:cNvPr>
          <p:cNvSpPr txBox="1"/>
          <p:nvPr/>
        </p:nvSpPr>
        <p:spPr>
          <a:xfrm>
            <a:off x="417095" y="3352800"/>
            <a:ext cx="5410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Evaluation tree </a:t>
            </a:r>
            <a:br>
              <a:rPr lang="en-US" dirty="0"/>
            </a:br>
            <a:r>
              <a:rPr lang="en-US" dirty="0"/>
              <a:t>(lines represent multiplications)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59390E-CB11-4412-B79D-F64DDA76C8AF}"/>
                  </a:ext>
                </a:extLst>
              </p:cNvPr>
              <p:cNvSpPr txBox="1"/>
              <p:nvPr/>
            </p:nvSpPr>
            <p:spPr>
              <a:xfrm>
                <a:off x="7559888" y="3937119"/>
                <a:ext cx="473142" cy="522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/>
                      </m:nary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59390E-CB11-4412-B79D-F64DDA76C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888" y="3937119"/>
                <a:ext cx="473142" cy="522835"/>
              </a:xfrm>
              <a:prstGeom prst="rect">
                <a:avLst/>
              </a:prstGeom>
              <a:blipFill>
                <a:blip r:embed="rId6"/>
                <a:stretch>
                  <a:fillRect l="-135897" t="-145349" r="-147436" b="-20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AB7FFF-2947-486A-964D-30A2BC6C8CEB}"/>
                  </a:ext>
                </a:extLst>
              </p:cNvPr>
              <p:cNvSpPr txBox="1"/>
              <p:nvPr/>
            </p:nvSpPr>
            <p:spPr>
              <a:xfrm>
                <a:off x="7591695" y="4525757"/>
                <a:ext cx="380349" cy="5216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/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AB7FFF-2947-486A-964D-30A2BC6C8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695" y="4525757"/>
                <a:ext cx="380349" cy="521681"/>
              </a:xfrm>
              <a:prstGeom prst="rect">
                <a:avLst/>
              </a:prstGeom>
              <a:blipFill>
                <a:blip r:embed="rId7"/>
                <a:stretch>
                  <a:fillRect l="-174603" t="-144186" r="-174603" b="-20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C71266-4DD5-4413-9325-13E6ACBAA5B9}"/>
              </a:ext>
            </a:extLst>
          </p:cNvPr>
          <p:cNvCxnSpPr>
            <a:cxnSpLocks/>
          </p:cNvCxnSpPr>
          <p:nvPr/>
        </p:nvCxnSpPr>
        <p:spPr>
          <a:xfrm flipH="1">
            <a:off x="4953000" y="4191000"/>
            <a:ext cx="2362199" cy="6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C67C7E-3235-4E6A-9670-6D56EF23F7DD}"/>
              </a:ext>
            </a:extLst>
          </p:cNvPr>
          <p:cNvCxnSpPr>
            <a:cxnSpLocks/>
          </p:cNvCxnSpPr>
          <p:nvPr/>
        </p:nvCxnSpPr>
        <p:spPr>
          <a:xfrm flipH="1">
            <a:off x="6176317" y="4696258"/>
            <a:ext cx="1215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34350" cy="1325563"/>
          </a:xfrm>
        </p:spPr>
        <p:txBody>
          <a:bodyPr/>
          <a:lstStyle/>
          <a:p>
            <a:r>
              <a:rPr lang="en-US" dirty="0"/>
              <a:t>Issues with Exact Inference in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895600"/>
            <a:ext cx="7886700" cy="32813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/>
              <a:t>Problems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400" b="1" dirty="0"/>
              <a:t>Full joint distributions are too large </a:t>
            </a:r>
            <a:r>
              <a:rPr lang="en-US" sz="2400" dirty="0"/>
              <a:t>to store.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Bayes nets provide significant savings for representing the conditional probability structure.</a:t>
            </a:r>
            <a:br>
              <a:rPr lang="en-US" sz="2400" dirty="0"/>
            </a:br>
            <a:endParaRPr lang="en-US" sz="2400" dirty="0"/>
          </a:p>
          <a:p>
            <a:pPr marL="800100" lvl="1" indent="-457200">
              <a:buFont typeface="+mj-lt"/>
              <a:buAutoNum type="arabicPeriod"/>
            </a:pPr>
            <a:r>
              <a:rPr lang="en-US" sz="2400" dirty="0"/>
              <a:t>Marginalizing out many unobservable variables Y may involve </a:t>
            </a:r>
            <a:r>
              <a:rPr lang="en-US" sz="2400" b="1" dirty="0"/>
              <a:t>too many summation terms</a:t>
            </a:r>
            <a:r>
              <a:rPr lang="en-US" sz="2400" dirty="0"/>
              <a:t>.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This summation is called </a:t>
            </a:r>
            <a:r>
              <a:rPr lang="en-US" sz="2400" b="1" dirty="0"/>
              <a:t>exact inference by enumeration</a:t>
            </a:r>
            <a:r>
              <a:rPr lang="en-US" sz="2400" dirty="0"/>
              <a:t>. Unfortunately,  it does not scale well (#p-hard).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700" dirty="0"/>
              <a:t>In praxis, </a:t>
            </a:r>
            <a:r>
              <a:rPr lang="en-US" sz="2700" b="1" dirty="0">
                <a:solidFill>
                  <a:srgbClr val="FF0000"/>
                </a:solidFill>
              </a:rPr>
              <a:t>approximate inference by sampling </a:t>
            </a:r>
            <a:r>
              <a:rPr lang="en-US" sz="2700" dirty="0"/>
              <a:t>is used.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7D8A496F-45FA-48CD-91DE-1756812A2B20}"/>
                  </a:ext>
                </a:extLst>
              </p:cNvPr>
              <p:cNvSpPr txBox="1"/>
              <p:nvPr/>
            </p:nvSpPr>
            <p:spPr bwMode="auto">
              <a:xfrm>
                <a:off x="1752600" y="1578053"/>
                <a:ext cx="6076950" cy="101758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7D8A496F-45FA-48CD-91DE-1756812A2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2600" y="1578053"/>
                <a:ext cx="6076950" cy="10175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llout: Line 4">
            <a:extLst>
              <a:ext uri="{FF2B5EF4-FFF2-40B4-BE49-F238E27FC236}">
                <a16:creationId xmlns:a16="http://schemas.microsoft.com/office/drawing/2014/main" id="{6B71B714-0488-4D3F-AD9D-11F28F4E93D2}"/>
              </a:ext>
            </a:extLst>
          </p:cNvPr>
          <p:cNvSpPr/>
          <p:nvPr/>
        </p:nvSpPr>
        <p:spPr>
          <a:xfrm>
            <a:off x="5495228" y="1857379"/>
            <a:ext cx="1295400" cy="428621"/>
          </a:xfrm>
          <a:prstGeom prst="borderCallout1">
            <a:avLst>
              <a:gd name="adj1" fmla="val 101677"/>
              <a:gd name="adj2" fmla="val 39012"/>
              <a:gd name="adj3" fmla="val 307947"/>
              <a:gd name="adj4" fmla="val -27142"/>
            </a:avLst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E9DE9D9B-761A-46B4-AE1C-07DBD532E2BF}"/>
              </a:ext>
            </a:extLst>
          </p:cNvPr>
          <p:cNvSpPr/>
          <p:nvPr/>
        </p:nvSpPr>
        <p:spPr>
          <a:xfrm>
            <a:off x="5029200" y="1578053"/>
            <a:ext cx="457200" cy="1150857"/>
          </a:xfrm>
          <a:prstGeom prst="borderCallout1">
            <a:avLst>
              <a:gd name="adj1" fmla="val 101677"/>
              <a:gd name="adj2" fmla="val 39012"/>
              <a:gd name="adj3" fmla="val 256069"/>
              <a:gd name="adj4" fmla="val -313799"/>
            </a:avLst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85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Image for post">
            <a:extLst>
              <a:ext uri="{FF2B5EF4-FFF2-40B4-BE49-F238E27FC236}">
                <a16:creationId xmlns:a16="http://schemas.microsoft.com/office/drawing/2014/main" id="{34006FE2-3208-4458-B2A1-31B683ABC6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osiaicBubbles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15" t="9091" r="15372" b="-2"/>
          <a:stretch/>
        </p:blipFill>
        <p:spPr bwMode="auto">
          <a:xfrm>
            <a:off x="20" y="10"/>
            <a:ext cx="9143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275865" y="-511"/>
            <a:ext cx="4592270" cy="9144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FA9A6E-92F6-4FF4-A5B7-677FDDDFB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14" y="3091928"/>
            <a:ext cx="861198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b="1" dirty="0">
                <a:solidFill>
                  <a:schemeClr val="bg1"/>
                </a:solidFill>
              </a:rPr>
              <a:t>Approximate Inference in BN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7339422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11D8A-783A-4FEE-B310-9101D63F0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414" y="5624945"/>
            <a:ext cx="680892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 b="1" dirty="0">
                <a:solidFill>
                  <a:schemeClr val="bg1"/>
                </a:solidFill>
              </a:rPr>
              <a:t>Estimate the posterior probability given evidence</a:t>
            </a:r>
          </a:p>
        </p:txBody>
      </p:sp>
    </p:spTree>
    <p:extLst>
      <p:ext uri="{BB962C8B-B14F-4D97-AF65-F5344CB8AC3E}">
        <p14:creationId xmlns:p14="http://schemas.microsoft.com/office/powerpoint/2010/main" val="39246526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8"/>
            <a:ext cx="7886700" cy="1133499"/>
          </a:xfrm>
        </p:spPr>
        <p:txBody>
          <a:bodyPr>
            <a:normAutofit/>
          </a:bodyPr>
          <a:lstStyle/>
          <a:p>
            <a:r>
              <a:rPr lang="en-US" sz="4500" dirty="0"/>
              <a:t>BN as a Generative Model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B72345-F38A-4A80-A700-157364706F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3702630"/>
              </p:ext>
            </p:extLst>
          </p:nvPr>
        </p:nvGraphicFramePr>
        <p:xfrm>
          <a:off x="628650" y="1828800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5FAB1-2C58-4E8D-AF69-8FADB928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Prior-Sample Algorithm to Create a Sample (Event)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4537AF-BCDD-4290-8D6E-24D106CCD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64" y="1905000"/>
            <a:ext cx="8083671" cy="19812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DCDB60C0-9B9B-4EC7-97CA-E56926BC0CE2}"/>
              </a:ext>
            </a:extLst>
          </p:cNvPr>
          <p:cNvSpPr/>
          <p:nvPr/>
        </p:nvSpPr>
        <p:spPr>
          <a:xfrm>
            <a:off x="1555596" y="4100511"/>
            <a:ext cx="2438400" cy="1219200"/>
          </a:xfrm>
          <a:prstGeom prst="wedgeRectCallout">
            <a:avLst>
              <a:gd name="adj1" fmla="val 82978"/>
              <a:gd name="adj2" fmla="val -10121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need to start with the random variables that have no parents.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BBAB58-0821-49FF-BA4B-1A8124AA6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194" y="3962401"/>
            <a:ext cx="3041806" cy="279414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65C80E-4AFC-40BA-8C32-59DFC2D01EAA}"/>
              </a:ext>
            </a:extLst>
          </p:cNvPr>
          <p:cNvCxnSpPr>
            <a:cxnSpLocks/>
          </p:cNvCxnSpPr>
          <p:nvPr/>
        </p:nvCxnSpPr>
        <p:spPr>
          <a:xfrm flipV="1">
            <a:off x="3886200" y="4419600"/>
            <a:ext cx="3276600" cy="76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948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353BB-496C-5D4C-C219-856F3CA2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16ABD5B-AE55-7368-48DE-15FE0C576C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7118826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5953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162800" y="6477000"/>
            <a:ext cx="121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Example: Sampling from a Bayesian Network</a:t>
            </a:r>
            <a:br>
              <a:rPr lang="en-US" sz="3200" dirty="0"/>
            </a:br>
            <a:endParaRPr lang="en-US" sz="16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16C0F048-650B-47D1-9800-4BB5DF8FA6A7}"/>
              </a:ext>
            </a:extLst>
          </p:cNvPr>
          <p:cNvSpPr/>
          <p:nvPr/>
        </p:nvSpPr>
        <p:spPr>
          <a:xfrm>
            <a:off x="8001000" y="1219200"/>
            <a:ext cx="914400" cy="480060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162800" y="6477000"/>
            <a:ext cx="121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Example: Sampling from a Bayesian Network</a:t>
            </a:r>
            <a:br>
              <a:rPr lang="en-US" sz="3200" dirty="0"/>
            </a:br>
            <a:endParaRPr lang="en-US" sz="1600" dirty="0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585BD43D-88D0-4302-8B8F-C4CBB3C9378C}"/>
              </a:ext>
            </a:extLst>
          </p:cNvPr>
          <p:cNvSpPr/>
          <p:nvPr/>
        </p:nvSpPr>
        <p:spPr>
          <a:xfrm>
            <a:off x="762000" y="1359754"/>
            <a:ext cx="2514600" cy="696061"/>
          </a:xfrm>
          <a:prstGeom prst="wedgeRoundRectCallout">
            <a:avLst>
              <a:gd name="adj1" fmla="val 81070"/>
              <a:gd name="adj2" fmla="val 70138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Draw a random value </a:t>
            </a:r>
            <a:br>
              <a:rPr lang="en-US" dirty="0"/>
            </a:br>
            <a:r>
              <a:rPr lang="en-US" dirty="0"/>
              <a:t>using the probability.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162800" y="6477000"/>
            <a:ext cx="121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Example: Sampling from a Bayesian Network</a:t>
            </a:r>
            <a:br>
              <a:rPr lang="en-US" sz="3200" dirty="0"/>
            </a:br>
            <a:endParaRPr lang="en-US" sz="16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162800" y="6477000"/>
            <a:ext cx="121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Example: Sampling from a Bayesian Network</a:t>
            </a:r>
            <a:br>
              <a:rPr lang="en-US" sz="3200" dirty="0"/>
            </a:br>
            <a:endParaRPr lang="en-US" sz="16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162800" y="6477000"/>
            <a:ext cx="121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Example: Sampling from a Bayesian Network</a:t>
            </a:r>
            <a:br>
              <a:rPr lang="en-US" sz="3200" dirty="0"/>
            </a:br>
            <a:endParaRPr lang="en-US" sz="16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162800" y="6477000"/>
            <a:ext cx="121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Example: Sampling from a Bayesian Network</a:t>
            </a:r>
            <a:br>
              <a:rPr lang="en-US" sz="3200" dirty="0"/>
            </a:b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0CCFA3-53D0-422C-ACAB-E5CC09E1CCD3}"/>
              </a:ext>
            </a:extLst>
          </p:cNvPr>
          <p:cNvSpPr txBox="1"/>
          <p:nvPr/>
        </p:nvSpPr>
        <p:spPr>
          <a:xfrm>
            <a:off x="6248400" y="4976634"/>
            <a:ext cx="2743200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Prior Sample returns the event:</a:t>
            </a:r>
          </a:p>
          <a:p>
            <a:pPr algn="ctr"/>
            <a:endParaRPr lang="en-US" dirty="0"/>
          </a:p>
          <a:p>
            <a:pPr algn="ctr"/>
            <a:r>
              <a:rPr lang="en-US" i="1" dirty="0"/>
              <a:t>    [C = True, S = False, </a:t>
            </a:r>
            <a:br>
              <a:rPr lang="en-US" i="1" dirty="0"/>
            </a:br>
            <a:r>
              <a:rPr lang="en-US" i="1" dirty="0"/>
              <a:t>      R = True, W = True]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the Joint Probability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3965575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Sample </a:t>
                </a:r>
                <a:r>
                  <a:rPr lang="en-US" sz="2800" i="1" dirty="0"/>
                  <a:t>N</a:t>
                </a:r>
                <a:r>
                  <a:rPr lang="en-US" sz="2800" dirty="0"/>
                  <a:t> times and 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𝑃𝑆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, the count of how many times Prior-Sample produces event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.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𝑃𝑆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The marginal probability of partially specified event (some x values are known) can also be calculates. E.g.,</a:t>
                </a: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𝑃𝑆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3965575"/>
              </a:xfrm>
              <a:blipFill>
                <a:blip r:embed="rId3"/>
                <a:stretch>
                  <a:fillRect l="-1159" t="-3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3594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Conditional Probabilities: </a:t>
            </a:r>
            <a:br>
              <a:rPr lang="en-US" dirty="0"/>
            </a:br>
            <a:r>
              <a:rPr lang="en-US" b="1" dirty="0"/>
              <a:t>Rejection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Sample </a:t>
                </a:r>
                <a:r>
                  <a:rPr lang="en-US" sz="2800" i="1" dirty="0"/>
                  <a:t>N</a:t>
                </a:r>
                <a:r>
                  <a:rPr lang="en-US" sz="2800" dirty="0"/>
                  <a:t> times and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ignore the samples that are not consistent with the evidence e.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𝑃𝑆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𝑃𝑆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𝑃𝑆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pPr marL="0" indent="0">
                  <a:buNone/>
                </a:pPr>
                <a:r>
                  <a:rPr lang="en-US" sz="2400" b="1" dirty="0"/>
                  <a:t>Issue</a:t>
                </a:r>
                <a:r>
                  <a:rPr lang="en-US" sz="2400" dirty="0"/>
                  <a:t>: What if e is a rare event? </a:t>
                </a:r>
              </a:p>
              <a:p>
                <a:pPr lvl="1"/>
                <a:r>
                  <a:rPr lang="en-US" sz="2400" dirty="0"/>
                  <a:t>Example: burglary </a:t>
                </a:r>
                <a:r>
                  <a:rPr lang="en-US" sz="2400" dirty="0">
                    <a:sym typeface="Symbol"/>
                  </a:rPr>
                  <a:t> earthquake</a:t>
                </a:r>
              </a:p>
              <a:p>
                <a:pPr lvl="1"/>
                <a:r>
                  <a:rPr lang="en-US" sz="2400" dirty="0">
                    <a:sym typeface="Symbol"/>
                  </a:rPr>
                  <a:t>Rejection sampling ends up throwing away most of the samples. This is very inefficient!</a:t>
                </a:r>
                <a:endParaRPr lang="en-US" sz="2400" dirty="0"/>
              </a:p>
              <a:p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46" t="-3081" r="-1236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93097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C4C31-B302-4047-BF78-AE260AAD4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Conditional Probabilities: </a:t>
            </a:r>
            <a:br>
              <a:rPr lang="en-US" dirty="0"/>
            </a:br>
            <a:r>
              <a:rPr lang="en-US" b="1" dirty="0"/>
              <a:t>Rejection sampling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F2DE7-172B-4006-9EC4-E503D3CE5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86000"/>
            <a:ext cx="8108039" cy="3581400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0546FB74-12DC-40E7-B393-BC14F9F68FBA}"/>
              </a:ext>
            </a:extLst>
          </p:cNvPr>
          <p:cNvSpPr/>
          <p:nvPr/>
        </p:nvSpPr>
        <p:spPr>
          <a:xfrm>
            <a:off x="4800600" y="4267200"/>
            <a:ext cx="3124200" cy="762000"/>
          </a:xfrm>
          <a:prstGeom prst="wedgeRectCallout">
            <a:avLst>
              <a:gd name="adj1" fmla="val -68662"/>
              <a:gd name="adj2" fmla="val 4640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throw away many samples if e is rare!</a:t>
            </a:r>
          </a:p>
        </p:txBody>
      </p:sp>
    </p:spTree>
    <p:extLst>
      <p:ext uri="{BB962C8B-B14F-4D97-AF65-F5344CB8AC3E}">
        <p14:creationId xmlns:p14="http://schemas.microsoft.com/office/powerpoint/2010/main" val="32282359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Conditional Probabilities: </a:t>
            </a:r>
            <a:br>
              <a:rPr lang="en-US" dirty="0"/>
            </a:br>
            <a:r>
              <a:rPr lang="en-US" b="1" dirty="0"/>
              <a:t>Importance sampling </a:t>
            </a:r>
            <a:r>
              <a:rPr lang="en-US" dirty="0"/>
              <a:t>(likelihood weighting)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5086350" cy="435133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Goal: Avoid the need of rejection sampling to throw out samples.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1. Fix the evidence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for sampling and estimate the probably for the non-evidence variables using prior-sampling.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𝑊𝑆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2. Correct the probabilities </a:t>
                </a:r>
                <a:r>
                  <a:rPr lang="en-US" sz="2400" dirty="0"/>
                  <a:t>using weights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𝑊𝑆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Turns out the weights in this case can be easily calculated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∏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𝑝𝑎𝑟𝑒𝑛𝑡𝑠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5086350" cy="4351338"/>
              </a:xfrm>
              <a:blipFill>
                <a:blip r:embed="rId3"/>
                <a:stretch>
                  <a:fillRect l="-1198" t="-2521" r="-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FDD4A21-21E3-48D7-BBC3-2DC69C310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994" y="2514600"/>
            <a:ext cx="3041806" cy="27941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1935FC-0C83-4868-BE38-D723306F71F3}"/>
              </a:ext>
            </a:extLst>
          </p:cNvPr>
          <p:cNvSpPr txBox="1"/>
          <p:nvPr/>
        </p:nvSpPr>
        <p:spPr>
          <a:xfrm>
            <a:off x="6172200" y="2057400"/>
            <a:ext cx="281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Evidence = it rains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26BE3D-00BB-4883-B3AB-2EB13EEB29AC}"/>
              </a:ext>
            </a:extLst>
          </p:cNvPr>
          <p:cNvSpPr txBox="1"/>
          <p:nvPr/>
        </p:nvSpPr>
        <p:spPr>
          <a:xfrm>
            <a:off x="7924800" y="41910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1. Fix as true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E8EDCBC-15F4-4FC8-8D72-832A2B6802E5}"/>
              </a:ext>
            </a:extLst>
          </p:cNvPr>
          <p:cNvGrpSpPr/>
          <p:nvPr/>
        </p:nvGrpSpPr>
        <p:grpSpPr>
          <a:xfrm>
            <a:off x="8229600" y="3581400"/>
            <a:ext cx="755806" cy="685800"/>
            <a:chOff x="8305800" y="3657600"/>
            <a:chExt cx="679606" cy="5334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84B1661-6638-48E4-861E-D2184EB2D207}"/>
                </a:ext>
              </a:extLst>
            </p:cNvPr>
            <p:cNvCxnSpPr/>
            <p:nvPr/>
          </p:nvCxnSpPr>
          <p:spPr>
            <a:xfrm flipH="1">
              <a:off x="8305800" y="3657600"/>
              <a:ext cx="679606" cy="533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3DA93D1-CB1D-4143-B0AB-7D9021C11C8C}"/>
                </a:ext>
              </a:extLst>
            </p:cNvPr>
            <p:cNvCxnSpPr>
              <a:cxnSpLocks/>
            </p:cNvCxnSpPr>
            <p:nvPr/>
          </p:nvCxnSpPr>
          <p:spPr>
            <a:xfrm>
              <a:off x="8305800" y="3657600"/>
              <a:ext cx="644603" cy="533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3DBF01D-F5E2-8F8B-2924-ACDCC6B3BD7E}"/>
              </a:ext>
            </a:extLst>
          </p:cNvPr>
          <p:cNvSpPr txBox="1"/>
          <p:nvPr/>
        </p:nvSpPr>
        <p:spPr>
          <a:xfrm>
            <a:off x="5638800" y="4662413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2. Correct sampled probabilities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25C69B-83BF-1C83-9285-52D50E707DAA}"/>
              </a:ext>
            </a:extLst>
          </p:cNvPr>
          <p:cNvCxnSpPr/>
          <p:nvPr/>
        </p:nvCxnSpPr>
        <p:spPr>
          <a:xfrm flipV="1">
            <a:off x="6477000" y="4001294"/>
            <a:ext cx="76200" cy="7231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9E3278-5A6B-5E90-8657-A0D3F0BBF3AF}"/>
              </a:ext>
            </a:extLst>
          </p:cNvPr>
          <p:cNvCxnSpPr>
            <a:cxnSpLocks/>
          </p:cNvCxnSpPr>
          <p:nvPr/>
        </p:nvCxnSpPr>
        <p:spPr>
          <a:xfrm>
            <a:off x="6858000" y="5085691"/>
            <a:ext cx="46339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A26214-7041-1EE3-466F-C487523288E5}"/>
              </a:ext>
            </a:extLst>
          </p:cNvPr>
          <p:cNvCxnSpPr>
            <a:cxnSpLocks/>
          </p:cNvCxnSpPr>
          <p:nvPr/>
        </p:nvCxnSpPr>
        <p:spPr>
          <a:xfrm flipV="1">
            <a:off x="6667500" y="2667000"/>
            <a:ext cx="653894" cy="20574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76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Image for post">
            <a:extLst>
              <a:ext uri="{FF2B5EF4-FFF2-40B4-BE49-F238E27FC236}">
                <a16:creationId xmlns:a16="http://schemas.microsoft.com/office/drawing/2014/main" id="{34006FE2-3208-4458-B2A1-31B683ABC6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74" t="9091" r="17812" b="-2"/>
          <a:stretch/>
        </p:blipFill>
        <p:spPr bwMode="auto">
          <a:xfrm>
            <a:off x="20" y="10"/>
            <a:ext cx="9143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275865" y="-511"/>
            <a:ext cx="4592270" cy="9144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FA9A6E-92F6-4FF4-A5B7-677FDDDFB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14" y="3091928"/>
            <a:ext cx="680892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700" b="1" dirty="0">
                <a:solidFill>
                  <a:schemeClr val="bg1"/>
                </a:solidFill>
              </a:rPr>
              <a:t>Bayesian Networks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7339422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11D8A-783A-4FEE-B310-9101D63F0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414" y="5624945"/>
            <a:ext cx="680892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 b="1" dirty="0">
                <a:solidFill>
                  <a:schemeClr val="bg1"/>
                </a:solidFill>
              </a:rPr>
              <a:t>Modeling a Joint Distribution</a:t>
            </a:r>
          </a:p>
        </p:txBody>
      </p:sp>
    </p:spTree>
    <p:extLst>
      <p:ext uri="{BB962C8B-B14F-4D97-AF65-F5344CB8AC3E}">
        <p14:creationId xmlns:p14="http://schemas.microsoft.com/office/powerpoint/2010/main" val="40281650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4BE89-415D-4978-8DBC-FE1AF7F5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Conditional Probabilities: </a:t>
            </a:r>
            <a:br>
              <a:rPr lang="en-US" dirty="0"/>
            </a:br>
            <a:r>
              <a:rPr lang="en-US" b="1" dirty="0"/>
              <a:t>Markov Chain Monte Carlo Sampling (MCMC)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2C883-9A9E-485C-A74A-3B703F5AE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Generates a sequence of samples </a:t>
            </a:r>
            <a:r>
              <a:rPr lang="en-US" dirty="0"/>
              <a:t>instead of creating each sample individually from scratch.</a:t>
            </a:r>
          </a:p>
          <a:p>
            <a:r>
              <a:rPr lang="en-US" dirty="0"/>
              <a:t>Create a state by making random changes to the current state. The sequence of states forms a random process called a </a:t>
            </a:r>
            <a:r>
              <a:rPr lang="en-US" b="1" dirty="0"/>
              <a:t>Markov Chain </a:t>
            </a:r>
            <a:r>
              <a:rPr lang="en-US" dirty="0"/>
              <a:t>(MC).</a:t>
            </a:r>
          </a:p>
          <a:p>
            <a:r>
              <a:rPr lang="en-US" dirty="0"/>
              <a:t> The MCs stationary distribution turns out to be the posterior distribution of the non-evidence variables.</a:t>
            </a:r>
          </a:p>
          <a:p>
            <a:r>
              <a:rPr lang="en-US" dirty="0"/>
              <a:t>Estimate the stationary distribution using </a:t>
            </a:r>
            <a:r>
              <a:rPr lang="en-US" b="1" dirty="0"/>
              <a:t>Monte Carlo </a:t>
            </a:r>
            <a:r>
              <a:rPr lang="en-US" dirty="0"/>
              <a:t>simulation by counting how often each state is reached and normalize to obtain probability estimates.</a:t>
            </a:r>
          </a:p>
          <a:p>
            <a:r>
              <a:rPr lang="en-US" dirty="0"/>
              <a:t>Algorithms: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Gibbs sampling (works well for BNs)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Metropolis-Hastings sampling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Note: Simulated annealing belongs to the family of MCMC algorithms.</a:t>
            </a:r>
          </a:p>
        </p:txBody>
      </p:sp>
    </p:spTree>
    <p:extLst>
      <p:ext uri="{BB962C8B-B14F-4D97-AF65-F5344CB8AC3E}">
        <p14:creationId xmlns:p14="http://schemas.microsoft.com/office/powerpoint/2010/main" val="34734241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4BE89-415D-4978-8DBC-FE1AF7F5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Gibbs sampling in Bayes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12C883-9A9E-485C-A74A-3B703F5AE7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4862677"/>
                <a:ext cx="7753350" cy="176672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Markov blanket of random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(all variables it can be dependent of, i.e., parents, children and parents of children).</a:t>
                </a:r>
              </a:p>
              <a:p>
                <a:pPr marL="0" indent="0">
                  <a:buNone/>
                </a:pPr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𝑚𝑏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𝑝𝑎𝑟𝑒𝑛𝑡𝑠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)) 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𝑐h𝑖𝑙𝑑𝑟𝑒𝑛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𝑝𝑎𝑟𝑒𝑛𝑡𝑠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12C883-9A9E-485C-A74A-3B703F5AE7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4862677"/>
                <a:ext cx="7753350" cy="1766723"/>
              </a:xfrm>
              <a:blipFill>
                <a:blip r:embed="rId2"/>
                <a:stretch>
                  <a:fillRect l="-786" t="-5517" r="-236" b="-6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0ED95DC-BBB2-4735-BB09-27E5AFF23B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368"/>
          <a:stretch/>
        </p:blipFill>
        <p:spPr>
          <a:xfrm>
            <a:off x="656359" y="1371600"/>
            <a:ext cx="6833679" cy="3081336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7A5CADE8-4884-896D-90D5-A3214D8B7A60}"/>
              </a:ext>
            </a:extLst>
          </p:cNvPr>
          <p:cNvSpPr/>
          <p:nvPr/>
        </p:nvSpPr>
        <p:spPr>
          <a:xfrm>
            <a:off x="7580092" y="2100430"/>
            <a:ext cx="1397653" cy="642770"/>
          </a:xfrm>
          <a:prstGeom prst="wedgeRectCallout">
            <a:avLst>
              <a:gd name="adj1" fmla="val -173406"/>
              <a:gd name="adj2" fmla="val 5118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State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15313963-AD83-3BC5-2EF4-C768599C8F2E}"/>
              </a:ext>
            </a:extLst>
          </p:cNvPr>
          <p:cNvSpPr/>
          <p:nvPr/>
        </p:nvSpPr>
        <p:spPr>
          <a:xfrm>
            <a:off x="7580092" y="2916548"/>
            <a:ext cx="1397653" cy="642770"/>
          </a:xfrm>
          <a:prstGeom prst="wedgeRectCallout">
            <a:avLst>
              <a:gd name="adj1" fmla="val -128055"/>
              <a:gd name="adj2" fmla="val 5603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one variable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F2A0BE17-3845-8279-2B94-FB7B00D1DB18}"/>
              </a:ext>
            </a:extLst>
          </p:cNvPr>
          <p:cNvSpPr/>
          <p:nvPr/>
        </p:nvSpPr>
        <p:spPr>
          <a:xfrm>
            <a:off x="7580092" y="3725174"/>
            <a:ext cx="1397653" cy="642770"/>
          </a:xfrm>
          <a:prstGeom prst="wedgeRectCallout">
            <a:avLst>
              <a:gd name="adj1" fmla="val -185301"/>
              <a:gd name="adj2" fmla="val -2802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</p:spTree>
    <p:extLst>
      <p:ext uri="{BB962C8B-B14F-4D97-AF65-F5344CB8AC3E}">
        <p14:creationId xmlns:p14="http://schemas.microsoft.com/office/powerpoint/2010/main" val="18164518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D6E3A-1871-1F75-49D5-623483324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53710"/>
          </a:xfrm>
        </p:spPr>
        <p:txBody>
          <a:bodyPr/>
          <a:lstStyle/>
          <a:p>
            <a:r>
              <a:rPr lang="en-US" dirty="0"/>
              <a:t>Gibbs Sampling: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D80BEA-0364-DE6A-CC0A-9316A1DB96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6244" y="1253330"/>
                <a:ext cx="4699463" cy="514746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1700" dirty="0"/>
                  <a:t>Find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𝑅𝑎𝑖𝑛</m:t>
                      </m:r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 |</m:t>
                      </m:r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𝑆𝑝𝑟𝑖𝑛𝑘𝑙𝑒𝑟</m:t>
                      </m:r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700" i="1" dirty="0" err="1" smtClean="0"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sz="1700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i="1" dirty="0" err="1" smtClean="0">
                          <a:latin typeface="Cambria Math" panose="02040503050406030204" pitchFamily="18" charset="0"/>
                        </a:rPr>
                        <m:t>𝑊𝑒𝑡𝐺𝑟𝑎𝑠𝑠</m:t>
                      </m:r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). </m:t>
                      </m:r>
                    </m:oMath>
                  </m:oMathPara>
                </a14:m>
                <a:endParaRPr lang="en-US" sz="1700" dirty="0"/>
              </a:p>
              <a:p>
                <a:pPr marL="0" indent="0">
                  <a:buNone/>
                </a:pPr>
                <a:endParaRPr lang="en-US" sz="1700" dirty="0"/>
              </a:p>
              <a:p>
                <a:pPr marL="0" indent="0">
                  <a:buNone/>
                </a:pPr>
                <a:endParaRPr lang="en-US" sz="1700" dirty="0"/>
              </a:p>
              <a:p>
                <a:pPr marL="0" indent="0">
                  <a:buNone/>
                </a:pPr>
                <a:endParaRPr lang="en-US" sz="1700" dirty="0"/>
              </a:p>
              <a:p>
                <a:pPr marL="0" indent="0">
                  <a:buNone/>
                </a:pPr>
                <a:endParaRPr lang="en-US" sz="1700" dirty="0"/>
              </a:p>
              <a:p>
                <a:pPr marL="0" indent="0">
                  <a:buNone/>
                </a:pPr>
                <a:r>
                  <a:rPr lang="en-US" sz="1700" dirty="0"/>
                  <a:t>Determine states and calculate transition probabilities of the Markov chain for changing one variable using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𝑚𝑏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400" dirty="0"/>
                  <a:t>.</a:t>
                </a:r>
              </a:p>
              <a:p>
                <a:pPr marL="0" indent="0">
                  <a:buNone/>
                </a:pPr>
                <a:endParaRPr lang="en-US" sz="1700" dirty="0"/>
              </a:p>
              <a:p>
                <a:pPr marL="0" indent="0">
                  <a:buNone/>
                </a:pPr>
                <a:r>
                  <a:rPr lang="en-US" sz="1700" dirty="0"/>
                  <a:t>The algorithm randomly wanders around in this graph using the stated transition probabilities.</a:t>
                </a:r>
              </a:p>
              <a:p>
                <a:pPr marL="0" indent="0">
                  <a:buNone/>
                </a:pPr>
                <a:endParaRPr lang="en-US" sz="1700" dirty="0"/>
              </a:p>
              <a:p>
                <a:pPr marL="0" indent="0">
                  <a:buNone/>
                </a:pPr>
                <a:r>
                  <a:rPr lang="en-US" sz="1700" dirty="0"/>
                  <a:t>Assume that we observe 20 states with </a:t>
                </a:r>
                <a14:m>
                  <m:oMath xmlns:m="http://schemas.openxmlformats.org/officeDocument/2006/math"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𝑅𝑎𝑖𝑛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700" dirty="0"/>
                  <a:t>and 60 with </a:t>
                </a:r>
                <a14:m>
                  <m:oMath xmlns:m="http://schemas.openxmlformats.org/officeDocument/2006/math"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𝑟𝑎𝑖𝑛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𝑓𝑎𝑙𝑠𝑒</m:t>
                    </m:r>
                  </m:oMath>
                </a14:m>
                <a:r>
                  <a:rPr lang="en-US" sz="17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𝑁𝑂𝑅𝑀𝐴𝐿𝐼𝑍𝐸</m:t>
                      </m:r>
                      <m:d>
                        <m:dPr>
                          <m:ctrlPr>
                            <a:rPr lang="en-US" sz="17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17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700" i="1" dirty="0">
                                  <a:latin typeface="Cambria Math" panose="02040503050406030204" pitchFamily="18" charset="0"/>
                                </a:rPr>
                                <m:t>20,6</m:t>
                              </m:r>
                              <m:r>
                                <a:rPr lang="en-US" sz="17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17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700" i="1" dirty="0">
                              <a:latin typeface="Cambria Math" panose="02040503050406030204" pitchFamily="18" charset="0"/>
                            </a:rPr>
                            <m:t>0.25,0.75</m:t>
                          </m:r>
                        </m:e>
                      </m:d>
                    </m:oMath>
                  </m:oMathPara>
                </a14:m>
                <a:endParaRPr lang="en-US" sz="1700" dirty="0"/>
              </a:p>
              <a:p>
                <a:pPr marL="0" indent="0">
                  <a:buNone/>
                </a:pPr>
                <a:endParaRPr lang="en-US" sz="17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𝑅𝑎𝑖𝑛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𝑆𝑝𝑟𝑖𝑛𝑘𝑙𝑒𝑟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1700" i="1" dirty="0" err="1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sz="17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700" i="1" dirty="0" err="1" smtClean="0">
                        <a:latin typeface="Cambria Math" panose="02040503050406030204" pitchFamily="18" charset="0"/>
                      </a:rPr>
                      <m:t>𝑊𝑒𝑡𝐺𝑟𝑎𝑠𝑠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)≈0.75</m:t>
                    </m:r>
                  </m:oMath>
                </a14:m>
                <a:r>
                  <a:rPr lang="en-US" sz="1700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D80BEA-0364-DE6A-CC0A-9316A1DB96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6244" y="1253330"/>
                <a:ext cx="4699463" cy="5147469"/>
              </a:xfrm>
              <a:blipFill>
                <a:blip r:embed="rId2"/>
                <a:stretch>
                  <a:fillRect l="-778" t="-1185" r="-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735E2AC-945C-E89F-965D-B1124A154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984" y="3602177"/>
            <a:ext cx="3025839" cy="23414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47E19A-5631-E280-E86F-5E5AC8015C7B}"/>
              </a:ext>
            </a:extLst>
          </p:cNvPr>
          <p:cNvSpPr txBox="1"/>
          <p:nvPr/>
        </p:nvSpPr>
        <p:spPr>
          <a:xfrm>
            <a:off x="5486400" y="5955268"/>
            <a:ext cx="35052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/>
              <a:t>Note the self-loops: the state stays the same when either variable is chosen and then resamples the same value it already has.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0FF76F-185C-1795-11E7-F661B6C6A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4984" y="533400"/>
            <a:ext cx="2671811" cy="24542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00E3A3-C26D-148A-8FE6-0EE5890B99F1}"/>
              </a:ext>
            </a:extLst>
          </p:cNvPr>
          <p:cNvSpPr txBox="1"/>
          <p:nvPr/>
        </p:nvSpPr>
        <p:spPr>
          <a:xfrm>
            <a:off x="5729486" y="1986079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true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FCFB4A-803E-236E-DE01-49CC010C66EB}"/>
              </a:ext>
            </a:extLst>
          </p:cNvPr>
          <p:cNvSpPr txBox="1"/>
          <p:nvPr/>
        </p:nvSpPr>
        <p:spPr>
          <a:xfrm>
            <a:off x="7315200" y="2386189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true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6EA40A6-D091-19A5-C52B-3586AD46A9D6}"/>
              </a:ext>
            </a:extLst>
          </p:cNvPr>
          <p:cNvGrpSpPr/>
          <p:nvPr/>
        </p:nvGrpSpPr>
        <p:grpSpPr>
          <a:xfrm>
            <a:off x="5729486" y="1600200"/>
            <a:ext cx="631904" cy="421128"/>
            <a:chOff x="5729486" y="1600200"/>
            <a:chExt cx="631904" cy="42112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430EC3E-CC56-E9FE-55EF-E071C7EAB9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9486" y="1600200"/>
              <a:ext cx="631904" cy="38587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97CEE75-A901-BF96-7F48-34168628A931}"/>
                </a:ext>
              </a:extLst>
            </p:cNvPr>
            <p:cNvCxnSpPr>
              <a:cxnSpLocks/>
            </p:cNvCxnSpPr>
            <p:nvPr/>
          </p:nvCxnSpPr>
          <p:spPr>
            <a:xfrm>
              <a:off x="5729486" y="1600200"/>
              <a:ext cx="631904" cy="42112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CB2C4E7-A4F7-06C1-FA81-539C9C78BC79}"/>
              </a:ext>
            </a:extLst>
          </p:cNvPr>
          <p:cNvGrpSpPr/>
          <p:nvPr/>
        </p:nvGrpSpPr>
        <p:grpSpPr>
          <a:xfrm>
            <a:off x="6545763" y="2165116"/>
            <a:ext cx="845637" cy="822558"/>
            <a:chOff x="5729486" y="1600200"/>
            <a:chExt cx="631904" cy="42112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962763-C9DD-72D4-151B-64D2929531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9486" y="1600200"/>
              <a:ext cx="631904" cy="38587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652FC3B-B42C-8406-FD84-63389A82B267}"/>
                </a:ext>
              </a:extLst>
            </p:cNvPr>
            <p:cNvCxnSpPr>
              <a:cxnSpLocks/>
            </p:cNvCxnSpPr>
            <p:nvPr/>
          </p:nvCxnSpPr>
          <p:spPr>
            <a:xfrm>
              <a:off x="5729486" y="1600200"/>
              <a:ext cx="631904" cy="42112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700B6CC-FCD6-0E22-7F26-C081480E395B}"/>
              </a:ext>
            </a:extLst>
          </p:cNvPr>
          <p:cNvSpPr txBox="1"/>
          <p:nvPr/>
        </p:nvSpPr>
        <p:spPr>
          <a:xfrm>
            <a:off x="7208439" y="459520"/>
            <a:ext cx="1187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unknown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FDF9B3-1C46-426C-3A0C-53A393294027}"/>
              </a:ext>
            </a:extLst>
          </p:cNvPr>
          <p:cNvSpPr txBox="1"/>
          <p:nvPr/>
        </p:nvSpPr>
        <p:spPr>
          <a:xfrm>
            <a:off x="8078713" y="1585969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?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A4355F4B-8D5E-3579-D1DA-E04691CF568A}"/>
              </a:ext>
            </a:extLst>
          </p:cNvPr>
          <p:cNvSpPr/>
          <p:nvPr/>
        </p:nvSpPr>
        <p:spPr>
          <a:xfrm>
            <a:off x="6407597" y="3031716"/>
            <a:ext cx="983803" cy="505336"/>
          </a:xfrm>
          <a:prstGeom prst="downArrow">
            <a:avLst>
              <a:gd name="adj1" fmla="val 56634"/>
              <a:gd name="adj2" fmla="val 5689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E50C877-3FB6-A069-44E2-79A5D33DF7DA}"/>
              </a:ext>
            </a:extLst>
          </p:cNvPr>
          <p:cNvSpPr/>
          <p:nvPr/>
        </p:nvSpPr>
        <p:spPr>
          <a:xfrm>
            <a:off x="5729486" y="3657600"/>
            <a:ext cx="1204714" cy="2341423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EA012B2-212A-D8C3-44A7-1E672FF2195D}"/>
              </a:ext>
            </a:extLst>
          </p:cNvPr>
          <p:cNvSpPr/>
          <p:nvPr/>
        </p:nvSpPr>
        <p:spPr>
          <a:xfrm>
            <a:off x="7298295" y="3613845"/>
            <a:ext cx="1204714" cy="2341423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184829-011D-3B2A-B827-3891852135FB}"/>
              </a:ext>
            </a:extLst>
          </p:cNvPr>
          <p:cNvSpPr txBox="1"/>
          <p:nvPr/>
        </p:nvSpPr>
        <p:spPr>
          <a:xfrm>
            <a:off x="5818587" y="4403556"/>
            <a:ext cx="108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 visits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BA2DC7-4877-B22F-2B55-C6DD696AABCA}"/>
              </a:ext>
            </a:extLst>
          </p:cNvPr>
          <p:cNvSpPr txBox="1"/>
          <p:nvPr/>
        </p:nvSpPr>
        <p:spPr>
          <a:xfrm>
            <a:off x="7399331" y="4381945"/>
            <a:ext cx="108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 visits</a:t>
            </a:r>
          </a:p>
        </p:txBody>
      </p:sp>
    </p:spTree>
    <p:extLst>
      <p:ext uri="{BB962C8B-B14F-4D97-AF65-F5344CB8AC3E}">
        <p14:creationId xmlns:p14="http://schemas.microsoft.com/office/powerpoint/2010/main" val="259064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6" grpId="0" animBg="1"/>
      <p:bldP spid="4" grpId="0" animBg="1"/>
      <p:bldP spid="6" grpId="0" animBg="1"/>
      <p:bldP spid="8" grpId="0"/>
      <p:bldP spid="1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A9393-16FF-4347-B2FD-B101E366D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7F53C-77D6-428F-A1D2-8090896F2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 lnSpcReduction="10000"/>
          </a:bodyPr>
          <a:lstStyle/>
          <a:p>
            <a:r>
              <a:rPr lang="en-US" sz="1700" dirty="0"/>
              <a:t>Bayesian networks provide an efficient way to store a complete probabilistic model by exploiting (conditional) independence between variables.</a:t>
            </a:r>
          </a:p>
          <a:p>
            <a:endParaRPr lang="en-US" sz="1700" dirty="0"/>
          </a:p>
          <a:p>
            <a:r>
              <a:rPr lang="en-US" sz="1700" dirty="0"/>
              <a:t>Inference means querying the model for a conditional probability given some evidence.</a:t>
            </a:r>
          </a:p>
          <a:p>
            <a:pPr marL="0" indent="0">
              <a:buNone/>
            </a:pPr>
            <a:endParaRPr lang="en-US" sz="1700" dirty="0"/>
          </a:p>
          <a:p>
            <a:r>
              <a:rPr lang="en-US" sz="1700" dirty="0"/>
              <a:t>Exact inference is difficult, for all but tiny models.</a:t>
            </a:r>
          </a:p>
          <a:p>
            <a:endParaRPr lang="en-US" sz="1700" dirty="0"/>
          </a:p>
          <a:p>
            <a:r>
              <a:rPr lang="en-US" sz="1700" dirty="0"/>
              <a:t>State of the art is to use approximate inference by sampling from the model.</a:t>
            </a:r>
            <a:br>
              <a:rPr lang="en-US" sz="1700" dirty="0"/>
            </a:br>
            <a:endParaRPr lang="en-US" sz="1700" dirty="0"/>
          </a:p>
          <a:p>
            <a:r>
              <a:rPr lang="en-US" sz="1700" dirty="0"/>
              <a:t>Software libraries provide general inference engines.</a:t>
            </a: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37486F49-3F30-4D77-A275-2EDB6F9A27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540" r="12282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rgbClr val="F5E8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694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30936" y="251312"/>
            <a:ext cx="7879842" cy="1010264"/>
          </a:xfrm>
        </p:spPr>
        <p:txBody>
          <a:bodyPr anchor="ctr">
            <a:normAutofit/>
          </a:bodyPr>
          <a:lstStyle/>
          <a:p>
            <a:r>
              <a:rPr lang="en-US" dirty="0"/>
              <a:t>Bayesian Networks</a:t>
            </a:r>
            <a:br>
              <a:rPr lang="en-US" dirty="0"/>
            </a:br>
            <a:r>
              <a:rPr lang="en-US" sz="2800" dirty="0"/>
              <a:t>(aka Belief Networks)</a:t>
            </a:r>
            <a:endParaRPr lang="en-US" dirty="0"/>
          </a:p>
        </p:txBody>
      </p:sp>
      <p:graphicFrame>
        <p:nvGraphicFramePr>
          <p:cNvPr id="5125" name="Rectangle 3">
            <a:extLst>
              <a:ext uri="{FF2B5EF4-FFF2-40B4-BE49-F238E27FC236}">
                <a16:creationId xmlns:a16="http://schemas.microsoft.com/office/drawing/2014/main" id="{832C6CD0-99BE-4FC1-9C64-D1B35D00EE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6437623"/>
              </p:ext>
            </p:extLst>
          </p:nvPr>
        </p:nvGraphicFramePr>
        <p:xfrm>
          <a:off x="630936" y="2971799"/>
          <a:ext cx="8055864" cy="3339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4" descr="dentist-network">
            <a:extLst>
              <a:ext uri="{FF2B5EF4-FFF2-40B4-BE49-F238E27FC236}">
                <a16:creationId xmlns:a16="http://schemas.microsoft.com/office/drawing/2014/main" id="{A3DDFAC5-83EF-481B-A327-2A44F7B18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58825" y="496448"/>
            <a:ext cx="3975122" cy="19632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Bayesian Networks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981200"/>
            <a:ext cx="78867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b="1" dirty="0"/>
              <a:t>Nodes:</a:t>
            </a:r>
            <a:r>
              <a:rPr lang="en-US" sz="2800" dirty="0"/>
              <a:t> Random variables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Can be assigned (observed)</a:t>
            </a:r>
            <a:br>
              <a:rPr lang="en-US" sz="2400" dirty="0"/>
            </a:br>
            <a:r>
              <a:rPr lang="en-US" sz="2400" dirty="0"/>
              <a:t>or unassigned (unobserved)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/>
              <a:t>Arcs:</a:t>
            </a:r>
            <a:r>
              <a:rPr lang="en-US" sz="2800" dirty="0"/>
              <a:t> Dependencies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An arrow from one variable to another indicates direct influence.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Show independence</a:t>
            </a:r>
          </a:p>
          <a:p>
            <a:pPr lvl="2">
              <a:lnSpc>
                <a:spcPct val="90000"/>
              </a:lnSpc>
            </a:pPr>
            <a:r>
              <a:rPr lang="en-US" sz="2000" i="1" dirty="0">
                <a:solidFill>
                  <a:srgbClr val="0066FF"/>
                </a:solidFill>
              </a:rPr>
              <a:t>Weather</a:t>
            </a:r>
            <a:r>
              <a:rPr lang="en-US" sz="2000" dirty="0"/>
              <a:t> is independent of the other variables (no connection).</a:t>
            </a:r>
          </a:p>
          <a:p>
            <a:pPr lvl="2">
              <a:lnSpc>
                <a:spcPct val="90000"/>
              </a:lnSpc>
            </a:pPr>
            <a:r>
              <a:rPr lang="en-US" sz="2000" i="1" dirty="0">
                <a:solidFill>
                  <a:srgbClr val="0066FF"/>
                </a:solidFill>
              </a:rPr>
              <a:t>Toothache</a:t>
            </a:r>
            <a:r>
              <a:rPr lang="en-US" sz="2000" dirty="0"/>
              <a:t> and </a:t>
            </a:r>
            <a:r>
              <a:rPr lang="en-US" sz="2000" i="1" dirty="0">
                <a:solidFill>
                  <a:srgbClr val="0066FF"/>
                </a:solidFill>
              </a:rPr>
              <a:t>Catch</a:t>
            </a:r>
            <a:r>
              <a:rPr lang="en-US" sz="2000" dirty="0"/>
              <a:t> are conditionally independent given </a:t>
            </a:r>
            <a:r>
              <a:rPr lang="en-US" sz="2000" i="1" dirty="0">
                <a:solidFill>
                  <a:srgbClr val="0066FF"/>
                </a:solidFill>
              </a:rPr>
              <a:t>Cavity </a:t>
            </a:r>
            <a:r>
              <a:rPr lang="en-US" sz="2000" dirty="0"/>
              <a:t>(directed arc).</a:t>
            </a:r>
            <a:endParaRPr lang="en-US" sz="2000" i="1" dirty="0">
              <a:solidFill>
                <a:srgbClr val="0066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400" dirty="0"/>
              <a:t>Must form a directed </a:t>
            </a:r>
            <a:r>
              <a:rPr lang="en-US" sz="2400" i="1" dirty="0"/>
              <a:t>acyclic</a:t>
            </a:r>
            <a:r>
              <a:rPr lang="en-US" sz="2400" dirty="0"/>
              <a:t> graph (DAG)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marL="0" indent="0">
              <a:buNone/>
            </a:pPr>
            <a:r>
              <a:rPr lang="en-US" sz="2700" dirty="0"/>
              <a:t>A network with all random variables assigned represents a </a:t>
            </a:r>
            <a:r>
              <a:rPr lang="en-US" sz="2700" b="1" dirty="0"/>
              <a:t>state of the system</a:t>
            </a:r>
            <a:r>
              <a:rPr lang="en-US" sz="2700" dirty="0"/>
              <a:t>.</a:t>
            </a:r>
          </a:p>
        </p:txBody>
      </p:sp>
      <p:pic>
        <p:nvPicPr>
          <p:cNvPr id="6148" name="Picture 4" descr="dentist-networ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1431569"/>
            <a:ext cx="3581400" cy="17688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 independent coin flips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Complete independence</a:t>
                </a:r>
                <a:r>
                  <a:rPr lang="en-US" dirty="0"/>
                  <a:t>: no interactions between coin flips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7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FFA5DFA2-DDB5-9253-7D69-1F1FEB1D94E9}"/>
              </a:ext>
            </a:extLst>
          </p:cNvPr>
          <p:cNvGrpSpPr/>
          <p:nvPr/>
        </p:nvGrpSpPr>
        <p:grpSpPr>
          <a:xfrm>
            <a:off x="2514600" y="3267473"/>
            <a:ext cx="4038600" cy="847327"/>
            <a:chOff x="2362200" y="3267473"/>
            <a:chExt cx="4038600" cy="847327"/>
          </a:xfrm>
        </p:grpSpPr>
        <p:sp>
          <p:nvSpPr>
            <p:cNvPr id="4" name="Oval 3"/>
            <p:cNvSpPr/>
            <p:nvPr/>
          </p:nvSpPr>
          <p:spPr>
            <a:xfrm>
              <a:off x="2362200" y="3505200"/>
              <a:ext cx="609600" cy="6096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X</a:t>
              </a:r>
              <a:r>
                <a:rPr lang="en-US" sz="2000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3733800" y="3505200"/>
              <a:ext cx="609600" cy="6096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X</a:t>
              </a:r>
              <a:r>
                <a:rPr lang="en-US" sz="2000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5791200" y="3505200"/>
              <a:ext cx="609600" cy="6096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X</a:t>
              </a:r>
              <a:r>
                <a:rPr lang="en-US" sz="2000" baseline="-250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865717" y="3267473"/>
              <a:ext cx="85591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5F11A22D-8F4C-4E4C-63E6-25439BA3CAD5}"/>
              </a:ext>
            </a:extLst>
          </p:cNvPr>
          <p:cNvSpPr/>
          <p:nvPr/>
        </p:nvSpPr>
        <p:spPr>
          <a:xfrm>
            <a:off x="1676400" y="5410201"/>
            <a:ext cx="1752600" cy="592136"/>
          </a:xfrm>
          <a:prstGeom prst="wedgeRectCallout">
            <a:avLst>
              <a:gd name="adj1" fmla="val 37029"/>
              <a:gd name="adj2" fmla="val -7354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Joint probability distribution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689B3C66-AD90-83E7-9CF8-E510C2F8CAE9}"/>
              </a:ext>
            </a:extLst>
          </p:cNvPr>
          <p:cNvSpPr/>
          <p:nvPr/>
        </p:nvSpPr>
        <p:spPr>
          <a:xfrm>
            <a:off x="5334000" y="5410200"/>
            <a:ext cx="2209800" cy="592136"/>
          </a:xfrm>
          <a:prstGeom prst="wedgeRectCallout">
            <a:avLst>
              <a:gd name="adj1" fmla="val -44010"/>
              <a:gd name="adj2" fmla="val -7630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Marginal probability distributions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spam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8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90"/>
                <a:ext cx="7886700" cy="189022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Random variables: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: message class (spam or not spam)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baseline="-25000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i="1" dirty="0" err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baseline="-25000" dirty="0" err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: presence or absence of words comprising the message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Words depend on the class, but they are modeled conditional independent of each other given the class (= no direct connection between words).</a:t>
                </a:r>
              </a:p>
            </p:txBody>
          </p:sp>
        </mc:Choice>
        <mc:Fallback xmlns="">
          <p:sp>
            <p:nvSpPr>
              <p:cNvPr id="19" name="Content Placeholder 1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90"/>
                <a:ext cx="7886700" cy="1890220"/>
              </a:xfrm>
              <a:blipFill>
                <a:blip r:embed="rId3"/>
                <a:stretch>
                  <a:fillRect l="-696" t="-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02BB3921-C529-868F-F097-EF892DA59F7D}"/>
              </a:ext>
            </a:extLst>
          </p:cNvPr>
          <p:cNvGrpSpPr/>
          <p:nvPr/>
        </p:nvGrpSpPr>
        <p:grpSpPr>
          <a:xfrm>
            <a:off x="2514600" y="3584374"/>
            <a:ext cx="4114800" cy="2286000"/>
            <a:chOff x="2552700" y="4038600"/>
            <a:chExt cx="4114800" cy="2286000"/>
          </a:xfrm>
        </p:grpSpPr>
        <p:sp>
          <p:nvSpPr>
            <p:cNvPr id="4" name="Oval 3"/>
            <p:cNvSpPr/>
            <p:nvPr/>
          </p:nvSpPr>
          <p:spPr>
            <a:xfrm>
              <a:off x="2552700" y="5638800"/>
              <a:ext cx="685800" cy="6858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</a:t>
              </a:r>
              <a:r>
                <a:rPr lang="en-US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3924300" y="5638800"/>
              <a:ext cx="685800" cy="6858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</a:t>
              </a:r>
              <a:r>
                <a:rPr lang="en-US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5981700" y="5638800"/>
              <a:ext cx="685800" cy="6858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</a:t>
              </a:r>
              <a:r>
                <a:rPr lang="en-US" baseline="-250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056217" y="5450160"/>
              <a:ext cx="9629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229100" y="4038600"/>
              <a:ext cx="685800" cy="6858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  <a:endParaRPr lang="en-US" sz="24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3"/>
              <a:endCxn id="4" idx="0"/>
            </p:cNvCxnSpPr>
            <p:nvPr/>
          </p:nvCxnSpPr>
          <p:spPr>
            <a:xfrm flipH="1">
              <a:off x="2895600" y="4623967"/>
              <a:ext cx="1433933" cy="101483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5" idx="0"/>
            </p:cNvCxnSpPr>
            <p:nvPr/>
          </p:nvCxnSpPr>
          <p:spPr>
            <a:xfrm flipH="1">
              <a:off x="4267200" y="4724400"/>
              <a:ext cx="266700" cy="9144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5"/>
              <a:endCxn id="6" idx="0"/>
            </p:cNvCxnSpPr>
            <p:nvPr/>
          </p:nvCxnSpPr>
          <p:spPr>
            <a:xfrm>
              <a:off x="4814467" y="4623967"/>
              <a:ext cx="1510133" cy="101483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6EA76D-0E4C-744D-621B-40115AAD3BAA}"/>
                  </a:ext>
                </a:extLst>
              </p:cNvPr>
              <p:cNvSpPr txBox="1"/>
              <p:nvPr/>
            </p:nvSpPr>
            <p:spPr>
              <a:xfrm>
                <a:off x="628650" y="6199407"/>
                <a:ext cx="78867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6EA76D-0E4C-744D-621B-40115AAD3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6199407"/>
                <a:ext cx="7886700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Burglar Alarm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4"/>
            <a:ext cx="7886700" cy="4803775"/>
          </a:xfrm>
        </p:spPr>
        <p:txBody>
          <a:bodyPr>
            <a:normAutofit/>
          </a:bodyPr>
          <a:lstStyle/>
          <a:p>
            <a:r>
              <a:rPr lang="en-US" b="1" dirty="0"/>
              <a:t>Description</a:t>
            </a:r>
            <a:r>
              <a:rPr lang="en-US" dirty="0"/>
              <a:t>: I have a burglar alarm that is sometimes set off by minor earthquakes. My two neighbors, John and Mary, promised to call me at work if they hear the alarm</a:t>
            </a:r>
          </a:p>
          <a:p>
            <a:r>
              <a:rPr lang="en-US" dirty="0"/>
              <a:t>Example inference task: suppose Mary calls and John doesn’t call. What is the probability of a burglary?</a:t>
            </a:r>
          </a:p>
          <a:p>
            <a:endParaRPr lang="en-US" dirty="0"/>
          </a:p>
          <a:p>
            <a:r>
              <a:rPr lang="en-US" dirty="0"/>
              <a:t>What are the random variables? 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Burglary, Earthquake, Alarm,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JohnCalls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MaryCalls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/>
          </a:p>
          <a:p>
            <a:r>
              <a:rPr lang="en-US" dirty="0"/>
              <a:t>What are the direct influence relationships?</a:t>
            </a:r>
          </a:p>
          <a:p>
            <a:pPr lvl="1"/>
            <a:r>
              <a:rPr lang="en-US" dirty="0"/>
              <a:t>A burglar can set off the alarm</a:t>
            </a:r>
          </a:p>
          <a:p>
            <a:pPr lvl="1"/>
            <a:r>
              <a:rPr lang="en-US" dirty="0"/>
              <a:t>An earthquake can set off the alarm</a:t>
            </a:r>
          </a:p>
          <a:p>
            <a:pPr lvl="1"/>
            <a:r>
              <a:rPr lang="en-US" dirty="0"/>
              <a:t>The alarm can cause Mary to call</a:t>
            </a:r>
          </a:p>
          <a:p>
            <a:pPr lvl="1"/>
            <a:r>
              <a:rPr lang="en-US" dirty="0"/>
              <a:t>The alarm can cause John to call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6878</TotalTime>
  <Words>2279</Words>
  <Application>Microsoft Office PowerPoint</Application>
  <PresentationFormat>On-screen Show (4:3)</PresentationFormat>
  <Paragraphs>352</Paragraphs>
  <Slides>43</Slides>
  <Notes>32</Notes>
  <HiddenSlides>1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ＭＳ Ｐゴシック</vt:lpstr>
      <vt:lpstr>Arial</vt:lpstr>
      <vt:lpstr>Calibri</vt:lpstr>
      <vt:lpstr>Calibri Light</vt:lpstr>
      <vt:lpstr>Cambria Math</vt:lpstr>
      <vt:lpstr>source sans pro</vt:lpstr>
      <vt:lpstr>Symbol</vt:lpstr>
      <vt:lpstr>Wingdings</vt:lpstr>
      <vt:lpstr>Office Theme</vt:lpstr>
      <vt:lpstr>Equation</vt:lpstr>
      <vt:lpstr>CS 5/7320  Artificial Intelligence    Probabilistic Reasoning AIMA Chapter 13</vt:lpstr>
      <vt:lpstr>Probability Theory Recap</vt:lpstr>
      <vt:lpstr>Contents</vt:lpstr>
      <vt:lpstr>Bayesian Networks</vt:lpstr>
      <vt:lpstr>Bayesian Networks (aka Belief Networks)</vt:lpstr>
      <vt:lpstr>Structure of Bayesian Networks</vt:lpstr>
      <vt:lpstr>Example: N independent coin flips</vt:lpstr>
      <vt:lpstr>Example: Naïve Bayes spam filter</vt:lpstr>
      <vt:lpstr>Example: Burglar Alarm</vt:lpstr>
      <vt:lpstr>Example: Burglar Alarm</vt:lpstr>
      <vt:lpstr>Parameters: Conditional probability tables</vt:lpstr>
      <vt:lpstr>Example: Burglar Alarm with CPTs</vt:lpstr>
      <vt:lpstr>The joint probability distribution</vt:lpstr>
      <vt:lpstr>Dependence</vt:lpstr>
      <vt:lpstr>Conditional independence</vt:lpstr>
      <vt:lpstr>Conditional independence</vt:lpstr>
      <vt:lpstr>Compactness</vt:lpstr>
      <vt:lpstr>Constructing Bayesian networks</vt:lpstr>
      <vt:lpstr>A more realistic Bayes Network: Car diagnosis</vt:lpstr>
      <vt:lpstr>Car insurance: Cost is affected by many factors</vt:lpstr>
      <vt:lpstr>Summary</vt:lpstr>
      <vt:lpstr>Exact Inference in BN</vt:lpstr>
      <vt:lpstr>Exact Inference</vt:lpstr>
      <vt:lpstr>Exact inference:   Example</vt:lpstr>
      <vt:lpstr>Exact inference:  Example</vt:lpstr>
      <vt:lpstr>Issues with Exact Inference in AI</vt:lpstr>
      <vt:lpstr>Approximate Inference in BN</vt:lpstr>
      <vt:lpstr>BN as a Generative Model</vt:lpstr>
      <vt:lpstr>Prior-Sample Algorithm to Create a Sample (Event)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Estimating the Joint Probability Distribution</vt:lpstr>
      <vt:lpstr>Estimating Conditional Probabilities:  Rejection sampling</vt:lpstr>
      <vt:lpstr>Estimating Conditional Probabilities:  Rejection sampling</vt:lpstr>
      <vt:lpstr>Estimating Conditional Probabilities:  Importance sampling (likelihood weighting)</vt:lpstr>
      <vt:lpstr>Estimating Conditional Probabilities:  Markov Chain Monte Carlo Sampling (MCMC)</vt:lpstr>
      <vt:lpstr>Gibbs sampling in Bayes Networks</vt:lpstr>
      <vt:lpstr>Gibbs Sampling: Example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 Bayesian networks </dc:title>
  <dc:creator>michael</dc:creator>
  <cp:lastModifiedBy>Hahsler, Michael</cp:lastModifiedBy>
  <cp:revision>52</cp:revision>
  <dcterms:created xsi:type="dcterms:W3CDTF">2020-11-07T15:07:06Z</dcterms:created>
  <dcterms:modified xsi:type="dcterms:W3CDTF">2024-11-13T17:38:26Z</dcterms:modified>
</cp:coreProperties>
</file>