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7"/>
  </p:notesMasterIdLst>
  <p:sldIdLst>
    <p:sldId id="746" r:id="rId2"/>
    <p:sldId id="747" r:id="rId3"/>
    <p:sldId id="748" r:id="rId4"/>
    <p:sldId id="750" r:id="rId5"/>
    <p:sldId id="749" r:id="rId6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C0D4"/>
    <a:srgbClr val="5B9BD5"/>
    <a:srgbClr val="0000FF"/>
    <a:srgbClr val="9900CC"/>
    <a:srgbClr val="009900"/>
    <a:srgbClr val="FF00FF"/>
    <a:srgbClr val="00FFFF"/>
    <a:srgbClr val="FFFF00"/>
    <a:srgbClr val="FF0000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6" autoAdjust="0"/>
    <p:restoredTop sz="86439" autoAdjust="0"/>
  </p:normalViewPr>
  <p:slideViewPr>
    <p:cSldViewPr>
      <p:cViewPr varScale="1">
        <p:scale>
          <a:sx n="125" d="100"/>
          <a:sy n="125" d="100"/>
        </p:scale>
        <p:origin x="2574" y="10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-151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D2D9ED-F008-4B5F-9525-3D2B5EB9B0E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5556EB6-77CF-499D-BB6E-2C5024EC1F11}">
      <dgm:prSet custT="1"/>
      <dgm:spPr/>
      <dgm:t>
        <a:bodyPr/>
        <a:lstStyle/>
        <a:p>
          <a:pPr>
            <a:defRPr cap="all"/>
          </a:pPr>
          <a:r>
            <a:rPr lang="en-US" sz="1800" b="1" cap="none" dirty="0"/>
            <a:t>Lecture</a:t>
          </a:r>
          <a:r>
            <a:rPr lang="en-US" sz="1800" cap="none" dirty="0"/>
            <a:t>: We will discuss algorithms appropriate for different tasks and types of environments.</a:t>
          </a:r>
        </a:p>
      </dgm:t>
    </dgm:pt>
    <dgm:pt modelId="{A0502F33-FF3E-4CDA-BF79-BFD6A8042CB4}" type="parTrans" cxnId="{2D3F6008-DDCC-40AC-AE52-C234FBC376D5}">
      <dgm:prSet/>
      <dgm:spPr/>
      <dgm:t>
        <a:bodyPr/>
        <a:lstStyle/>
        <a:p>
          <a:endParaRPr lang="en-US"/>
        </a:p>
      </dgm:t>
    </dgm:pt>
    <dgm:pt modelId="{F3A3D373-011E-46F0-BFFD-E173B7E1F018}" type="sibTrans" cxnId="{2D3F6008-DDCC-40AC-AE52-C234FBC376D5}">
      <dgm:prSet/>
      <dgm:spPr/>
      <dgm:t>
        <a:bodyPr/>
        <a:lstStyle/>
        <a:p>
          <a:endParaRPr lang="en-US"/>
        </a:p>
      </dgm:t>
    </dgm:pt>
    <dgm:pt modelId="{FD37932E-AB41-4F9E-B178-8A6DF0D730CD}">
      <dgm:prSet custT="1"/>
      <dgm:spPr/>
      <dgm:t>
        <a:bodyPr/>
        <a:lstStyle/>
        <a:p>
          <a:pPr>
            <a:defRPr cap="all"/>
          </a:pPr>
          <a:r>
            <a:rPr lang="en-US" sz="1800" b="1" cap="none" dirty="0"/>
            <a:t>Projects</a:t>
          </a:r>
          <a:r>
            <a:rPr lang="en-US" sz="1800" cap="none" dirty="0"/>
            <a:t>: You will implement algorithms to solve several tasks and conduct experiments to investigate how well the algorithms work and how they scale with problem size. </a:t>
          </a:r>
        </a:p>
      </dgm:t>
      <dgm:extLst>
        <a:ext uri="{E40237B7-FDA0-4F09-8148-C483321AD2D9}">
          <dgm14:cNvPr xmlns:dgm14="http://schemas.microsoft.com/office/drawing/2010/diagram" id="0" name="" descr="You will implement algorithms to solve several tasks and conduct experiments to investigate how well the algorithms work and how they scale with problem size. "/>
        </a:ext>
      </dgm:extLst>
    </dgm:pt>
    <dgm:pt modelId="{B268A2BD-0C9E-4DCF-91BA-E16A455E029C}" type="parTrans" cxnId="{47E824B7-3212-4E68-B17D-01C286CB2575}">
      <dgm:prSet/>
      <dgm:spPr/>
      <dgm:t>
        <a:bodyPr/>
        <a:lstStyle/>
        <a:p>
          <a:endParaRPr lang="en-US"/>
        </a:p>
      </dgm:t>
    </dgm:pt>
    <dgm:pt modelId="{E5EB9EE9-E9CD-4FDC-9F83-012E5F75DF28}" type="sibTrans" cxnId="{47E824B7-3212-4E68-B17D-01C286CB2575}">
      <dgm:prSet/>
      <dgm:spPr/>
      <dgm:t>
        <a:bodyPr/>
        <a:lstStyle/>
        <a:p>
          <a:endParaRPr lang="en-US"/>
        </a:p>
      </dgm:t>
    </dgm:pt>
    <dgm:pt modelId="{691847A3-79DF-4D9A-862B-527494AC6810}" type="pres">
      <dgm:prSet presAssocID="{67D2D9ED-F008-4B5F-9525-3D2B5EB9B0EC}" presName="root" presStyleCnt="0">
        <dgm:presLayoutVars>
          <dgm:dir/>
          <dgm:resizeHandles val="exact"/>
        </dgm:presLayoutVars>
      </dgm:prSet>
      <dgm:spPr/>
    </dgm:pt>
    <dgm:pt modelId="{57AEA7ED-7400-46FB-B788-DC93A6CEA299}" type="pres">
      <dgm:prSet presAssocID="{85556EB6-77CF-499D-BB6E-2C5024EC1F11}" presName="compNode" presStyleCnt="0"/>
      <dgm:spPr/>
    </dgm:pt>
    <dgm:pt modelId="{08A12263-E4A9-4A00-88E6-3846A16416C1}" type="pres">
      <dgm:prSet presAssocID="{85556EB6-77CF-499D-BB6E-2C5024EC1F11}" presName="iconBgRect" presStyleLbl="bgShp" presStyleIdx="0" presStyleCnt="2"/>
      <dgm:spPr/>
    </dgm:pt>
    <dgm:pt modelId="{86982F10-A107-426F-B3DF-5C8430D602FE}" type="pres">
      <dgm:prSet presAssocID="{85556EB6-77CF-499D-BB6E-2C5024EC1F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6F34AEE-C90C-490B-B05A-0CF8911036E6}" type="pres">
      <dgm:prSet presAssocID="{85556EB6-77CF-499D-BB6E-2C5024EC1F11}" presName="spaceRect" presStyleCnt="0"/>
      <dgm:spPr/>
    </dgm:pt>
    <dgm:pt modelId="{75CDBA54-D425-4D8F-91AD-9709476643B9}" type="pres">
      <dgm:prSet presAssocID="{85556EB6-77CF-499D-BB6E-2C5024EC1F11}" presName="textRect" presStyleLbl="revTx" presStyleIdx="0" presStyleCnt="2">
        <dgm:presLayoutVars>
          <dgm:chMax val="1"/>
          <dgm:chPref val="1"/>
        </dgm:presLayoutVars>
      </dgm:prSet>
      <dgm:spPr/>
    </dgm:pt>
    <dgm:pt modelId="{07FA76DA-9D4B-45C4-AD2E-7CECAF062D28}" type="pres">
      <dgm:prSet presAssocID="{F3A3D373-011E-46F0-BFFD-E173B7E1F018}" presName="sibTrans" presStyleCnt="0"/>
      <dgm:spPr/>
    </dgm:pt>
    <dgm:pt modelId="{6C28C8B4-E0AA-4AA0-989D-A8BA14913931}" type="pres">
      <dgm:prSet presAssocID="{FD37932E-AB41-4F9E-B178-8A6DF0D730CD}" presName="compNode" presStyleCnt="0"/>
      <dgm:spPr/>
    </dgm:pt>
    <dgm:pt modelId="{38F2B982-E76D-43F8-875F-C9F7F87FB6F0}" type="pres">
      <dgm:prSet presAssocID="{FD37932E-AB41-4F9E-B178-8A6DF0D730CD}" presName="iconBgRect" presStyleLbl="bgShp" presStyleIdx="1" presStyleCnt="2"/>
      <dgm:spPr/>
    </dgm:pt>
    <dgm:pt modelId="{4DA6517A-86C8-4E8B-867A-3B85CA151A02}" type="pres">
      <dgm:prSet presAssocID="{FD37932E-AB41-4F9E-B178-8A6DF0D730C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A6481FB-2447-4EBA-8327-1D3DCA8AF792}" type="pres">
      <dgm:prSet presAssocID="{FD37932E-AB41-4F9E-B178-8A6DF0D730CD}" presName="spaceRect" presStyleCnt="0"/>
      <dgm:spPr/>
    </dgm:pt>
    <dgm:pt modelId="{D299793F-65DD-49BB-939C-47011274A408}" type="pres">
      <dgm:prSet presAssocID="{FD37932E-AB41-4F9E-B178-8A6DF0D730CD}" presName="textRect" presStyleLbl="revTx" presStyleIdx="1" presStyleCnt="2" custScaleX="155608">
        <dgm:presLayoutVars>
          <dgm:chMax val="1"/>
          <dgm:chPref val="1"/>
        </dgm:presLayoutVars>
      </dgm:prSet>
      <dgm:spPr/>
    </dgm:pt>
  </dgm:ptLst>
  <dgm:cxnLst>
    <dgm:cxn modelId="{2D3F6008-DDCC-40AC-AE52-C234FBC376D5}" srcId="{67D2D9ED-F008-4B5F-9525-3D2B5EB9B0EC}" destId="{85556EB6-77CF-499D-BB6E-2C5024EC1F11}" srcOrd="0" destOrd="0" parTransId="{A0502F33-FF3E-4CDA-BF79-BFD6A8042CB4}" sibTransId="{F3A3D373-011E-46F0-BFFD-E173B7E1F018}"/>
    <dgm:cxn modelId="{6DB08242-3BE2-4477-9F6B-13CA0CCB8688}" type="presOf" srcId="{85556EB6-77CF-499D-BB6E-2C5024EC1F11}" destId="{75CDBA54-D425-4D8F-91AD-9709476643B9}" srcOrd="0" destOrd="0" presId="urn:microsoft.com/office/officeart/2018/5/layout/IconCircleLabelList"/>
    <dgm:cxn modelId="{47E824B7-3212-4E68-B17D-01C286CB2575}" srcId="{67D2D9ED-F008-4B5F-9525-3D2B5EB9B0EC}" destId="{FD37932E-AB41-4F9E-B178-8A6DF0D730CD}" srcOrd="1" destOrd="0" parTransId="{B268A2BD-0C9E-4DCF-91BA-E16A455E029C}" sibTransId="{E5EB9EE9-E9CD-4FDC-9F83-012E5F75DF28}"/>
    <dgm:cxn modelId="{C5BBC8B9-D165-4CAD-B91D-9084CC61E1A0}" type="presOf" srcId="{67D2D9ED-F008-4B5F-9525-3D2B5EB9B0EC}" destId="{691847A3-79DF-4D9A-862B-527494AC6810}" srcOrd="0" destOrd="0" presId="urn:microsoft.com/office/officeart/2018/5/layout/IconCircleLabelList"/>
    <dgm:cxn modelId="{DC9067BD-BB72-4D12-86ED-168745D75E51}" type="presOf" srcId="{FD37932E-AB41-4F9E-B178-8A6DF0D730CD}" destId="{D299793F-65DD-49BB-939C-47011274A408}" srcOrd="0" destOrd="0" presId="urn:microsoft.com/office/officeart/2018/5/layout/IconCircleLabelList"/>
    <dgm:cxn modelId="{CDDD1C15-C97D-4D9C-83CF-C609B3B839CD}" type="presParOf" srcId="{691847A3-79DF-4D9A-862B-527494AC6810}" destId="{57AEA7ED-7400-46FB-B788-DC93A6CEA299}" srcOrd="0" destOrd="0" presId="urn:microsoft.com/office/officeart/2018/5/layout/IconCircleLabelList"/>
    <dgm:cxn modelId="{E29AD60C-6AD7-42FB-854D-857090BE4F4D}" type="presParOf" srcId="{57AEA7ED-7400-46FB-B788-DC93A6CEA299}" destId="{08A12263-E4A9-4A00-88E6-3846A16416C1}" srcOrd="0" destOrd="0" presId="urn:microsoft.com/office/officeart/2018/5/layout/IconCircleLabelList"/>
    <dgm:cxn modelId="{E784C42F-9C15-4137-8499-407E43DB10E5}" type="presParOf" srcId="{57AEA7ED-7400-46FB-B788-DC93A6CEA299}" destId="{86982F10-A107-426F-B3DF-5C8430D602FE}" srcOrd="1" destOrd="0" presId="urn:microsoft.com/office/officeart/2018/5/layout/IconCircleLabelList"/>
    <dgm:cxn modelId="{53E7089E-E975-44E1-BC12-17CAADEE599A}" type="presParOf" srcId="{57AEA7ED-7400-46FB-B788-DC93A6CEA299}" destId="{26F34AEE-C90C-490B-B05A-0CF8911036E6}" srcOrd="2" destOrd="0" presId="urn:microsoft.com/office/officeart/2018/5/layout/IconCircleLabelList"/>
    <dgm:cxn modelId="{B575AF7A-F7B7-4D70-BA51-AF76149EABFA}" type="presParOf" srcId="{57AEA7ED-7400-46FB-B788-DC93A6CEA299}" destId="{75CDBA54-D425-4D8F-91AD-9709476643B9}" srcOrd="3" destOrd="0" presId="urn:microsoft.com/office/officeart/2018/5/layout/IconCircleLabelList"/>
    <dgm:cxn modelId="{E5322F20-EAC7-42A9-8F7C-56AAFF69C35D}" type="presParOf" srcId="{691847A3-79DF-4D9A-862B-527494AC6810}" destId="{07FA76DA-9D4B-45C4-AD2E-7CECAF062D28}" srcOrd="1" destOrd="0" presId="urn:microsoft.com/office/officeart/2018/5/layout/IconCircleLabelList"/>
    <dgm:cxn modelId="{0ABD7810-BDEB-475E-96DA-FDD6DD2F1A6B}" type="presParOf" srcId="{691847A3-79DF-4D9A-862B-527494AC6810}" destId="{6C28C8B4-E0AA-4AA0-989D-A8BA14913931}" srcOrd="2" destOrd="0" presId="urn:microsoft.com/office/officeart/2018/5/layout/IconCircleLabelList"/>
    <dgm:cxn modelId="{68E6A819-38B6-4A62-93FC-C798D8186577}" type="presParOf" srcId="{6C28C8B4-E0AA-4AA0-989D-A8BA14913931}" destId="{38F2B982-E76D-43F8-875F-C9F7F87FB6F0}" srcOrd="0" destOrd="0" presId="urn:microsoft.com/office/officeart/2018/5/layout/IconCircleLabelList"/>
    <dgm:cxn modelId="{5B887014-5565-4FB2-BAFA-03F47B1B293B}" type="presParOf" srcId="{6C28C8B4-E0AA-4AA0-989D-A8BA14913931}" destId="{4DA6517A-86C8-4E8B-867A-3B85CA151A02}" srcOrd="1" destOrd="0" presId="urn:microsoft.com/office/officeart/2018/5/layout/IconCircleLabelList"/>
    <dgm:cxn modelId="{54472C35-071B-4D03-B206-797914BEAC93}" type="presParOf" srcId="{6C28C8B4-E0AA-4AA0-989D-A8BA14913931}" destId="{3A6481FB-2447-4EBA-8327-1D3DCA8AF792}" srcOrd="2" destOrd="0" presId="urn:microsoft.com/office/officeart/2018/5/layout/IconCircleLabelList"/>
    <dgm:cxn modelId="{B669344F-C799-4CE4-AFE6-A42E7294783C}" type="presParOf" srcId="{6C28C8B4-E0AA-4AA0-989D-A8BA14913931}" destId="{D299793F-65DD-49BB-939C-47011274A40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12263-E4A9-4A00-88E6-3846A16416C1}">
      <dsp:nvSpPr>
        <dsp:cNvPr id="0" name=""/>
        <dsp:cNvSpPr/>
      </dsp:nvSpPr>
      <dsp:spPr>
        <a:xfrm>
          <a:off x="608263" y="466097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82F10-A107-426F-B3DF-5C8430D602FE}">
      <dsp:nvSpPr>
        <dsp:cNvPr id="0" name=""/>
        <dsp:cNvSpPr/>
      </dsp:nvSpPr>
      <dsp:spPr>
        <a:xfrm>
          <a:off x="995825" y="853659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DBA54-D425-4D8F-91AD-9709476643B9}">
      <dsp:nvSpPr>
        <dsp:cNvPr id="0" name=""/>
        <dsp:cNvSpPr/>
      </dsp:nvSpPr>
      <dsp:spPr>
        <a:xfrm>
          <a:off x="26919" y="2851097"/>
          <a:ext cx="2981250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cap="none" dirty="0"/>
            <a:t>Lecture</a:t>
          </a:r>
          <a:r>
            <a:rPr lang="en-US" sz="1800" kern="1200" cap="none" dirty="0"/>
            <a:t>: We will discuss algorithms appropriate for different tasks and types of environments.</a:t>
          </a:r>
        </a:p>
      </dsp:txBody>
      <dsp:txXfrm>
        <a:off x="26919" y="2851097"/>
        <a:ext cx="2981250" cy="875610"/>
      </dsp:txXfrm>
    </dsp:sp>
    <dsp:sp modelId="{38F2B982-E76D-43F8-875F-C9F7F87FB6F0}">
      <dsp:nvSpPr>
        <dsp:cNvPr id="0" name=""/>
        <dsp:cNvSpPr/>
      </dsp:nvSpPr>
      <dsp:spPr>
        <a:xfrm>
          <a:off x="4940138" y="466097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6517A-86C8-4E8B-867A-3B85CA151A02}">
      <dsp:nvSpPr>
        <dsp:cNvPr id="0" name=""/>
        <dsp:cNvSpPr/>
      </dsp:nvSpPr>
      <dsp:spPr>
        <a:xfrm>
          <a:off x="5327701" y="853659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9793F-65DD-49BB-939C-47011274A408}">
      <dsp:nvSpPr>
        <dsp:cNvPr id="0" name=""/>
        <dsp:cNvSpPr/>
      </dsp:nvSpPr>
      <dsp:spPr>
        <a:xfrm>
          <a:off x="3529888" y="2851097"/>
          <a:ext cx="4639063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cap="none" dirty="0"/>
            <a:t>Projects</a:t>
          </a:r>
          <a:r>
            <a:rPr lang="en-US" sz="1800" kern="1200" cap="none" dirty="0"/>
            <a:t>: You will implement algorithms to solve several tasks and conduct experiments to investigate how well the algorithms work and how they scale with problem size. </a:t>
          </a:r>
        </a:p>
      </dsp:txBody>
      <dsp:txXfrm>
        <a:off x="3529888" y="2851097"/>
        <a:ext cx="4639063" cy="875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767FC3A7-0F7B-44C6-ACD4-A5FC741D9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AD7B03-BE14-45DB-B0F7-17EB6D027DC3}" type="slidenum">
              <a:rPr lang="en-US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C3F58-2633-43B5-944D-9A29CA4A9E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C7C65B-D709-43A0-BF27-CBEBE59D50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5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2BCF5F-F163-48A3-8709-B31AFB4E6F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5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C49721-C3A1-4425-99EF-30C57743CC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6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6BB52-192B-4E7D-9E15-B5945998B3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6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34D7A-5DE0-40F6-876D-D2AFBCA764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733130-C1C8-4197-ACEE-A73DA10DD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1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389DD-3A77-4664-9585-0D0E9A5EB6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9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740A81-9E01-4FD9-8249-D9D456571D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6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6D5C0-30C3-4567-9087-D7285F18DE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9245C4-C502-4096-92D6-EC376ED5F3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2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E62156-1480-49ED-B33B-CE1D8F42A3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2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71EBC5-8F77-4D05-B52D-24E94DBD9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4" r="9089" b="5987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2600" b="1" dirty="0"/>
              <a:t>CS 5/7320 </a:t>
            </a:r>
            <a:br>
              <a:rPr lang="en-US" sz="2600" b="1" dirty="0"/>
            </a:br>
            <a:r>
              <a:rPr lang="en-US" sz="2600" b="1" dirty="0"/>
              <a:t>Artificial Intelligence</a:t>
            </a:r>
            <a:br>
              <a:rPr lang="en-US" sz="2600" b="1" dirty="0"/>
            </a:br>
            <a:br>
              <a:rPr lang="en-US" sz="2600" b="1" dirty="0"/>
            </a:br>
            <a:r>
              <a:rPr lang="en-US" sz="2600" b="1" dirty="0"/>
              <a:t>Course Introduction</a:t>
            </a:r>
            <a:br>
              <a:rPr lang="en-US" sz="2600" b="1" dirty="0"/>
            </a:br>
            <a:br>
              <a:rPr lang="en-US" sz="2600" b="1" dirty="0"/>
            </a:br>
            <a:endParaRPr lang="en-US" sz="2600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1970712-7B6B-FF1B-6B47-BB7A92726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Slides by Michael Hahsler	</a:t>
            </a:r>
          </a:p>
          <a:p>
            <a:pPr algn="l"/>
            <a:endParaRPr lang="en-US" sz="1700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C730582-CB30-4505-AAF1-FC128A765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9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0202BD-23F9-4699-B3FD-8AC22A462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19202" y="6324602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</a:rPr>
              <a:t>This work is licensed under a </a:t>
            </a: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Attribution-ShareAlike 4.0 International License</a:t>
            </a: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11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1EF9FF-12FF-4F03-4D90-E4991E9CA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71961" y="4716889"/>
            <a:ext cx="1676400" cy="1981200"/>
            <a:chOff x="7162800" y="4191000"/>
            <a:chExt cx="1676400" cy="198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C65A4B-B0A0-AF04-CE85-7D210DDDC3E8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475F2505-5B89-1F3A-7D7E-9847C40AA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900" y="4212771"/>
              <a:ext cx="1600200" cy="16002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3842AC-2A2D-8FD0-3DA1-764F6B0C3100}"/>
                </a:ext>
              </a:extLst>
            </p:cNvPr>
            <p:cNvSpPr/>
            <p:nvPr/>
          </p:nvSpPr>
          <p:spPr>
            <a:xfrm>
              <a:off x="7162800" y="5812971"/>
              <a:ext cx="1676400" cy="35922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Online Material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B6B01-487F-6292-CB4D-621CA38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Course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DBA7D-9239-27DF-1B7F-39C8C9A8C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0" y="1981200"/>
            <a:ext cx="4000647" cy="425887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dirty="0"/>
              <a:t>This course will introduce AI from the viewpoint of </a:t>
            </a:r>
            <a:r>
              <a:rPr lang="en-US" sz="1400" b="1" dirty="0"/>
              <a:t>creating an autonomous intelligent agent </a:t>
            </a:r>
            <a:r>
              <a:rPr lang="en-US" sz="1400" dirty="0"/>
              <a:t>that acts rationally in its environment. </a:t>
            </a:r>
          </a:p>
          <a:p>
            <a:pPr marL="0" indent="0">
              <a:buNone/>
            </a:pPr>
            <a:r>
              <a:rPr lang="en-US" sz="1400" dirty="0"/>
              <a:t>For example, a self-driving car is an intelligent agent with the </a:t>
            </a:r>
            <a:r>
              <a:rPr lang="en-US" sz="1400" b="1" dirty="0"/>
              <a:t>objective</a:t>
            </a:r>
            <a:r>
              <a:rPr lang="en-US" sz="1400" dirty="0"/>
              <a:t> of delivering a passenger to a desired destination. The agent needs </a:t>
            </a:r>
            <a:r>
              <a:rPr lang="en-US" sz="1400" b="1" dirty="0"/>
              <a:t>to make decisions </a:t>
            </a:r>
            <a:r>
              <a:rPr lang="en-US" sz="1400" dirty="0"/>
              <a:t>about stopping, turning, and changing lanes by </a:t>
            </a:r>
            <a:r>
              <a:rPr lang="en-US" sz="1400" b="1" dirty="0"/>
              <a:t>observing its environment</a:t>
            </a:r>
            <a:r>
              <a:rPr lang="en-US" sz="1400" dirty="0"/>
              <a:t>, which consists of roads, other cars, pedestrians, and traffic signals. </a:t>
            </a:r>
          </a:p>
          <a:p>
            <a:pPr marL="0" indent="0">
              <a:buNone/>
            </a:pPr>
            <a:r>
              <a:rPr lang="en-US" sz="1400" dirty="0"/>
              <a:t>We will focus on the algorithms used by the agent to make decisions. We will survey the following important topics: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Searching for a solution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Using knowledge for decision making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Decision-making under uncertainty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Learning from examples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1C013EC-7097-1320-0351-DF3DF48AD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7" r="53091" b="-1"/>
          <a:stretch/>
        </p:blipFill>
        <p:spPr bwMode="auto"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67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73AEAF-622F-0793-2C47-3E68C728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Learning Method</a:t>
            </a:r>
          </a:p>
        </p:txBody>
      </p:sp>
      <p:graphicFrame>
        <p:nvGraphicFramePr>
          <p:cNvPr id="7" name="Content Placeholder 4" descr="You will implement algorithms to solve several tasks and conduct experiments to investigate how well the algorithms work and how they scale with problem size. ">
            <a:extLst>
              <a:ext uri="{FF2B5EF4-FFF2-40B4-BE49-F238E27FC236}">
                <a16:creationId xmlns:a16="http://schemas.microsoft.com/office/drawing/2014/main" id="{4B09C3CD-93BB-274D-5084-A99FB0645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664267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31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A71C4C-2324-AB3D-B679-1F56AE703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B741C-4158-6F7F-5C3D-EF416E78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8F96-FE6A-3011-92DF-7C65CE28F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Course assignments require substantial advanced Python programming.</a:t>
            </a:r>
          </a:p>
          <a:p>
            <a:r>
              <a:rPr lang="en-US" sz="1700" dirty="0"/>
              <a:t>Students need practical knowledge of how to implement data structures and algorithms (Big-O notation, search trees).</a:t>
            </a:r>
          </a:p>
          <a:p>
            <a:r>
              <a:rPr lang="en-US" sz="1700" dirty="0"/>
              <a:t>Students must have a working knowledge of probability theory and combinatorics. </a:t>
            </a:r>
          </a:p>
          <a:p>
            <a:endParaRPr lang="en-US" sz="1700" dirty="0"/>
          </a:p>
          <a:p>
            <a:r>
              <a:rPr lang="en-US" sz="1700" dirty="0"/>
              <a:t>Students are expected to obtain any missing knowledge independently. </a:t>
            </a:r>
          </a:p>
        </p:txBody>
      </p:sp>
    </p:spTree>
    <p:extLst>
      <p:ext uri="{BB962C8B-B14F-4D97-AF65-F5344CB8AC3E}">
        <p14:creationId xmlns:p14="http://schemas.microsoft.com/office/powerpoint/2010/main" val="21158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C5A96-4B7A-E8F3-E069-EDD488A5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Course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2CDE2-EAC3-D86D-779E-D8D74B4B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CLO 1: Define what artificial intelligence (AI) is and explain how it is used.</a:t>
            </a:r>
          </a:p>
          <a:p>
            <a:r>
              <a:rPr lang="en-US" sz="1700" dirty="0"/>
              <a:t>CLO 2: Identify ethical and security issues with artificial intelligence applications.</a:t>
            </a:r>
          </a:p>
          <a:p>
            <a:r>
              <a:rPr lang="en-US" sz="1700" dirty="0"/>
              <a:t>CLO 3: Define intelligent agents and explain how they interact with their environment.</a:t>
            </a:r>
          </a:p>
          <a:p>
            <a:r>
              <a:rPr lang="en-US" sz="1700" dirty="0"/>
              <a:t>CLO 4: Apply search to create agents that can perform simple tasks.</a:t>
            </a:r>
          </a:p>
          <a:p>
            <a:r>
              <a:rPr lang="en-US" sz="1700" dirty="0"/>
              <a:t>CLO 5: Explain how knowledge-based agents make decisions.</a:t>
            </a:r>
          </a:p>
          <a:p>
            <a:r>
              <a:rPr lang="en-US" sz="1700" dirty="0"/>
              <a:t>CLO 6: Explain how probabilistic reasoning is used by agents to make decisions under uncertainty.</a:t>
            </a:r>
          </a:p>
          <a:p>
            <a:r>
              <a:rPr lang="en-US" sz="1700" dirty="0"/>
              <a:t>CLO 7: Apply machine learning to different components of an intelligent agent.</a:t>
            </a:r>
          </a:p>
        </p:txBody>
      </p:sp>
    </p:spTree>
    <p:extLst>
      <p:ext uri="{BB962C8B-B14F-4D97-AF65-F5344CB8AC3E}">
        <p14:creationId xmlns:p14="http://schemas.microsoft.com/office/powerpoint/2010/main" val="10561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AI_high_contrast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F9ED5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4662</TotalTime>
  <Words>347</Words>
  <Application>Microsoft Office PowerPoint</Application>
  <PresentationFormat>On-screen Show (4:3)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source sans pro</vt:lpstr>
      <vt:lpstr>Times New Roman</vt:lpstr>
      <vt:lpstr>Office 2013 - 2022 Theme</vt:lpstr>
      <vt:lpstr>CS 5/7320  Artificial Intelligence  Course Introduction  </vt:lpstr>
      <vt:lpstr>Course Goal</vt:lpstr>
      <vt:lpstr>Learning Method</vt:lpstr>
      <vt:lpstr>Course Requirements</vt:lpstr>
      <vt:lpstr>Course Learning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Introduction</dc:title>
  <dc:creator>michael</dc:creator>
  <cp:lastModifiedBy>Hahsler, Michael</cp:lastModifiedBy>
  <cp:revision>86</cp:revision>
  <dcterms:created xsi:type="dcterms:W3CDTF">2021-01-29T15:10:36Z</dcterms:created>
  <dcterms:modified xsi:type="dcterms:W3CDTF">2025-01-21T14:26:07Z</dcterms:modified>
</cp:coreProperties>
</file>