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notesMasterIdLst>
    <p:notesMasterId r:id="rId22"/>
  </p:notesMasterIdLst>
  <p:handoutMasterIdLst>
    <p:handoutMasterId r:id="rId23"/>
  </p:handoutMasterIdLst>
  <p:sldIdLst>
    <p:sldId id="455" r:id="rId2"/>
    <p:sldId id="260" r:id="rId3"/>
    <p:sldId id="466" r:id="rId4"/>
    <p:sldId id="456" r:id="rId5"/>
    <p:sldId id="469" r:id="rId6"/>
    <p:sldId id="458" r:id="rId7"/>
    <p:sldId id="474" r:id="rId8"/>
    <p:sldId id="471" r:id="rId9"/>
    <p:sldId id="459" r:id="rId10"/>
    <p:sldId id="470" r:id="rId11"/>
    <p:sldId id="460" r:id="rId12"/>
    <p:sldId id="461" r:id="rId13"/>
    <p:sldId id="473" r:id="rId14"/>
    <p:sldId id="462" r:id="rId15"/>
    <p:sldId id="467" r:id="rId16"/>
    <p:sldId id="463" r:id="rId17"/>
    <p:sldId id="464" r:id="rId18"/>
    <p:sldId id="468" r:id="rId19"/>
    <p:sldId id="472" r:id="rId20"/>
    <p:sldId id="465" r:id="rId21"/>
  </p:sldIdLst>
  <p:sldSz cx="12192000" cy="6858000"/>
  <p:notesSz cx="7099300" cy="10234613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71BB79B-38E9-4662-8ED5-3F2F225203CE}">
          <p14:sldIdLst>
            <p14:sldId id="455"/>
            <p14:sldId id="260"/>
          </p14:sldIdLst>
        </p14:section>
        <p14:section name="Making Complex Decisions" id="{B8905887-AD13-488A-8C89-192AA0E28FC3}">
          <p14:sldIdLst>
            <p14:sldId id="466"/>
            <p14:sldId id="456"/>
            <p14:sldId id="469"/>
            <p14:sldId id="458"/>
            <p14:sldId id="474"/>
            <p14:sldId id="471"/>
            <p14:sldId id="459"/>
            <p14:sldId id="470"/>
            <p14:sldId id="460"/>
            <p14:sldId id="461"/>
            <p14:sldId id="473"/>
            <p14:sldId id="462"/>
          </p14:sldIdLst>
        </p14:section>
        <p14:section name="Reinforcement Learning" id="{A6B38B18-52AD-4CDE-8997-59227FD21D46}">
          <p14:sldIdLst>
            <p14:sldId id="467"/>
            <p14:sldId id="463"/>
            <p14:sldId id="464"/>
            <p14:sldId id="468"/>
            <p14:sldId id="472"/>
            <p14:sldId id="4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FEC0BE"/>
    <a:srgbClr val="8EEA9D"/>
    <a:srgbClr val="BDE6B2"/>
    <a:srgbClr val="FFCCCC"/>
    <a:srgbClr val="FFCCFF"/>
    <a:srgbClr val="FFFF00"/>
    <a:srgbClr val="3333FF"/>
    <a:srgbClr val="FF33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631" autoAdjust="0"/>
    <p:restoredTop sz="88686" autoAdjust="0"/>
  </p:normalViewPr>
  <p:slideViewPr>
    <p:cSldViewPr>
      <p:cViewPr varScale="1">
        <p:scale>
          <a:sx n="68" d="100"/>
          <a:sy n="68" d="100"/>
        </p:scale>
        <p:origin x="48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2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fld id="{0FF84380-B695-4AAA-BD6D-02A02864A8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464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fld id="{7BDF81BA-2724-47AE-8C5A-18C6541FAE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18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97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505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087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Reward may be sparse. Need for credit assignment.</a:t>
            </a:r>
          </a:p>
          <a:p>
            <a:r>
              <a:rPr lang="en-US" dirty="0"/>
              <a:t>Reward shaping creates pseudo rewards that advance learning (e.g., ball possession or distance to the goal in soccer).</a:t>
            </a:r>
          </a:p>
          <a:p>
            <a:endParaRPr lang="en-US" dirty="0"/>
          </a:p>
          <a:p>
            <a:r>
              <a:rPr lang="en-US" dirty="0"/>
              <a:t>Hierarchical RL: Break the task into smaller sub-tasks so we can learn the succession of sub-task efficiently.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372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Deep RL is still somewhat unpredictable since the deep ANN has many parameters…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40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19420-F18F-4DA7-BE65-4F4E64957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7B303-7E9F-411F-8966-C27D639B6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2CF2C-7E1E-4ADA-AFE8-FC72FB45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410D0-F7A8-4F9E-8917-9A1B577C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5CEA1-D159-4444-B720-93C062854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272DA2-3CE2-4D8F-8D36-0B426813757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46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40FD-BA60-428C-8EF4-6306ABA4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023CDF-705F-4ACD-A877-CF7F2E3FE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8E331-6083-437D-B382-EA76EE349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2DA37-7775-4516-88D0-C10A22495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56B8C-9ED4-4828-B22C-2F0B1E24B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216CB4-232B-44FE-B9B7-35A4219F0F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288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8BFE99-4A96-4DE5-89AF-4EC45E1B0D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969DFD-5FC6-4050-B332-8BCD32E4B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394B4-48D3-4960-806C-F43156B9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C7B0F-2E46-4782-B203-41483BAA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497CA-A095-4609-9FDB-911FD5D7D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E9712-67AD-4F8B-8E43-C0603CB0E68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790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5F2DB-5E2F-43F9-868D-96E834BECC0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6E076-2ED9-4AC4-8DA1-19909951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99775-2053-4692-92A0-6FB034CDC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B1543-34B0-4CAE-93C7-21EBBAEE5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14DC8-29F6-4FF7-AC63-6B2FF98D4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F4AFE-E2D1-4C73-9381-F5093CE44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55F2DB-5E2F-43F9-868D-96E834BECC0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066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E468A-AB3D-49F4-9DE2-6FC141956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B78B9-5803-400E-AD78-1FDAA85A5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F1584-9ABC-4C6A-BF87-89D5AA87E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98EF8-B1BF-4FED-A109-10A6C8E2B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BE679-274A-4495-A115-ECCCB9B6E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3B8590-D25A-427F-820A-B82C7A4232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83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084E3-F46B-4511-8F45-402F4442A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32C99-93FA-4895-A139-A0FF4613FE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6D938-8C53-4FC0-A9DE-5354708E9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CBC91-EB96-4955-BC73-9B80DCF9B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2DDE6-5890-456A-A65D-7A8344ED8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86411-7FB3-4C92-A6B2-02296F467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8C5193-1026-4794-8663-01E65A01DB7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704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E6FA0-3416-4467-9A6B-064AD57C9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B0381-70E8-4616-B062-F81B7235E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2849D-1775-4D8B-BE2F-AD4C50833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1B4668-5351-4ADC-8F6C-CE2BADAF9A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4A446C-B56C-4215-BA99-A5963E067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127556-ABDC-44CB-BE8A-B9CB69EB6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06F301-5824-4660-8D1F-0308EEB5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F1FC6C-5E03-4AA2-A3FA-E2127C1D2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C84FA-3003-4F13-B610-A564542E367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90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B49AF-1B56-410D-BD45-F623AD5EA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018A89-675B-4B8C-AF13-93F49FA2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80AE80-8E6B-41CA-A8D1-B6A5A01DB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47E162-83CC-4FF1-98BD-65F7C87EF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2268BA-431C-4D9E-849E-30926F99764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60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5F3FE3-0DA8-4EED-A371-D33228D87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F9E16C-7198-4BDB-9524-77B28B5B8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365C7-FCDF-43F7-B9AB-1DC5A8922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89A438-0B24-4EB8-B981-2260CC8E55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509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62170-A36B-4B88-A15D-622E12B9B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69D5E-3D30-47D5-8060-99ECF8361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6C4C9-3223-4437-A604-91C4168F3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42238-2928-4B16-AEE3-4DF1153E9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E7828-D4DD-4469-87CE-6A174FCD6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4F65B-672B-457E-B01E-147E9A143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99CB0-FC20-4D9A-A29C-89F5F9414B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54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CCF01-90BC-4732-BD4E-FE32624AF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552BBF-EF83-4A72-BFAF-1A672B8B17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64472-3B6E-44E1-9506-2A46E9B01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254D1-2714-4A42-938B-1756DE47A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F32DA-55E9-4BD8-8BC3-997E3D8E1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41CE5-CC69-40D9-86F7-88C7096F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893E6A-B6F6-4BDF-AD15-C93DDC55820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176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9CAF0D-655A-4426-8771-973204F83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D05BD-C8DC-42E7-853A-48E628CF6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6A469-0259-4A8D-9AA6-6A7846025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DD5EB-5F91-4CB7-9AC7-7FD7BE2DB5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96F92-7C89-4478-ABAA-E19E654E1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BD443E1-4B43-4BA2-A59F-0DCD9251A84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87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290.png"/><Relationship Id="rId7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0.png"/><Relationship Id="rId11" Type="http://schemas.openxmlformats.org/officeDocument/2006/relationships/image" Target="../media/image50.png"/><Relationship Id="rId5" Type="http://schemas.openxmlformats.org/officeDocument/2006/relationships/image" Target="../media/image45.png"/><Relationship Id="rId10" Type="http://schemas.openxmlformats.org/officeDocument/2006/relationships/image" Target="../media/image49.png"/><Relationship Id="rId4" Type="http://schemas.openxmlformats.org/officeDocument/2006/relationships/image" Target="../media/image44.png"/><Relationship Id="rId9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png"/><Relationship Id="rId3" Type="http://schemas.openxmlformats.org/officeDocument/2006/relationships/image" Target="../media/image351.png"/><Relationship Id="rId7" Type="http://schemas.openxmlformats.org/officeDocument/2006/relationships/image" Target="../media/image39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11" Type="http://schemas.openxmlformats.org/officeDocument/2006/relationships/image" Target="../media/image430.png"/><Relationship Id="rId5" Type="http://schemas.openxmlformats.org/officeDocument/2006/relationships/image" Target="../media/image370.png"/><Relationship Id="rId10" Type="http://schemas.openxmlformats.org/officeDocument/2006/relationships/image" Target="../media/image420.png"/><Relationship Id="rId4" Type="http://schemas.openxmlformats.org/officeDocument/2006/relationships/image" Target="../media/image361.png"/><Relationship Id="rId9" Type="http://schemas.openxmlformats.org/officeDocument/2006/relationships/image" Target="../media/image4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5" Type="http://schemas.openxmlformats.org/officeDocument/2006/relationships/image" Target="../media/image64.png"/><Relationship Id="rId4" Type="http://schemas.openxmlformats.org/officeDocument/2006/relationships/image" Target="../media/image6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0.png"/><Relationship Id="rId3" Type="http://schemas.openxmlformats.org/officeDocument/2006/relationships/image" Target="../media/image34.png"/><Relationship Id="rId7" Type="http://schemas.openxmlformats.org/officeDocument/2006/relationships/image" Target="../media/image5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5" Type="http://schemas.openxmlformats.org/officeDocument/2006/relationships/image" Target="../media/image68.png"/><Relationship Id="rId10" Type="http://schemas.openxmlformats.org/officeDocument/2006/relationships/image" Target="../media/image69.png"/><Relationship Id="rId4" Type="http://schemas.openxmlformats.org/officeDocument/2006/relationships/image" Target="../media/image65.png"/><Relationship Id="rId9" Type="http://schemas.openxmlformats.org/officeDocument/2006/relationships/image" Target="../media/image6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0.png"/><Relationship Id="rId7" Type="http://schemas.openxmlformats.org/officeDocument/2006/relationships/image" Target="../media/image73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hyperlink" Target="https://doi.org/10.48550/arXiv.1312.5602" TargetMode="External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26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411.png"/><Relationship Id="rId5" Type="http://schemas.openxmlformats.org/officeDocument/2006/relationships/image" Target="../media/image6.png"/><Relationship Id="rId10" Type="http://schemas.openxmlformats.org/officeDocument/2006/relationships/image" Target="../media/image310.png"/><Relationship Id="rId4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7.png"/><Relationship Id="rId18" Type="http://schemas.openxmlformats.org/officeDocument/2006/relationships/image" Target="../media/image20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111.png"/><Relationship Id="rId17" Type="http://schemas.openxmlformats.org/officeDocument/2006/relationships/image" Target="../media/image160.png"/><Relationship Id="rId2" Type="http://schemas.openxmlformats.org/officeDocument/2006/relationships/image" Target="../media/image11.png"/><Relationship Id="rId16" Type="http://schemas.openxmlformats.org/officeDocument/2006/relationships/image" Target="../media/image151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00.png"/><Relationship Id="rId5" Type="http://schemas.openxmlformats.org/officeDocument/2006/relationships/image" Target="../media/image14.png"/><Relationship Id="rId15" Type="http://schemas.openxmlformats.org/officeDocument/2006/relationships/image" Target="../media/image19.png"/><Relationship Id="rId10" Type="http://schemas.openxmlformats.org/officeDocument/2006/relationships/image" Target="../media/image9.png"/><Relationship Id="rId19" Type="http://schemas.openxmlformats.org/officeDocument/2006/relationships/image" Target="../media/image21.png"/><Relationship Id="rId4" Type="http://schemas.openxmlformats.org/officeDocument/2006/relationships/image" Target="../media/image13.png"/><Relationship Id="rId9" Type="http://schemas.openxmlformats.org/officeDocument/2006/relationships/image" Target="../media/image80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3" Type="http://schemas.openxmlformats.org/officeDocument/2006/relationships/image" Target="../media/image23.png"/><Relationship Id="rId7" Type="http://schemas.openxmlformats.org/officeDocument/2006/relationships/image" Target="../media/image171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.png"/><Relationship Id="rId11" Type="http://schemas.openxmlformats.org/officeDocument/2006/relationships/image" Target="../media/image210.png"/><Relationship Id="rId5" Type="http://schemas.openxmlformats.org/officeDocument/2006/relationships/image" Target="../media/image152.png"/><Relationship Id="rId10" Type="http://schemas.openxmlformats.org/officeDocument/2006/relationships/image" Target="../media/image200.png"/><Relationship Id="rId4" Type="http://schemas.openxmlformats.org/officeDocument/2006/relationships/image" Target="../media/image141.png"/><Relationship Id="rId9" Type="http://schemas.openxmlformats.org/officeDocument/2006/relationships/image" Target="../media/image19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5.png"/><Relationship Id="rId7" Type="http://schemas.openxmlformats.org/officeDocument/2006/relationships/image" Target="../media/image3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3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77980" y="1122363"/>
            <a:ext cx="4551220" cy="3204134"/>
          </a:xfrm>
        </p:spPr>
        <p:txBody>
          <a:bodyPr anchor="b">
            <a:no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 5/7320 </a:t>
            </a:r>
            <a:b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</a:t>
            </a:r>
            <a:b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Reinforcement Learning</a:t>
            </a:r>
            <a:b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dirty="0">
                <a:solidFill>
                  <a:schemeClr val="bg1"/>
                </a:solidFill>
              </a:rPr>
              <a:t>AIMA Chapter 17+22</a:t>
            </a:r>
            <a:endParaRPr 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cs typeface="Calibri"/>
              </a:rPr>
              <a:t>Slides by Michael Hahsler  </a:t>
            </a:r>
            <a:br>
              <a:rPr lang="en-US" sz="1600" dirty="0">
                <a:solidFill>
                  <a:schemeClr val="bg1"/>
                </a:solidFill>
                <a:cs typeface="Calibri"/>
              </a:rPr>
            </a:br>
            <a:r>
              <a:rPr lang="en-US" sz="1600" dirty="0">
                <a:solidFill>
                  <a:schemeClr val="bg1"/>
                </a:solidFill>
                <a:cs typeface="Calibri"/>
              </a:rPr>
              <a:t>with figures from the AIMA textbook.</a:t>
            </a:r>
          </a:p>
          <a:p>
            <a:pPr algn="l"/>
            <a:endParaRPr lang="en-US" sz="1600" b="1" dirty="0">
              <a:solidFill>
                <a:schemeClr val="bg1"/>
              </a:solidFill>
            </a:endParaRPr>
          </a:p>
        </p:txBody>
      </p:sp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D157A36-0424-F212-4464-8A1D05BAC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7" r="23298" b="3714"/>
          <a:stretch/>
        </p:blipFill>
        <p:spPr bwMode="auto">
          <a:xfrm>
            <a:off x="4130181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1" name="Rectangle 513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35" name="Rectangle 51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24" name="Text Box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 dirty="0"/>
          </a:p>
        </p:txBody>
      </p:sp>
      <p:pic>
        <p:nvPicPr>
          <p:cNvPr id="18" name="Picture 4">
            <a:extLst>
              <a:ext uri="{FF2B5EF4-FFF2-40B4-BE49-F238E27FC236}">
                <a16:creationId xmlns:a16="http://schemas.microsoft.com/office/drawing/2014/main" id="{67259A3D-DFAB-4657-8C93-F2F7ED3F5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73" y="635768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4322797-EFC0-4BD6-A554-1C7992D224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02079" y="6248400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100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bg1"/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Attribution-ShareAlike 4.0 International License</a:t>
            </a:r>
            <a:r>
              <a:rPr lang="en-US" sz="1100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bg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33EF57A-6332-923B-CACA-DE41471D8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420244" y="5177442"/>
            <a:ext cx="1218146" cy="1440289"/>
            <a:chOff x="7151029" y="4191000"/>
            <a:chExt cx="1688171" cy="1981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FE1C2EB-4D99-C80D-FF9E-B5FE2FB6D0CF}"/>
                </a:ext>
              </a:extLst>
            </p:cNvPr>
            <p:cNvSpPr/>
            <p:nvPr/>
          </p:nvSpPr>
          <p:spPr>
            <a:xfrm>
              <a:off x="7162800" y="4191000"/>
              <a:ext cx="1676400" cy="19812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 descr="A qr code with black dots&#10;&#10;Description automatically generated">
              <a:extLst>
                <a:ext uri="{FF2B5EF4-FFF2-40B4-BE49-F238E27FC236}">
                  <a16:creationId xmlns:a16="http://schemas.microsoft.com/office/drawing/2014/main" id="{6CDC46C3-B3FD-F592-BDED-7F35C91CF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4684" y="4213372"/>
              <a:ext cx="1632631" cy="163263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B530C91-DBA5-7C09-1A40-691C735D8127}"/>
                </a:ext>
              </a:extLst>
            </p:cNvPr>
            <p:cNvSpPr/>
            <p:nvPr/>
          </p:nvSpPr>
          <p:spPr>
            <a:xfrm>
              <a:off x="7151029" y="5812970"/>
              <a:ext cx="1676400" cy="35923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Online Material</a:t>
              </a: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681C6-B1B6-F112-A6F9-054D2D60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567E42-948A-F22D-8397-4FA0611D44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0200"/>
                <a:ext cx="7391400" cy="4495800"/>
              </a:xfrm>
            </p:spPr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called the state-action value function. It gives the expected utility of taking action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and then following the policy.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Relationship with the state value function: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The Q-function lets us compare the value of taking an action is a given state and is often used for convenience in algorithms.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567E42-948A-F22D-8397-4FA0611D44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0200"/>
                <a:ext cx="7391400" cy="4495800"/>
              </a:xfrm>
              <a:blipFill>
                <a:blip r:embed="rId2"/>
                <a:stretch>
                  <a:fillRect l="-743" t="-3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6B52A89E-DE87-F732-750C-99C3E899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67000" y="3464877"/>
            <a:ext cx="1150620" cy="573723"/>
          </a:xfrm>
          <a:prstGeom prst="wedgeRoundRectCallout">
            <a:avLst>
              <a:gd name="adj1" fmla="val 33573"/>
              <a:gd name="adj2" fmla="val -97546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Immediate Reward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48098075-90D7-0EF8-081A-B4F043DB9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18709" y="3464877"/>
            <a:ext cx="2209800" cy="550863"/>
          </a:xfrm>
          <a:prstGeom prst="wedgeRoundRectCallout">
            <a:avLst>
              <a:gd name="adj1" fmla="val -22655"/>
              <a:gd name="adj2" fmla="val -99120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Expected utility of the next state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CE4623-8DCA-34FA-3404-B71214310EC9}"/>
              </a:ext>
            </a:extLst>
          </p:cNvPr>
          <p:cNvSpPr txBox="1"/>
          <p:nvPr/>
        </p:nvSpPr>
        <p:spPr>
          <a:xfrm>
            <a:off x="9706966" y="3784345"/>
            <a:ext cx="1951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Q-Table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FBDF7A5-C92F-D912-9C5C-20730CC9FD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845710"/>
                  </p:ext>
                </p:extLst>
              </p:nvPr>
            </p:nvGraphicFramePr>
            <p:xfrm>
              <a:off x="8784864" y="4153677"/>
              <a:ext cx="2873736" cy="21945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587736">
                      <a:extLst>
                        <a:ext uri="{9D8B030D-6E8A-4147-A177-3AD203B41FA5}">
                          <a16:colId xmlns:a16="http://schemas.microsoft.com/office/drawing/2014/main" val="37114606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988890879"/>
                        </a:ext>
                      </a:extLst>
                    </a:gridCol>
                    <a:gridCol w="1600200">
                      <a:extLst>
                        <a:ext uri="{9D8B030D-6E8A-4147-A177-3AD203B41FA5}">
                          <a16:colId xmlns:a16="http://schemas.microsoft.com/office/drawing/2014/main" val="208010770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dirty="0" err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600" dirty="0" err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dirty="0" err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88698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(1,1)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0.7453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480549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(1,1)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Right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0.6709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0354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(1,1)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Down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0.7003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840244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(1,1)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Left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0.7109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096171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77227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FBDF7A5-C92F-D912-9C5C-20730CC9FD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845710"/>
                  </p:ext>
                </p:extLst>
              </p:nvPr>
            </p:nvGraphicFramePr>
            <p:xfrm>
              <a:off x="8784864" y="4153677"/>
              <a:ext cx="2873736" cy="21945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587736">
                      <a:extLst>
                        <a:ext uri="{9D8B030D-6E8A-4147-A177-3AD203B41FA5}">
                          <a16:colId xmlns:a16="http://schemas.microsoft.com/office/drawing/2014/main" val="37114606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988890879"/>
                        </a:ext>
                      </a:extLst>
                    </a:gridCol>
                    <a:gridCol w="1600200">
                      <a:extLst>
                        <a:ext uri="{9D8B030D-6E8A-4147-A177-3AD203B41FA5}">
                          <a16:colId xmlns:a16="http://schemas.microsoft.com/office/drawing/2014/main" val="208010770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31" t="-1667" r="-390722" b="-5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7500" t="-1667" r="-238393" b="-5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9848" t="-1667" r="-1521" b="-5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88698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(1,1)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0.7453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480549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(1,1)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Right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0.6709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0354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(1,1)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Down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0.7003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840244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(1,1)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Left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0.7109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096171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772271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7B7ABEF7-94BD-43E0-F530-D803032960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0671" y="1092790"/>
            <a:ext cx="3026577" cy="218381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F707543C-E5BA-BCA6-AE7E-F9B1F633D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91236" y="2638737"/>
            <a:ext cx="152400" cy="116523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BE7C032-3857-CC7A-2FA5-D5C15DB27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9045677" y="2963785"/>
            <a:ext cx="152400" cy="116523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52A14C6-85E5-4153-277E-0E12DE0D1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9045677" y="2301830"/>
            <a:ext cx="152400" cy="116523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5DD367B-FE67-0759-6467-4E2761CE4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8666807" y="2629135"/>
            <a:ext cx="152400" cy="116523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E2199E-467E-965F-9A0D-FF1A3827E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858159" y="723458"/>
            <a:ext cx="215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Value Function</a:t>
            </a:r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107A69EE-C790-EFD0-1997-97E6121D2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9638154" y="3053110"/>
            <a:ext cx="875524" cy="58694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14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DD04F8B-2712-4C1A-7E81-016616375E9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744200" cy="1002010"/>
              </a:xfrm>
            </p:spPr>
            <p:txBody>
              <a:bodyPr>
                <a:normAutofit/>
              </a:bodyPr>
              <a:lstStyle/>
              <a:p>
                <a:r>
                  <a:rPr lang="en-US" sz="3600" dirty="0"/>
                  <a:t>Value Iteration: Estimate the Optimal Value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</m:sSup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DD04F8B-2712-4C1A-7E81-016616375E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744200" cy="1002010"/>
              </a:xfrm>
              <a:blipFill>
                <a:blip r:embed="rId3"/>
                <a:stretch>
                  <a:fillRect l="-1759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CCCAA1-E3F2-9AE6-C76D-6DAB64DEC95C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SpPr txBox="1"/>
              <p:nvPr/>
            </p:nvSpPr>
            <p:spPr>
              <a:xfrm>
                <a:off x="905320" y="1367135"/>
                <a:ext cx="10381359" cy="9336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Algorithm</a:t>
                </a:r>
                <a:r>
                  <a:rPr lang="en-US" dirty="0"/>
                  <a:t>: Start with 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vector of 0 for all states and then update (Bellman update) the vector iteratively until it converges to the unique optimal solution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CCCAA1-E3F2-9AE6-C76D-6DAB64DEC95C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320" y="1367135"/>
                <a:ext cx="10381359" cy="933654"/>
              </a:xfrm>
              <a:prstGeom prst="rect">
                <a:avLst/>
              </a:prstGeom>
              <a:blipFill>
                <a:blip r:embed="rId4"/>
                <a:stretch>
                  <a:fillRect l="-529" t="-3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BCBAC27E-ED2B-1569-2BB8-44BBD27FC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9729" y="2117253"/>
            <a:ext cx="8130101" cy="399856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7DC87FB-91A0-993F-BBD1-7E4BFB7FF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90600" y="2133600"/>
            <a:ext cx="8001000" cy="399856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F50597BD-A2C7-03AF-0527-E7B05D49F1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15200" y="4530308"/>
            <a:ext cx="2667000" cy="685801"/>
          </a:xfrm>
          <a:prstGeom prst="wedgeRoundRectCallout">
            <a:avLst>
              <a:gd name="adj1" fmla="val -78352"/>
              <a:gd name="adj2" fmla="val 20137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Update with the value of the best action in state s.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513701-13DB-1D8E-30D7-0B0A0907C3E9}"/>
                  </a:ext>
                </a:extLst>
              </p:cNvPr>
              <p:cNvSpPr txBox="1"/>
              <p:nvPr/>
            </p:nvSpPr>
            <p:spPr>
              <a:xfrm>
                <a:off x="7711214" y="5858196"/>
                <a:ext cx="2474716" cy="729559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/>
                  <a:t> converges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z="2000" dirty="0"/>
                  <a:t> </a:t>
                </a:r>
                <a:br>
                  <a:rPr lang="en-US" sz="2000" dirty="0"/>
                </a:br>
                <a:r>
                  <a:rPr lang="en-US" sz="2000" dirty="0"/>
                  <a:t>and we can extract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513701-13DB-1D8E-30D7-0B0A0907C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1214" y="5858196"/>
                <a:ext cx="2474716" cy="729559"/>
              </a:xfrm>
              <a:prstGeom prst="rect">
                <a:avLst/>
              </a:prstGeom>
              <a:blipFill>
                <a:blip r:embed="rId6"/>
                <a:stretch>
                  <a:fillRect l="-1716" t="-820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peech Bubble: Rectangle with Corners Rounded 13">
                <a:extLst>
                  <a:ext uri="{FF2B5EF4-FFF2-40B4-BE49-F238E27FC236}">
                    <a16:creationId xmlns:a16="http://schemas.microsoft.com/office/drawing/2014/main" id="{2C83DA51-F484-984F-49A7-263A108B6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3505200" y="5805612"/>
                <a:ext cx="3810000" cy="685801"/>
              </a:xfrm>
              <a:prstGeom prst="wedgeRoundRectCallout">
                <a:avLst>
                  <a:gd name="adj1" fmla="val -59863"/>
                  <a:gd name="adj2" fmla="val -45686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Uses a proxy for policy 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e>
                              <m: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𝝅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</m:d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/>
                  <a:t> as the stopping criterion </a:t>
                </a:r>
              </a:p>
            </p:txBody>
          </p:sp>
        </mc:Choice>
        <mc:Fallback xmlns="">
          <p:sp>
            <p:nvSpPr>
              <p:cNvPr id="14" name="Speech Bubble: Rectangle with Corners Rounded 13">
                <a:extLst>
                  <a:ext uri="{FF2B5EF4-FFF2-40B4-BE49-F238E27FC236}">
                    <a16:creationId xmlns:a16="http://schemas.microsoft.com/office/drawing/2014/main" id="{2C83DA51-F484-984F-49A7-263A108B6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5805612"/>
                <a:ext cx="3810000" cy="685801"/>
              </a:xfrm>
              <a:prstGeom prst="wedgeRoundRectCallout">
                <a:avLst>
                  <a:gd name="adj1" fmla="val -59863"/>
                  <a:gd name="adj2" fmla="val -45686"/>
                  <a:gd name="adj3" fmla="val 16667"/>
                </a:avLst>
              </a:prstGeom>
              <a:blipFill>
                <a:blip r:embed="rId7"/>
                <a:stretch>
                  <a:fillRect b="-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 descr="Updating the value function using iterative Bellman updates.">
            <a:extLst>
              <a:ext uri="{FF2B5EF4-FFF2-40B4-BE49-F238E27FC236}">
                <a16:creationId xmlns:a16="http://schemas.microsoft.com/office/drawing/2014/main" id="{63FD7C4D-64E2-3FEF-F62C-382BE07E89C8}"/>
              </a:ext>
            </a:extLst>
          </p:cNvPr>
          <p:cNvGrpSpPr/>
          <p:nvPr/>
        </p:nvGrpSpPr>
        <p:grpSpPr>
          <a:xfrm>
            <a:off x="9337182" y="2296800"/>
            <a:ext cx="2854818" cy="1361873"/>
            <a:chOff x="9337182" y="2296800"/>
            <a:chExt cx="2854818" cy="1361873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3024366-3B9C-8541-0D28-708BBC7AE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337182" y="3124199"/>
              <a:ext cx="239307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15AA05C-2180-0AF6-A384-9D75BED15ED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11425004" y="3092683"/>
                  <a:ext cx="766996" cy="38856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15AA05C-2180-0AF6-A384-9D75BED15ED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25004" y="3092683"/>
                  <a:ext cx="766996" cy="38856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830A3C56-435D-BEBE-B83F-3BA9F9E01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760371" y="2649297"/>
              <a:ext cx="574339" cy="1009376"/>
            </a:xfrm>
            <a:prstGeom prst="arc">
              <a:avLst>
                <a:gd name="adj1" fmla="val 10871568"/>
                <a:gd name="adj2" fmla="val 0"/>
              </a:avLst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3FB9398F-7C22-1F4D-9C1A-D846D19FEE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334710" y="2614308"/>
              <a:ext cx="765785" cy="1019782"/>
            </a:xfrm>
            <a:prstGeom prst="arc">
              <a:avLst>
                <a:gd name="adj1" fmla="val 10871568"/>
                <a:gd name="adj2" fmla="val 0"/>
              </a:avLst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72229F87-12B2-362D-80BC-031A6CAAE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100495" y="2627412"/>
              <a:ext cx="220048" cy="1019782"/>
            </a:xfrm>
            <a:prstGeom prst="arc">
              <a:avLst>
                <a:gd name="adj1" fmla="val 10871568"/>
                <a:gd name="adj2" fmla="val 0"/>
              </a:avLst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936EFA66-6C09-679B-C4C9-F361F262C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308888" y="2648522"/>
              <a:ext cx="417487" cy="951353"/>
            </a:xfrm>
            <a:prstGeom prst="arc">
              <a:avLst>
                <a:gd name="adj1" fmla="val 10871568"/>
                <a:gd name="adj2" fmla="val 0"/>
              </a:avLst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DB673C8-2425-685A-8CBE-35EDDCA1EB9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564903" y="3086337"/>
                  <a:ext cx="39581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DB673C8-2425-685A-8CBE-35EDDCA1EB9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4903" y="3086337"/>
                  <a:ext cx="39581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6DA2FE2-AC26-7B66-B5BD-7064ECD50CE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10066895" y="3115740"/>
                  <a:ext cx="39581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6DA2FE2-AC26-7B66-B5BD-7064ECD50CE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6895" y="3115740"/>
                  <a:ext cx="395810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AF4F629-36FB-BF7C-2361-1AFA669F5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80507" y="3066584"/>
              <a:ext cx="127995" cy="117892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C0182D5-6E45-5881-FEB0-C4755A155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508665" y="2296800"/>
              <a:ext cx="1354529" cy="2787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/>
                <a:t>Bellman update</a:t>
              </a:r>
            </a:p>
          </p:txBody>
        </p:sp>
      </p:grpSp>
      <p:sp>
        <p:nvSpPr>
          <p:cNvPr id="37" name="Arrow: Down 36">
            <a:extLst>
              <a:ext uri="{FF2B5EF4-FFF2-40B4-BE49-F238E27FC236}">
                <a16:creationId xmlns:a16="http://schemas.microsoft.com/office/drawing/2014/main" id="{489C2DDD-1EBF-335C-9781-0FE90D3CF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582400" y="3481251"/>
            <a:ext cx="248436" cy="388563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B940FEA-C9FB-9A35-6062-2E30E7F883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11028594" y="3915916"/>
                <a:ext cx="110761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Extract</a:t>
                </a:r>
                <a:br>
                  <a:rPr lang="en-US" sz="1600" dirty="0"/>
                </a:br>
                <a:r>
                  <a:rPr lang="en-US" sz="1600" dirty="0"/>
                  <a:t> greedy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B940FEA-C9FB-9A35-6062-2E30E7F883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8594" y="3915916"/>
                <a:ext cx="1107611" cy="584775"/>
              </a:xfrm>
              <a:prstGeom prst="rect">
                <a:avLst/>
              </a:prstGeom>
              <a:blipFill>
                <a:blip r:embed="rId11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3325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8C32B98-2B97-D8C0-2282-F86B2C8C58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Policy Iteration: Find the Optimal 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8C32B98-2B97-D8C0-2282-F86B2C8C58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BBBF0129-0985-4F48-A0E8-CBBB90085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47697"/>
            <a:ext cx="7764528" cy="398621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0F18446-04DB-D98B-9D7E-E2DECCF5F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0797" y="1828800"/>
            <a:ext cx="7540391" cy="398621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F3E77754-BB52-49DF-160C-43083A9A9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48600" y="4082377"/>
            <a:ext cx="304800" cy="111874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BBA4292-2680-B6EA-AEBA-92D340D7C265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SpPr txBox="1"/>
              <p:nvPr/>
            </p:nvSpPr>
            <p:spPr>
              <a:xfrm>
                <a:off x="6710665" y="5392402"/>
                <a:ext cx="2885470" cy="729559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000" dirty="0"/>
                  <a:t> converges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br>
                  <a:rPr lang="en-US" sz="2000" dirty="0"/>
                </a:br>
                <a:r>
                  <a:rPr lang="en-US" sz="2000" dirty="0"/>
                  <a:t>(and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dirty="0"/>
                      <m:t>converges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dirty="0"/>
                      <m:t>to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BBA4292-2680-B6EA-AEBA-92D340D7C265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665" y="5392402"/>
                <a:ext cx="2885470" cy="729559"/>
              </a:xfrm>
              <a:prstGeom prst="rect">
                <a:avLst/>
              </a:prstGeom>
              <a:blipFill>
                <a:blip r:embed="rId4"/>
                <a:stretch>
                  <a:fillRect l="-1684" t="-4132" r="-1474" b="-14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F1C3BD76-4D67-69DA-592A-34CE6D8B7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31189" y="3008483"/>
            <a:ext cx="3274054" cy="1031848"/>
          </a:xfrm>
          <a:prstGeom prst="wedgeRoundRectCallout">
            <a:avLst>
              <a:gd name="adj1" fmla="val -62359"/>
              <a:gd name="adj2" fmla="val -5737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U given current policy (either solve an LP or value iteration with fixed policy)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6B0E704-A11F-E670-6F2B-4D697F469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43243" y="4298847"/>
            <a:ext cx="1524000" cy="685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Greedy policy </a:t>
            </a:r>
          </a:p>
          <a:p>
            <a:r>
              <a:rPr lang="en-US" dirty="0"/>
              <a:t>Improvement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2D7E8A-8745-B3AE-DDEA-E6FBAE0E1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37235" y="1328890"/>
            <a:ext cx="98307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Policy iteration tries to directly find the optimal policy by iterating policy evaluation and improvement.</a:t>
            </a:r>
          </a:p>
        </p:txBody>
      </p:sp>
      <p:grpSp>
        <p:nvGrpSpPr>
          <p:cNvPr id="6" name="Group 5" descr="Policy iteration as a sequence of policy evaluation and policy improvements.">
            <a:extLst>
              <a:ext uri="{FF2B5EF4-FFF2-40B4-BE49-F238E27FC236}">
                <a16:creationId xmlns:a16="http://schemas.microsoft.com/office/drawing/2014/main" id="{5330DBED-05CE-C5CD-1726-3FFBB3C2F0B3}"/>
              </a:ext>
            </a:extLst>
          </p:cNvPr>
          <p:cNvGrpSpPr/>
          <p:nvPr/>
        </p:nvGrpSpPr>
        <p:grpSpPr>
          <a:xfrm>
            <a:off x="9723059" y="1765352"/>
            <a:ext cx="2494019" cy="2538895"/>
            <a:chOff x="9723059" y="1765352"/>
            <a:chExt cx="2494019" cy="2538895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447A44AD-8292-96EC-1994-4950D408F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767243" y="2133600"/>
              <a:ext cx="1963017" cy="9905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19BECD92-8EB4-3F3A-747C-2F7B09A3A7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11450082" y="2697769"/>
                  <a:ext cx="766996" cy="38856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19BECD92-8EB4-3F3A-747C-2F7B09A3A7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50082" y="2697769"/>
                  <a:ext cx="766996" cy="38856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B9EE7AE-F5DB-6FED-EB86-DEBFF10FC2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767243" y="1765352"/>
                  <a:ext cx="39581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B9EE7AE-F5DB-6FED-EB86-DEBFF10FC2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7243" y="1765352"/>
                  <a:ext cx="39581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957BD3F-E8AA-B5A0-FC84-59F338DCD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80507" y="3066584"/>
              <a:ext cx="127995" cy="117892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F8E891D-D5E8-ACFF-2493-1B2D9A84259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11450082" y="3185914"/>
                  <a:ext cx="67088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F8E891D-D5E8-ACFF-2493-1B2D9A84259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50082" y="3185914"/>
                  <a:ext cx="67088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55B6615-2A40-D9F1-B014-C079BEA818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723059" y="3934915"/>
                  <a:ext cx="45351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55B6615-2A40-D9F1-B014-C079BEA818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3059" y="3934915"/>
                  <a:ext cx="45351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63B50D4-BD22-4970-434D-879A140DE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17" idx="4"/>
            </p:cNvCxnSpPr>
            <p:nvPr/>
          </p:nvCxnSpPr>
          <p:spPr>
            <a:xfrm flipV="1">
              <a:off x="9767243" y="3184476"/>
              <a:ext cx="1977262" cy="8979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6948348-E14F-E78C-7925-6D07B342D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 flipV="1">
              <a:off x="9982200" y="2438400"/>
              <a:ext cx="360675" cy="15154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1A484C5-4702-A9B7-9D77-FC3973E8A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10342875" y="2438400"/>
              <a:ext cx="325125" cy="12192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EB4DCB4-48A5-6E51-B9FE-EF0E9B4BA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68000" y="2819400"/>
              <a:ext cx="457200" cy="8382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CB15DB5-D53A-F51F-8727-21F569598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11125200" y="2819400"/>
              <a:ext cx="228600" cy="5334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79E848C-DEE2-2B22-D382-CB1D0AFA6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53800" y="3066584"/>
              <a:ext cx="228600" cy="28621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F360256-AFD1-C0BB-ABF4-6ED717BE2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11582400" y="3086337"/>
              <a:ext cx="98107" cy="11406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FD80097-9184-52DD-89E7-0E2ED869B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 rot="17007305">
              <a:off x="9413809" y="3067737"/>
              <a:ext cx="12367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Policy evaluation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7FBEAB6-A067-564C-70A8-D8E9A5A2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 rot="4498548">
              <a:off x="10061465" y="2911840"/>
              <a:ext cx="11031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P. improvement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1558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4364-2A4B-2999-C27A-8DB9D91C1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077200" cy="1325563"/>
          </a:xfrm>
        </p:spPr>
        <p:txBody>
          <a:bodyPr/>
          <a:lstStyle/>
          <a:p>
            <a:r>
              <a:rPr lang="en-US" dirty="0"/>
              <a:t>Playing a Game as a Sequential Decision Problem: Tic-Tac-Toe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D45ECC-FC46-6167-DE83-C01BE5FCE8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Definitions from the Chapter 5 on Games for a goal-based agent: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can set up an MDP to find the optimal 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, but it will be hard to solve since:</a:t>
                </a:r>
              </a:p>
              <a:p>
                <a:pPr lvl="1"/>
                <a:r>
                  <a:rPr lang="en-US" dirty="0"/>
                  <a:t>There are many states, so the table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U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has many entries.</a:t>
                </a:r>
              </a:p>
              <a:p>
                <a:pPr lvl="1"/>
                <a:r>
                  <a:rPr lang="en-US" dirty="0"/>
                  <a:t>The stochastic transition model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 needs to be known. The tables are very large.</a:t>
                </a:r>
              </a:p>
              <a:p>
                <a:pPr lvl="1"/>
                <a:r>
                  <a:rPr lang="en-US" dirty="0"/>
                  <a:t>All the reward is delayed. Immediate regards are always 0 until the end of the game. </a:t>
                </a:r>
              </a:p>
              <a:p>
                <a:r>
                  <a:rPr lang="en-US" dirty="0"/>
                  <a:t>This makes planning hard! A solution is to use online learning like model-free reinforcement learning.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D45ECC-FC46-6167-DE83-C01BE5FCE8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521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FBBB78FF-73D9-C952-C87A-5B8ED68D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96421"/>
            <a:ext cx="2547953" cy="226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B282AD5-8F3E-F1E8-9879-A9D06CD50C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28800" y="2461161"/>
                <a:ext cx="5715000" cy="193567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		Empty board.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𝐴𝑐𝑡𝑖𝑜𝑛𝑠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Play empty squares.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𝑅𝑒𝑠𝑢𝑙𝑡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Symbol (x/o) is placed on empty square.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𝑇𝑒𝑟𝑚𝑖𝑛𝑎𝑙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 Did a player win or is the game a draw?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𝑈𝑡𝑖𝑙𝑖𝑡𝑦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+1 if x wins, -1 if o wins and 0 for a draw.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dirty="0"/>
                  <a:t>		Utility is only defined for terminal states.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B282AD5-8F3E-F1E8-9879-A9D06CD50C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2461161"/>
                <a:ext cx="5715000" cy="1935678"/>
              </a:xfrm>
              <a:prstGeom prst="rect">
                <a:avLst/>
              </a:prstGeom>
              <a:blipFill>
                <a:blip r:embed="rId4"/>
                <a:stretch>
                  <a:fillRect t="-4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>
            <a:extLst>
              <a:ext uri="{FF2B5EF4-FFF2-40B4-BE49-F238E27FC236}">
                <a16:creationId xmlns:a16="http://schemas.microsoft.com/office/drawing/2014/main" id="{8814A9EE-7679-21FC-1A92-D763A1073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20000" y="3733800"/>
            <a:ext cx="381000" cy="609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0EE61E5-2B6C-1477-5343-315A5F4E6E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924800" y="3853934"/>
                <a:ext cx="2201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Reward function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0EE61E5-2B6C-1477-5343-315A5F4E6E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3853934"/>
                <a:ext cx="2201757" cy="369332"/>
              </a:xfrm>
              <a:prstGeom prst="rect">
                <a:avLst/>
              </a:prstGeom>
              <a:blipFill>
                <a:blip r:embed="rId5"/>
                <a:stretch>
                  <a:fillRect l="-221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3D8676-432E-80EE-285E-5ACE3B2D11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10500" y="3004066"/>
                <a:ext cx="37207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Stochastic transition model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3D8676-432E-80EE-285E-5ACE3B2D11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500" y="3004066"/>
                <a:ext cx="3720762" cy="369332"/>
              </a:xfrm>
              <a:prstGeom prst="rect">
                <a:avLst/>
              </a:prstGeom>
              <a:blipFill>
                <a:blip r:embed="rId6"/>
                <a:stretch>
                  <a:fillRect l="-130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F7A065-3576-DF6F-2870-2BB4DCF6A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29500" y="3200400"/>
            <a:ext cx="419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602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1C0A40-7725-1505-8930-DC82CB780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Partially Observable Markov Decision Process (POMDP)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00B6C47-EA5C-F94C-DD50-5B2B163423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166940" cy="4351338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If the environment is </a:t>
                </a:r>
                <a:r>
                  <a:rPr lang="en-US" b="1" dirty="0"/>
                  <a:t>partially observable</a:t>
                </a:r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and the model is expanded by</a:t>
                </a:r>
              </a:p>
              <a:p>
                <a:pPr lvl="1"/>
                <a:r>
                  <a:rPr lang="en-US" dirty="0"/>
                  <a:t>a </a:t>
                </a:r>
                <a:r>
                  <a:rPr lang="en-US" b="1" dirty="0"/>
                  <a:t>sensor model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receiving observation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dirty="0"/>
                  <a:t> given being in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This makes things a lot more complicated, and we have to work with </a:t>
                </a:r>
                <a:r>
                  <a:rPr lang="en-US" b="1" dirty="0"/>
                  <a:t>belief states</a:t>
                </a:r>
                <a:r>
                  <a:rPr lang="en-US" dirty="0"/>
                  <a:t>. A belief state is a distribution over states. </a:t>
                </a:r>
                <a:br>
                  <a:rPr lang="en-US" dirty="0"/>
                </a:br>
                <a:r>
                  <a:rPr lang="en-US" dirty="0"/>
                  <a:t>Example: For a problem with three states, the belief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=(.2, .8, 0)</m:t>
                    </m:r>
                  </m:oMath>
                </a14:m>
                <a:r>
                  <a:rPr lang="en-US" dirty="0"/>
                  <a:t> means the agent beliefs that it is with 20% in state 1 and 80% in state 2 but not in state 3.</a:t>
                </a:r>
              </a:p>
              <a:p>
                <a:endParaRPr lang="en-US" dirty="0"/>
              </a:p>
              <a:p>
                <a:r>
                  <a:rPr lang="en-US" dirty="0"/>
                  <a:t>An MDP that uses belief states instead of system states is called a </a:t>
                </a:r>
                <a:r>
                  <a:rPr lang="en-US" b="1" dirty="0"/>
                  <a:t>belief MDP</a:t>
                </a:r>
                <a:r>
                  <a:rPr lang="en-US" dirty="0"/>
                  <a:t>. </a:t>
                </a:r>
                <a:br>
                  <a:rPr lang="en-US" dirty="0"/>
                </a:br>
                <a:r>
                  <a:rPr lang="en-US" dirty="0"/>
                  <a:t>Issue: the probabilities in belief states are continuous, and the number of different belief states is infinite.</a:t>
                </a:r>
              </a:p>
              <a:p>
                <a:r>
                  <a:rPr lang="en-US" dirty="0"/>
                  <a:t>The solution of a POMDP is a policy with the optimal actions for sets of belief states (i.e., ranges of belief). </a:t>
                </a:r>
              </a:p>
              <a:p>
                <a:r>
                  <a:rPr lang="en-US" dirty="0"/>
                  <a:t>For all but tiny problems, POMDPs can only be solved </a:t>
                </a:r>
                <a:r>
                  <a:rPr lang="en-US" b="1" dirty="0"/>
                  <a:t>approximately </a:t>
                </a:r>
                <a:r>
                  <a:rPr lang="en-US" dirty="0"/>
                  <a:t>(e.g., by grid-based methods).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00B6C47-EA5C-F94C-DD50-5B2B163423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166940" cy="4351338"/>
              </a:xfrm>
              <a:blipFill>
                <a:blip r:embed="rId2"/>
                <a:stretch>
                  <a:fillRect l="-596" t="-2241" r="-1362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08DE9F32-7B34-4C19-C31B-96905C0FB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05800" y="1825625"/>
            <a:ext cx="3571136" cy="3352800"/>
            <a:chOff x="8077200" y="1981200"/>
            <a:chExt cx="3571136" cy="3352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DC84589E-DF62-36F9-871C-E83DFA3D5F24}"/>
                    </a:ext>
                  </a:extLst>
                </p:cNvPr>
                <p:cNvSpPr/>
                <p:nvPr/>
              </p:nvSpPr>
              <p:spPr>
                <a:xfrm>
                  <a:off x="8394728" y="4142436"/>
                  <a:ext cx="381000" cy="381000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DC84589E-DF62-36F9-871C-E83DFA3D5F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4728" y="4142436"/>
                  <a:ext cx="381000" cy="381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8ACAD632-8DE2-973F-4F95-1D07F5DED586}"/>
                    </a:ext>
                  </a:extLst>
                </p:cNvPr>
                <p:cNvSpPr/>
                <p:nvPr/>
              </p:nvSpPr>
              <p:spPr>
                <a:xfrm>
                  <a:off x="10299728" y="4131826"/>
                  <a:ext cx="381000" cy="381000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8ACAD632-8DE2-973F-4F95-1D07F5DED5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9728" y="4131826"/>
                  <a:ext cx="381000" cy="381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nector: Curved 7">
              <a:extLst>
                <a:ext uri="{FF2B5EF4-FFF2-40B4-BE49-F238E27FC236}">
                  <a16:creationId xmlns:a16="http://schemas.microsoft.com/office/drawing/2014/main" id="{8ADA8D27-B516-2230-74C5-5B3D388F4DBC}"/>
                </a:ext>
              </a:extLst>
            </p:cNvPr>
            <p:cNvCxnSpPr>
              <a:cxnSpLocks/>
              <a:stCxn id="5" idx="7"/>
              <a:endCxn id="6" idx="1"/>
            </p:cNvCxnSpPr>
            <p:nvPr/>
          </p:nvCxnSpPr>
          <p:spPr>
            <a:xfrm rot="5400000" flipH="1" flipV="1">
              <a:off x="9532423" y="3375131"/>
              <a:ext cx="10610" cy="1635592"/>
            </a:xfrm>
            <a:prstGeom prst="curvedConnector3">
              <a:avLst>
                <a:gd name="adj1" fmla="val 278045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C572436C-367B-E8C4-7703-0B0639630002}"/>
                </a:ext>
              </a:extLst>
            </p:cNvPr>
            <p:cNvCxnSpPr>
              <a:cxnSpLocks/>
              <a:stCxn id="6" idx="3"/>
              <a:endCxn id="5" idx="5"/>
            </p:cNvCxnSpPr>
            <p:nvPr/>
          </p:nvCxnSpPr>
          <p:spPr>
            <a:xfrm rot="5400000">
              <a:off x="9532423" y="3644539"/>
              <a:ext cx="10610" cy="1635592"/>
            </a:xfrm>
            <a:prstGeom prst="curvedConnector3">
              <a:avLst>
                <a:gd name="adj1" fmla="val 278045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Curved 9">
              <a:extLst>
                <a:ext uri="{FF2B5EF4-FFF2-40B4-BE49-F238E27FC236}">
                  <a16:creationId xmlns:a16="http://schemas.microsoft.com/office/drawing/2014/main" id="{F7863CD2-2324-B829-5CA8-D076A341673D}"/>
                </a:ext>
              </a:extLst>
            </p:cNvPr>
            <p:cNvCxnSpPr>
              <a:cxnSpLocks/>
              <a:stCxn id="6" idx="7"/>
              <a:endCxn id="6" idx="5"/>
            </p:cNvCxnSpPr>
            <p:nvPr/>
          </p:nvCxnSpPr>
          <p:spPr>
            <a:xfrm rot="16200000" flipH="1">
              <a:off x="10490228" y="4322326"/>
              <a:ext cx="269408" cy="12700"/>
            </a:xfrm>
            <a:prstGeom prst="curvedConnector5">
              <a:avLst>
                <a:gd name="adj1" fmla="val -84853"/>
                <a:gd name="adj2" fmla="val 4360661"/>
                <a:gd name="adj3" fmla="val 1848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9F6F0BD-1AFD-5852-D941-4C6A12276A68}"/>
                    </a:ext>
                  </a:extLst>
                </p:cNvPr>
                <p:cNvSpPr txBox="1"/>
                <p:nvPr/>
              </p:nvSpPr>
              <p:spPr>
                <a:xfrm>
                  <a:off x="9359995" y="3534780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9F6F0BD-1AFD-5852-D941-4C6A12276A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9995" y="3534780"/>
                  <a:ext cx="46782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98BAB7-7B8F-4491-710B-17685840C930}"/>
                </a:ext>
              </a:extLst>
            </p:cNvPr>
            <p:cNvSpPr txBox="1"/>
            <p:nvPr/>
          </p:nvSpPr>
          <p:spPr>
            <a:xfrm>
              <a:off x="8740283" y="3666229"/>
              <a:ext cx="337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F79FBE0-05F9-D363-EC24-56B77587AC6C}"/>
                </a:ext>
              </a:extLst>
            </p:cNvPr>
            <p:cNvSpPr txBox="1"/>
            <p:nvPr/>
          </p:nvSpPr>
          <p:spPr>
            <a:xfrm>
              <a:off x="9328690" y="3915376"/>
              <a:ext cx="530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10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12D88DA-5995-1B76-B984-EE906D3E99A1}"/>
                    </a:ext>
                  </a:extLst>
                </p:cNvPr>
                <p:cNvSpPr txBox="1"/>
                <p:nvPr/>
              </p:nvSpPr>
              <p:spPr>
                <a:xfrm>
                  <a:off x="9385979" y="4740540"/>
                  <a:ext cx="4731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12D88DA-5995-1B76-B984-EE906D3E99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5979" y="4740540"/>
                  <a:ext cx="47314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728E7AB-58CA-B48D-374C-E56848F110BF}"/>
                    </a:ext>
                  </a:extLst>
                </p:cNvPr>
                <p:cNvSpPr txBox="1"/>
                <p:nvPr/>
              </p:nvSpPr>
              <p:spPr>
                <a:xfrm>
                  <a:off x="11129957" y="4129394"/>
                  <a:ext cx="4731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728E7AB-58CA-B48D-374C-E56848F110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29957" y="4129394"/>
                  <a:ext cx="47314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C78E7F-2889-BBBB-6594-F5F76AAED494}"/>
                </a:ext>
              </a:extLst>
            </p:cNvPr>
            <p:cNvSpPr txBox="1"/>
            <p:nvPr/>
          </p:nvSpPr>
          <p:spPr>
            <a:xfrm>
              <a:off x="9926030" y="4639962"/>
              <a:ext cx="467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.5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09FE6A3-F9D3-8826-20CC-1D085636F0C8}"/>
                </a:ext>
              </a:extLst>
            </p:cNvPr>
            <p:cNvSpPr txBox="1"/>
            <p:nvPr/>
          </p:nvSpPr>
          <p:spPr>
            <a:xfrm>
              <a:off x="10618582" y="3649991"/>
              <a:ext cx="467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.5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859986F-56F6-E7AA-6121-DC6CA479BD2B}"/>
                </a:ext>
              </a:extLst>
            </p:cNvPr>
            <p:cNvSpPr txBox="1"/>
            <p:nvPr/>
          </p:nvSpPr>
          <p:spPr>
            <a:xfrm>
              <a:off x="11117905" y="3992035"/>
              <a:ext cx="530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823E923-B199-DF64-97DF-082F2057A1BD}"/>
                </a:ext>
              </a:extLst>
            </p:cNvPr>
            <p:cNvSpPr txBox="1"/>
            <p:nvPr/>
          </p:nvSpPr>
          <p:spPr>
            <a:xfrm>
              <a:off x="9412654" y="4432827"/>
              <a:ext cx="530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-5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4AD7A46-8B47-78C5-7ECE-F861E2C51351}"/>
                </a:ext>
              </a:extLst>
            </p:cNvPr>
            <p:cNvSpPr/>
            <p:nvPr/>
          </p:nvSpPr>
          <p:spPr>
            <a:xfrm>
              <a:off x="8077200" y="1981200"/>
              <a:ext cx="3567272" cy="3352800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C9E20AE2-EFFA-EC59-3D4F-453682841FAE}"/>
                    </a:ext>
                  </a:extLst>
                </p:cNvPr>
                <p:cNvSpPr/>
                <p:nvPr/>
              </p:nvSpPr>
              <p:spPr>
                <a:xfrm>
                  <a:off x="8372961" y="2176159"/>
                  <a:ext cx="381000" cy="407160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C9E20AE2-EFFA-EC59-3D4F-453682841F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2961" y="2176159"/>
                  <a:ext cx="381000" cy="40716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B227280B-7A14-34FC-DE19-46AE3E0DB01D}"/>
                    </a:ext>
                  </a:extLst>
                </p:cNvPr>
                <p:cNvSpPr/>
                <p:nvPr/>
              </p:nvSpPr>
              <p:spPr>
                <a:xfrm>
                  <a:off x="9459323" y="2189535"/>
                  <a:ext cx="381000" cy="407160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B227280B-7A14-34FC-DE19-46AE3E0DB0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9323" y="2189535"/>
                  <a:ext cx="381000" cy="40716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B6A868F-B491-23FB-7213-3624FBEB57BD}"/>
                    </a:ext>
                  </a:extLst>
                </p:cNvPr>
                <p:cNvSpPr/>
                <p:nvPr/>
              </p:nvSpPr>
              <p:spPr>
                <a:xfrm>
                  <a:off x="10564223" y="2179149"/>
                  <a:ext cx="381000" cy="407160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B6A868F-B491-23FB-7213-3624FBEB57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64223" y="2179149"/>
                  <a:ext cx="381000" cy="40716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0987E71-283E-B26A-FB0A-73ACCEBF4E2C}"/>
                </a:ext>
              </a:extLst>
            </p:cNvPr>
            <p:cNvCxnSpPr>
              <a:stCxn id="5" idx="0"/>
              <a:endCxn id="29" idx="2"/>
            </p:cNvCxnSpPr>
            <p:nvPr/>
          </p:nvCxnSpPr>
          <p:spPr>
            <a:xfrm flipH="1" flipV="1">
              <a:off x="8563461" y="2583319"/>
              <a:ext cx="21767" cy="1559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9D073A8-9796-6097-1EAA-132BE7A115E5}"/>
                </a:ext>
              </a:extLst>
            </p:cNvPr>
            <p:cNvCxnSpPr>
              <a:cxnSpLocks/>
              <a:stCxn id="5" idx="0"/>
              <a:endCxn id="30" idx="2"/>
            </p:cNvCxnSpPr>
            <p:nvPr/>
          </p:nvCxnSpPr>
          <p:spPr>
            <a:xfrm flipV="1">
              <a:off x="8585228" y="2596695"/>
              <a:ext cx="1064595" cy="15457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FC6168A-8D68-EE87-F04E-32E9FC05F984}"/>
                </a:ext>
              </a:extLst>
            </p:cNvPr>
            <p:cNvCxnSpPr>
              <a:cxnSpLocks/>
              <a:stCxn id="5" idx="0"/>
              <a:endCxn id="32" idx="2"/>
            </p:cNvCxnSpPr>
            <p:nvPr/>
          </p:nvCxnSpPr>
          <p:spPr>
            <a:xfrm flipV="1">
              <a:off x="8585228" y="2586309"/>
              <a:ext cx="2169495" cy="15561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2F1F702-3797-15F5-AD76-200AF553C90C}"/>
                </a:ext>
              </a:extLst>
            </p:cNvPr>
            <p:cNvCxnSpPr>
              <a:cxnSpLocks/>
              <a:stCxn id="6" idx="0"/>
              <a:endCxn id="29" idx="2"/>
            </p:cNvCxnSpPr>
            <p:nvPr/>
          </p:nvCxnSpPr>
          <p:spPr>
            <a:xfrm flipH="1" flipV="1">
              <a:off x="8563461" y="2583319"/>
              <a:ext cx="1926767" cy="15485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E91B075-2E51-1932-32F7-8C5290E80E9A}"/>
                </a:ext>
              </a:extLst>
            </p:cNvPr>
            <p:cNvCxnSpPr>
              <a:cxnSpLocks/>
              <a:stCxn id="6" idx="0"/>
              <a:endCxn id="32" idx="2"/>
            </p:cNvCxnSpPr>
            <p:nvPr/>
          </p:nvCxnSpPr>
          <p:spPr>
            <a:xfrm flipV="1">
              <a:off x="10490228" y="2586309"/>
              <a:ext cx="264495" cy="15455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79B15C1-7939-FA8C-5783-24E157CDAEE8}"/>
                </a:ext>
              </a:extLst>
            </p:cNvPr>
            <p:cNvCxnSpPr>
              <a:cxnSpLocks/>
              <a:stCxn id="6" idx="0"/>
              <a:endCxn id="30" idx="2"/>
            </p:cNvCxnSpPr>
            <p:nvPr/>
          </p:nvCxnSpPr>
          <p:spPr>
            <a:xfrm flipH="1" flipV="1">
              <a:off x="9649823" y="2596695"/>
              <a:ext cx="840405" cy="15351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7DEF8DC2-D3F5-A6E5-4D02-E2399332B216}"/>
                    </a:ext>
                  </a:extLst>
                </p:cNvPr>
                <p:cNvSpPr txBox="1"/>
                <p:nvPr/>
              </p:nvSpPr>
              <p:spPr>
                <a:xfrm>
                  <a:off x="10680728" y="3100969"/>
                  <a:ext cx="96374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sz="1600" i="1" dirty="0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dirty="0" err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1600" b="0" i="1" dirty="0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1600" i="1" dirty="0" err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7DEF8DC2-D3F5-A6E5-4D02-E2399332B2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80728" y="3100969"/>
                  <a:ext cx="963744" cy="338554"/>
                </a:xfrm>
                <a:prstGeom prst="rect">
                  <a:avLst/>
                </a:prstGeom>
                <a:blipFill>
                  <a:blip r:embed="rId11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9327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view of a track and field lane in the dark">
            <a:extLst>
              <a:ext uri="{FF2B5EF4-FFF2-40B4-BE49-F238E27FC236}">
                <a16:creationId xmlns:a16="http://schemas.microsoft.com/office/drawing/2014/main" id="{5B3FBE4D-358B-5501-B3DF-CFD9C3622D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4F7921-1C6F-0A0D-AB30-8233EFC12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dirty="0">
                <a:solidFill>
                  <a:srgbClr val="FFFFFF"/>
                </a:solidFill>
              </a:rPr>
              <a:t>Reinforcement Learning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BB657D-C104-1105-9FC3-02F5DBB64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AIMA Chapter 22</a:t>
            </a:r>
          </a:p>
        </p:txBody>
      </p:sp>
    </p:spTree>
    <p:extLst>
      <p:ext uri="{BB962C8B-B14F-4D97-AF65-F5344CB8AC3E}">
        <p14:creationId xmlns:p14="http://schemas.microsoft.com/office/powerpoint/2010/main" val="1338382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8F27F-77BE-563A-F4D6-8D456FF07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 (RL)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10D10-A65F-B05F-35CA-8B1597D1D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RL assumes that the problem can be modeled as an </a:t>
            </a:r>
            <a:r>
              <a:rPr lang="en-US" b="1" dirty="0"/>
              <a:t>MDP</a:t>
            </a:r>
            <a:r>
              <a:rPr lang="en-US" dirty="0"/>
              <a:t>. </a:t>
            </a:r>
          </a:p>
          <a:p>
            <a:r>
              <a:rPr lang="en-US" dirty="0"/>
              <a:t>However, we do not know the transition or the reward model. This means we have an </a:t>
            </a:r>
            <a:r>
              <a:rPr lang="en-US" b="1" dirty="0"/>
              <a:t>unknown environment</a:t>
            </a:r>
            <a:r>
              <a:rPr lang="en-US" dirty="0"/>
              <a:t>.</a:t>
            </a:r>
          </a:p>
          <a:p>
            <a:r>
              <a:rPr lang="en-US" dirty="0"/>
              <a:t>We cannot use offline planning in unknown environments. The agent needs to interact with the environment (try actions) and </a:t>
            </a:r>
            <a:r>
              <a:rPr lang="en-US" b="1" dirty="0"/>
              <a:t>use the reward signal to update its estimate of the utility of states and actions</a:t>
            </a:r>
            <a:r>
              <a:rPr lang="en-US" dirty="0"/>
              <a:t>. This is a learning process where the reward provides positive reinforcement.</a:t>
            </a:r>
          </a:p>
          <a:p>
            <a:r>
              <a:rPr lang="en-US" dirty="0"/>
              <a:t>A popular algorithm is Q-Learning which tries to learn the state-action value function of important states.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817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F712C-C87E-E832-8A1B-CDAF9756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96D03A-DAF0-70EB-FA0C-8F1FD2E3A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66801" y="2438400"/>
            <a:ext cx="9815986" cy="39020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F3BF8E-C1E2-E0EA-4693-1A4CC34D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64" b="6008"/>
          <a:stretch/>
        </p:blipFill>
        <p:spPr>
          <a:xfrm>
            <a:off x="1143001" y="2504551"/>
            <a:ext cx="9525000" cy="366764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399C3-7D5D-01FA-4D2E-966DFF22A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1448684"/>
            <a:ext cx="7620001" cy="70418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Q-Learning learns the state-action value function as a table from interactions with the environment.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with Corners Rounded 8">
                <a:extLst>
                  <a:ext uri="{FF2B5EF4-FFF2-40B4-BE49-F238E27FC236}">
                    <a16:creationId xmlns:a16="http://schemas.microsoft.com/office/drawing/2014/main" id="{9C05CDB8-071C-C913-ED77-F93D656F29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343400" y="5969843"/>
                <a:ext cx="6172200" cy="523032"/>
              </a:xfrm>
              <a:prstGeom prst="wedgeRoundRectCallout">
                <a:avLst>
                  <a:gd name="adj1" fmla="val -44035"/>
                  <a:gd name="adj2" fmla="val -70280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the exploration function and decides on the next action. As N increases it can exploit good actions more.</a:t>
                </a:r>
              </a:p>
            </p:txBody>
          </p:sp>
        </mc:Choice>
        <mc:Fallback xmlns="">
          <p:sp>
            <p:nvSpPr>
              <p:cNvPr id="9" name="Speech Bubble: Rectangle with Corners Rounded 8">
                <a:extLst>
                  <a:ext uri="{FF2B5EF4-FFF2-40B4-BE49-F238E27FC236}">
                    <a16:creationId xmlns:a16="http://schemas.microsoft.com/office/drawing/2014/main" id="{9C05CDB8-071C-C913-ED77-F93D656F29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5969843"/>
                <a:ext cx="6172200" cy="523032"/>
              </a:xfrm>
              <a:prstGeom prst="wedgeRoundRectCallout">
                <a:avLst>
                  <a:gd name="adj1" fmla="val -44035"/>
                  <a:gd name="adj2" fmla="val -70280"/>
                  <a:gd name="adj3" fmla="val 16667"/>
                </a:avLst>
              </a:prstGeom>
              <a:blipFill>
                <a:blip r:embed="rId4"/>
                <a:stretch>
                  <a:fillRect r="-493" b="-23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with Corners Rounded 9">
                <a:extLst>
                  <a:ext uri="{FF2B5EF4-FFF2-40B4-BE49-F238E27FC236}">
                    <a16:creationId xmlns:a16="http://schemas.microsoft.com/office/drawing/2014/main" id="{BA362122-7E24-B29D-D386-3D95B157E4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410096" y="4353449"/>
                <a:ext cx="4953000" cy="523032"/>
              </a:xfrm>
              <a:prstGeom prst="wedgeRoundRectCallout">
                <a:avLst>
                  <a:gd name="adj1" fmla="val -37850"/>
                  <a:gd name="adj2" fmla="val 98185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/>
                  <a:t>Make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 a little more similar to the received reward + the best Q-value of the successor state.</a:t>
                </a:r>
              </a:p>
            </p:txBody>
          </p:sp>
        </mc:Choice>
        <mc:Fallback xmlns="">
          <p:sp>
            <p:nvSpPr>
              <p:cNvPr id="10" name="Speech Bubble: Rectangle with Corners Rounded 9">
                <a:extLst>
                  <a:ext uri="{FF2B5EF4-FFF2-40B4-BE49-F238E27FC236}">
                    <a16:creationId xmlns:a16="http://schemas.microsoft.com/office/drawing/2014/main" id="{BA362122-7E24-B29D-D386-3D95B157E4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096" y="4353449"/>
                <a:ext cx="4953000" cy="523032"/>
              </a:xfrm>
              <a:prstGeom prst="wedgeRoundRectCallout">
                <a:avLst>
                  <a:gd name="adj1" fmla="val -37850"/>
                  <a:gd name="adj2" fmla="val 98185"/>
                  <a:gd name="adj3" fmla="val 16667"/>
                </a:avLst>
              </a:prstGeom>
              <a:blipFill>
                <a:blip r:embed="rId5"/>
                <a:stretch>
                  <a:fillRect t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CF7BA659-C3F3-52AC-CDB2-877CF651F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4788" y="4191000"/>
            <a:ext cx="1094425" cy="523032"/>
          </a:xfrm>
          <a:prstGeom prst="wedgeRoundRectCallout">
            <a:avLst>
              <a:gd name="adj1" fmla="val 80516"/>
              <a:gd name="adj2" fmla="val 25822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 episode has no s.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4101AE6A-DC96-865C-966E-F5B22D2ED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71583" y="4484207"/>
            <a:ext cx="1094425" cy="261516"/>
          </a:xfrm>
          <a:prstGeom prst="wedgeRoundRectCallout">
            <a:avLst>
              <a:gd name="adj1" fmla="val -85193"/>
              <a:gd name="adj2" fmla="val 203563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Learning rate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440AE2-6A57-6352-D23E-214AC3E0C393}"/>
              </a:ext>
            </a:extLst>
          </p:cNvPr>
          <p:cNvSpPr txBox="1"/>
          <p:nvPr/>
        </p:nvSpPr>
        <p:spPr>
          <a:xfrm>
            <a:off x="9564527" y="30017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Q-Table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85B03261-4225-95AF-2DFC-6B09A22E53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3493553"/>
                  </p:ext>
                </p:extLst>
              </p:nvPr>
            </p:nvGraphicFramePr>
            <p:xfrm>
              <a:off x="9268910" y="669509"/>
              <a:ext cx="1717930" cy="14833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346329">
                      <a:extLst>
                        <a:ext uri="{9D8B030D-6E8A-4147-A177-3AD203B41FA5}">
                          <a16:colId xmlns:a16="http://schemas.microsoft.com/office/drawing/2014/main" val="3711460689"/>
                        </a:ext>
                      </a:extLst>
                    </a:gridCol>
                    <a:gridCol w="364851">
                      <a:extLst>
                        <a:ext uri="{9D8B030D-6E8A-4147-A177-3AD203B41FA5}">
                          <a16:colId xmlns:a16="http://schemas.microsoft.com/office/drawing/2014/main" val="2988890879"/>
                        </a:ext>
                      </a:extLst>
                    </a:gridCol>
                    <a:gridCol w="1006750">
                      <a:extLst>
                        <a:ext uri="{9D8B030D-6E8A-4147-A177-3AD203B41FA5}">
                          <a16:colId xmlns:a16="http://schemas.microsoft.com/office/drawing/2014/main" val="20801077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dirty="0" err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dirty="0" err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dirty="0" err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88698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4805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0354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84024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85B03261-4225-95AF-2DFC-6B09A22E53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3493553"/>
                  </p:ext>
                </p:extLst>
              </p:nvPr>
            </p:nvGraphicFramePr>
            <p:xfrm>
              <a:off x="9268910" y="669509"/>
              <a:ext cx="1717930" cy="14833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346329">
                      <a:extLst>
                        <a:ext uri="{9D8B030D-6E8A-4147-A177-3AD203B41FA5}">
                          <a16:colId xmlns:a16="http://schemas.microsoft.com/office/drawing/2014/main" val="3711460689"/>
                        </a:ext>
                      </a:extLst>
                    </a:gridCol>
                    <a:gridCol w="364851">
                      <a:extLst>
                        <a:ext uri="{9D8B030D-6E8A-4147-A177-3AD203B41FA5}">
                          <a16:colId xmlns:a16="http://schemas.microsoft.com/office/drawing/2014/main" val="2988890879"/>
                        </a:ext>
                      </a:extLst>
                    </a:gridCol>
                    <a:gridCol w="1006750">
                      <a:extLst>
                        <a:ext uri="{9D8B030D-6E8A-4147-A177-3AD203B41FA5}">
                          <a16:colId xmlns:a16="http://schemas.microsoft.com/office/drawing/2014/main" val="20801077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754" t="-1639" r="-403509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96667" t="-1639" r="-283333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71084" t="-1639" r="-2410" b="-3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88698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4805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0354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840244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07073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66345-9ED0-5370-449D-D1D5898A2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Function Approximation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9E81CF-2921-8452-2486-6E9A31C6F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657" y="4336064"/>
            <a:ext cx="2786074" cy="20102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1C3DEC-7634-2F42-9A4C-17B7C8C56F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3456"/>
                <a:ext cx="10515600" cy="2695144"/>
              </a:xfrm>
            </p:spPr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(or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) tables needs to store and estimate one entry for each state (state/action combination). </a:t>
                </a:r>
              </a:p>
              <a:p>
                <a:r>
                  <a:rPr lang="en-US" dirty="0"/>
                  <a:t>Issues and solutions</a:t>
                </a:r>
              </a:p>
              <a:p>
                <a:pPr lvl="1"/>
                <a:r>
                  <a:rPr lang="en-US" dirty="0"/>
                  <a:t>Too many entries to store 			 → lossy compression</a:t>
                </a:r>
              </a:p>
              <a:p>
                <a:pPr lvl="1"/>
                <a:r>
                  <a:rPr lang="en-US" dirty="0"/>
                  <a:t>Many combinations are rarely seen 		 → generalize to unseen entries</a:t>
                </a:r>
              </a:p>
              <a:p>
                <a:endParaRPr lang="en-US" b="1" dirty="0"/>
              </a:p>
              <a:p>
                <a:r>
                  <a:rPr lang="en-US" b="1" dirty="0"/>
                  <a:t>Idea</a:t>
                </a:r>
                <a:r>
                  <a:rPr lang="en-US" dirty="0"/>
                  <a:t>: Estimate the state value by learning an approximation function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based on features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b="1" dirty="0"/>
                  <a:t>Example</a:t>
                </a:r>
                <a:r>
                  <a:rPr lang="en-US" dirty="0"/>
                  <a:t>: 4x3 Grid World with a linear combination of state features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learn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dirty="0"/>
                  <a:t> from observed data.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1C3DEC-7634-2F42-9A4C-17B7C8C56F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3456"/>
                <a:ext cx="10515600" cy="2695144"/>
              </a:xfrm>
              <a:blipFill>
                <a:blip r:embed="rId4"/>
                <a:stretch>
                  <a:fillRect l="-522" t="-4063" b="-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2C056B-67A1-C999-FF1E-354FEE12DC30}"/>
                  </a:ext>
                </a:extLst>
              </p:cNvPr>
              <p:cNvSpPr txBox="1"/>
              <p:nvPr/>
            </p:nvSpPr>
            <p:spPr>
              <a:xfrm>
                <a:off x="1629526" y="4019466"/>
                <a:ext cx="18783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Value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2C056B-67A1-C999-FF1E-354FEE12D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526" y="4019466"/>
                <a:ext cx="1878335" cy="276999"/>
              </a:xfrm>
              <a:prstGeom prst="rect">
                <a:avLst/>
              </a:prstGeom>
              <a:blipFill>
                <a:blip r:embed="rId5"/>
                <a:stretch>
                  <a:fillRect l="-7468" t="-28261" r="-5195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Arrow: Right 8">
                <a:extLst>
                  <a:ext uri="{FF2B5EF4-FFF2-40B4-BE49-F238E27FC236}">
                    <a16:creationId xmlns:a16="http://schemas.microsoft.com/office/drawing/2014/main" id="{84BAB667-5846-289C-8608-4EBBA4740C72}"/>
                  </a:ext>
                </a:extLst>
              </p:cNvPr>
              <p:cNvSpPr/>
              <p:nvPr/>
            </p:nvSpPr>
            <p:spPr>
              <a:xfrm>
                <a:off x="4500539" y="4151037"/>
                <a:ext cx="2666999" cy="1789760"/>
              </a:xfrm>
              <a:prstGeom prst="rightArrow">
                <a:avLst>
                  <a:gd name="adj1" fmla="val 66670"/>
                  <a:gd name="adj2" fmla="val 26333"/>
                </a:avLst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Learn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1600" dirty="0"/>
                  <a:t> from observed interactions with the environment to approximate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9" name="Arrow: Right 8">
                <a:extLst>
                  <a:ext uri="{FF2B5EF4-FFF2-40B4-BE49-F238E27FC236}">
                    <a16:creationId xmlns:a16="http://schemas.microsoft.com/office/drawing/2014/main" id="{84BAB667-5846-289C-8608-4EBBA4740C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539" y="4151037"/>
                <a:ext cx="2666999" cy="1789760"/>
              </a:xfrm>
              <a:prstGeom prst="rightArrow">
                <a:avLst>
                  <a:gd name="adj1" fmla="val 66670"/>
                  <a:gd name="adj2" fmla="val 26333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E2D84F-4056-4208-4323-3DC8F7452DB3}"/>
                  </a:ext>
                </a:extLst>
              </p:cNvPr>
              <p:cNvSpPr txBox="1"/>
              <p:nvPr/>
            </p:nvSpPr>
            <p:spPr>
              <a:xfrm>
                <a:off x="7467600" y="4831330"/>
                <a:ext cx="3325204" cy="37677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E2D84F-4056-4208-4323-3DC8F7452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4831330"/>
                <a:ext cx="3325204" cy="376770"/>
              </a:xfrm>
              <a:prstGeom prst="rect">
                <a:avLst/>
              </a:prstGeom>
              <a:blipFill>
                <a:blip r:embed="rId7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30E349-ECB3-964A-60AA-E1811149372D}"/>
                  </a:ext>
                </a:extLst>
              </p:cNvPr>
              <p:cNvSpPr txBox="1"/>
              <p:nvPr/>
            </p:nvSpPr>
            <p:spPr>
              <a:xfrm>
                <a:off x="7706346" y="5341203"/>
                <a:ext cx="325549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1600" dirty="0"/>
                  <a:t> can be updated iteratively after each new observed utility using gradient descent.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30E349-ECB3-964A-60AA-E18111493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6346" y="5341203"/>
                <a:ext cx="3255497" cy="830997"/>
              </a:xfrm>
              <a:prstGeom prst="rect">
                <a:avLst/>
              </a:prstGeom>
              <a:blipFill>
                <a:blip r:embed="rId8"/>
                <a:stretch>
                  <a:fillRect l="-936" t="-2190" b="-8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B7C27F-8A41-F345-69FB-AC7CD8890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481126" y="6096000"/>
            <a:ext cx="24806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AC0BD3-D37A-727D-9881-FC891701C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1481126" y="4157965"/>
            <a:ext cx="5763" cy="1938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6F31A7D-1842-EEE8-9088-75F7E641C352}"/>
                  </a:ext>
                </a:extLst>
              </p:cNvPr>
              <p:cNvSpPr txBox="1"/>
              <p:nvPr/>
            </p:nvSpPr>
            <p:spPr>
              <a:xfrm>
                <a:off x="3732361" y="6016608"/>
                <a:ext cx="4587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6F31A7D-1842-EEE8-9088-75F7E641C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361" y="6016608"/>
                <a:ext cx="45874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F7DF00-8D57-22C1-0E3F-03E7704FF952}"/>
                  </a:ext>
                </a:extLst>
              </p:cNvPr>
              <p:cNvSpPr txBox="1"/>
              <p:nvPr/>
            </p:nvSpPr>
            <p:spPr>
              <a:xfrm>
                <a:off x="1090718" y="3992551"/>
                <a:ext cx="4587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F7DF00-8D57-22C1-0E3F-03E7704FF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718" y="3992551"/>
                <a:ext cx="458740" cy="369332"/>
              </a:xfrm>
              <a:prstGeom prst="rect">
                <a:avLst/>
              </a:prstGeom>
              <a:blipFill>
                <a:blip r:embed="rId1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2576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72A8A02-00F5-B4C2-52FA-2210204A8D8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838200" y="432756"/>
            <a:ext cx="33560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Traditional Q-Learning</a:t>
            </a:r>
          </a:p>
        </p:txBody>
      </p:sp>
      <p:grpSp>
        <p:nvGrpSpPr>
          <p:cNvPr id="2" name="Group 1" descr="The Q-Learning Algorithm.">
            <a:extLst>
              <a:ext uri="{FF2B5EF4-FFF2-40B4-BE49-F238E27FC236}">
                <a16:creationId xmlns:a16="http://schemas.microsoft.com/office/drawing/2014/main" id="{A1B3247E-E4B5-D3AE-E55A-4E20275D359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5167199" y="280356"/>
            <a:ext cx="6809382" cy="2895998"/>
            <a:chOff x="5167199" y="280356"/>
            <a:chExt cx="6809382" cy="2895998"/>
          </a:xfrm>
        </p:grpSpPr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B74DAAE3-EE9A-77B1-B476-709FCDB0D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5167199" y="280356"/>
              <a:ext cx="6809382" cy="2895998"/>
              <a:chOff x="6934915" y="1470919"/>
              <a:chExt cx="6809382" cy="2895998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AC5424B3-B894-F884-C2A4-0188E3F77CF1}"/>
                  </a:ext>
                </a:extLst>
              </p:cNvPr>
              <p:cNvSpPr/>
              <p:nvPr/>
            </p:nvSpPr>
            <p:spPr>
              <a:xfrm>
                <a:off x="6934915" y="1470919"/>
                <a:ext cx="6809382" cy="289599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88" name="Picture 187">
                <a:extLst>
                  <a:ext uri="{FF2B5EF4-FFF2-40B4-BE49-F238E27FC236}">
                    <a16:creationId xmlns:a16="http://schemas.microsoft.com/office/drawing/2014/main" id="{6CA99177-D5BE-FCEA-AE52-C9B895C5763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2964" b="6008"/>
              <a:stretch/>
            </p:blipFill>
            <p:spPr>
              <a:xfrm>
                <a:off x="7021489" y="1608692"/>
                <a:ext cx="6617315" cy="2548030"/>
              </a:xfrm>
              <a:prstGeom prst="rect">
                <a:avLst/>
              </a:prstGeom>
            </p:spPr>
          </p:pic>
        </p:grp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294667CD-5912-6F20-AA27-018B5AB28F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8461" y="2192434"/>
              <a:ext cx="621539" cy="240012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35AFA839-585E-943B-16DE-AE29100E9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8686800" y="2451927"/>
              <a:ext cx="1752600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57084D53-0D1E-3AEC-E455-B617326D7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067800" y="1863075"/>
              <a:ext cx="755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target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BF6ACC1D-2546-C6E3-33E3-5DAA38AA0F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546630" y="1818775"/>
              <a:ext cx="1161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prediction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31D8026-A8C5-A9A2-66B1-EDB065BC71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2329720"/>
                  </p:ext>
                </p:extLst>
              </p:nvPr>
            </p:nvGraphicFramePr>
            <p:xfrm>
              <a:off x="1950845" y="1002909"/>
              <a:ext cx="1698372" cy="134112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326771">
                      <a:extLst>
                        <a:ext uri="{9D8B030D-6E8A-4147-A177-3AD203B41FA5}">
                          <a16:colId xmlns:a16="http://schemas.microsoft.com/office/drawing/2014/main" val="3711460689"/>
                        </a:ext>
                      </a:extLst>
                    </a:gridCol>
                    <a:gridCol w="364851">
                      <a:extLst>
                        <a:ext uri="{9D8B030D-6E8A-4147-A177-3AD203B41FA5}">
                          <a16:colId xmlns:a16="http://schemas.microsoft.com/office/drawing/2014/main" val="2988890879"/>
                        </a:ext>
                      </a:extLst>
                    </a:gridCol>
                    <a:gridCol w="1006750">
                      <a:extLst>
                        <a:ext uri="{9D8B030D-6E8A-4147-A177-3AD203B41FA5}">
                          <a16:colId xmlns:a16="http://schemas.microsoft.com/office/drawing/2014/main" val="2080107700"/>
                        </a:ext>
                      </a:extLst>
                    </a:gridCol>
                  </a:tblGrid>
                  <a:tr h="3227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dirty="0" err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600" dirty="0" err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dirty="0" err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8869826"/>
                      </a:ext>
                    </a:extLst>
                  </a:tr>
                  <a:tr h="3227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4805492"/>
                      </a:ext>
                    </a:extLst>
                  </a:tr>
                  <a:tr h="3227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035416"/>
                      </a:ext>
                    </a:extLst>
                  </a:tr>
                  <a:tr h="3227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84024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31D8026-A8C5-A9A2-66B1-EDB065BC71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2329720"/>
                  </p:ext>
                </p:extLst>
              </p:nvPr>
            </p:nvGraphicFramePr>
            <p:xfrm>
              <a:off x="1950845" y="1002909"/>
              <a:ext cx="1698372" cy="134112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326771">
                      <a:extLst>
                        <a:ext uri="{9D8B030D-6E8A-4147-A177-3AD203B41FA5}">
                          <a16:colId xmlns:a16="http://schemas.microsoft.com/office/drawing/2014/main" val="3711460689"/>
                        </a:ext>
                      </a:extLst>
                    </a:gridCol>
                    <a:gridCol w="364851">
                      <a:extLst>
                        <a:ext uri="{9D8B030D-6E8A-4147-A177-3AD203B41FA5}">
                          <a16:colId xmlns:a16="http://schemas.microsoft.com/office/drawing/2014/main" val="2988890879"/>
                        </a:ext>
                      </a:extLst>
                    </a:gridCol>
                    <a:gridCol w="1006750">
                      <a:extLst>
                        <a:ext uri="{9D8B030D-6E8A-4147-A177-3AD203B41FA5}">
                          <a16:colId xmlns:a16="http://schemas.microsoft.com/office/drawing/2014/main" val="2080107700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04" t="-1818" r="-424074" b="-3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3333" t="-1818" r="-281667" b="-3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303" t="-1818" r="-2424" b="-32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886982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480549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0354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840244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91EB5440-AACF-1E9B-C0F0-D850E3EFB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48875" y="1303176"/>
            <a:ext cx="4122774" cy="1440024"/>
            <a:chOff x="1048875" y="1303176"/>
            <a:chExt cx="4122774" cy="144002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B6D7941-8C9C-7728-BE39-ABB7486AD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2308370" y="2373868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Q-Table</a:t>
              </a:r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7BA65B55-B166-B783-6C17-12474C33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61648" y="1478279"/>
              <a:ext cx="425911" cy="53340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E41B854A-B26F-A867-5576-E92AB8B13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931233" y="1379376"/>
              <a:ext cx="384215" cy="53340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A799EDA-F1CF-21FA-2460-16B5DF1A3F8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1048875" y="1562817"/>
                  <a:ext cx="349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A799EDA-F1CF-21FA-2460-16B5DF1A3F8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8875" y="1562817"/>
                  <a:ext cx="34971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9BD8F4E-CB61-901A-EF8B-ADA93188C07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4246909" y="1428214"/>
                  <a:ext cx="9247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9BD8F4E-CB61-901A-EF8B-ADA93188C07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6909" y="1428214"/>
                  <a:ext cx="92474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2" name="Right Brace 191">
              <a:extLst>
                <a:ext uri="{FF2B5EF4-FFF2-40B4-BE49-F238E27FC236}">
                  <a16:creationId xmlns:a16="http://schemas.microsoft.com/office/drawing/2014/main" id="{CF49E2AF-5889-16D1-A24E-24DE87EDB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741891" y="1303176"/>
              <a:ext cx="70612" cy="628973"/>
            </a:xfrm>
            <a:prstGeom prst="rightBrac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3B38412-4F9E-C68B-578A-4C6B34FB8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29787" y="3714030"/>
            <a:ext cx="3920629" cy="2205126"/>
            <a:chOff x="1129787" y="3714030"/>
            <a:chExt cx="3920629" cy="220512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F55DD91-1925-A223-381C-4413B11527A3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 txBox="1"/>
            <p:nvPr/>
          </p:nvSpPr>
          <p:spPr>
            <a:xfrm>
              <a:off x="2019260" y="5272825"/>
              <a:ext cx="17907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Deep Q-Network </a:t>
              </a:r>
              <a:br>
                <a:rPr lang="en-US" dirty="0"/>
              </a:br>
              <a:r>
                <a:rPr lang="en-US" dirty="0"/>
                <a:t>(DQN)</a:t>
              </a:r>
            </a:p>
          </p:txBody>
        </p: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69FE2C4B-640F-E78C-BFDC-18CC2E312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2124428" y="4079165"/>
              <a:ext cx="1295400" cy="1235724"/>
              <a:chOff x="4410942" y="4599774"/>
              <a:chExt cx="1577400" cy="1648626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54A3E51F-FFF9-14E6-8294-B95AD655F75F}"/>
                  </a:ext>
                </a:extLst>
              </p:cNvPr>
              <p:cNvSpPr/>
              <p:nvPr/>
            </p:nvSpPr>
            <p:spPr>
              <a:xfrm>
                <a:off x="4889892" y="4752174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DA896806-4F22-709F-2945-82251EECCCF1}"/>
                  </a:ext>
                </a:extLst>
              </p:cNvPr>
              <p:cNvSpPr/>
              <p:nvPr/>
            </p:nvSpPr>
            <p:spPr>
              <a:xfrm>
                <a:off x="4889892" y="5007830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F79CAD54-8116-1EC5-8378-408672670F5F}"/>
                  </a:ext>
                </a:extLst>
              </p:cNvPr>
              <p:cNvSpPr/>
              <p:nvPr/>
            </p:nvSpPr>
            <p:spPr>
              <a:xfrm>
                <a:off x="4889892" y="5285574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176A9EE-739E-EE2A-F1D5-B62D39BC6FCF}"/>
                  </a:ext>
                </a:extLst>
              </p:cNvPr>
              <p:cNvSpPr/>
              <p:nvPr/>
            </p:nvSpPr>
            <p:spPr>
              <a:xfrm>
                <a:off x="4889892" y="5590374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F577F11A-11D0-A734-5EC2-93355CB042D7}"/>
                  </a:ext>
                </a:extLst>
              </p:cNvPr>
              <p:cNvSpPr/>
              <p:nvPr/>
            </p:nvSpPr>
            <p:spPr>
              <a:xfrm>
                <a:off x="5347092" y="4904574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71FDFB93-056C-77A5-B41E-B24A1E72F658}"/>
                  </a:ext>
                </a:extLst>
              </p:cNvPr>
              <p:cNvSpPr/>
              <p:nvPr/>
            </p:nvSpPr>
            <p:spPr>
              <a:xfrm>
                <a:off x="5347092" y="5133174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2890B2B-2FE6-7312-445D-A92688A998FE}"/>
                  </a:ext>
                </a:extLst>
              </p:cNvPr>
              <p:cNvSpPr/>
              <p:nvPr/>
            </p:nvSpPr>
            <p:spPr>
              <a:xfrm>
                <a:off x="5347092" y="5437974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1BA6B438-917F-ABCE-C0A4-2907E6D90F3D}"/>
                  </a:ext>
                </a:extLst>
              </p:cNvPr>
              <p:cNvSpPr/>
              <p:nvPr/>
            </p:nvSpPr>
            <p:spPr>
              <a:xfrm>
                <a:off x="5835942" y="4752949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524FECAC-8FEA-9F8F-47BC-B66D459AB483}"/>
                  </a:ext>
                </a:extLst>
              </p:cNvPr>
              <p:cNvSpPr/>
              <p:nvPr/>
            </p:nvSpPr>
            <p:spPr>
              <a:xfrm>
                <a:off x="5835942" y="5030693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AE2977A-7560-27AE-4617-2A627DD0CFA7}"/>
                  </a:ext>
                </a:extLst>
              </p:cNvPr>
              <p:cNvSpPr/>
              <p:nvPr/>
            </p:nvSpPr>
            <p:spPr>
              <a:xfrm>
                <a:off x="5835942" y="5335493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977BC3C-A10B-4B10-738D-AE0FD67AFF90}"/>
                  </a:ext>
                </a:extLst>
              </p:cNvPr>
              <p:cNvSpPr/>
              <p:nvPr/>
            </p:nvSpPr>
            <p:spPr>
              <a:xfrm>
                <a:off x="5835942" y="5640293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A51C7C72-72C0-F1AE-2813-0C674D1FD123}"/>
                  </a:ext>
                </a:extLst>
              </p:cNvPr>
              <p:cNvSpPr/>
              <p:nvPr/>
            </p:nvSpPr>
            <p:spPr>
              <a:xfrm>
                <a:off x="4889892" y="5895174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8DF222A6-72E3-AE99-6B32-04D62CAF011B}"/>
                  </a:ext>
                </a:extLst>
              </p:cNvPr>
              <p:cNvSpPr/>
              <p:nvPr/>
            </p:nvSpPr>
            <p:spPr>
              <a:xfrm>
                <a:off x="5347092" y="5742774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D2F1B649-D751-F414-7939-C68ED4D7FC9C}"/>
                  </a:ext>
                </a:extLst>
              </p:cNvPr>
              <p:cNvSpPr/>
              <p:nvPr/>
            </p:nvSpPr>
            <p:spPr>
              <a:xfrm>
                <a:off x="5835942" y="5945093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AA4B345-C95D-E4B9-D157-F13FC9C5B46D}"/>
                  </a:ext>
                </a:extLst>
              </p:cNvPr>
              <p:cNvCxnSpPr>
                <a:cxnSpLocks/>
                <a:stCxn id="26" idx="6"/>
                <a:endCxn id="30" idx="1"/>
              </p:cNvCxnSpPr>
              <p:nvPr/>
            </p:nvCxnSpPr>
            <p:spPr>
              <a:xfrm>
                <a:off x="5042292" y="4841902"/>
                <a:ext cx="327118" cy="88953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E2EA9B5-6F5E-07F4-0050-6D098DD74992}"/>
                  </a:ext>
                </a:extLst>
              </p:cNvPr>
              <p:cNvCxnSpPr>
                <a:cxnSpLocks/>
                <a:stCxn id="27" idx="6"/>
                <a:endCxn id="30" idx="2"/>
              </p:cNvCxnSpPr>
              <p:nvPr/>
            </p:nvCxnSpPr>
            <p:spPr>
              <a:xfrm flipV="1">
                <a:off x="5042292" y="4994302"/>
                <a:ext cx="304800" cy="103256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EA2D0B20-B47D-85EF-ED4D-7F686F7BBEEB}"/>
                  </a:ext>
                </a:extLst>
              </p:cNvPr>
              <p:cNvCxnSpPr>
                <a:cxnSpLocks/>
                <a:stCxn id="28" idx="6"/>
                <a:endCxn id="31" idx="2"/>
              </p:cNvCxnSpPr>
              <p:nvPr/>
            </p:nvCxnSpPr>
            <p:spPr>
              <a:xfrm flipV="1">
                <a:off x="5042292" y="5222902"/>
                <a:ext cx="304800" cy="152400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4BE80925-4E41-72C5-3AD8-A5B17ADA3319}"/>
                  </a:ext>
                </a:extLst>
              </p:cNvPr>
              <p:cNvCxnSpPr>
                <a:cxnSpLocks/>
                <a:stCxn id="27" idx="6"/>
                <a:endCxn id="31" idx="2"/>
              </p:cNvCxnSpPr>
              <p:nvPr/>
            </p:nvCxnSpPr>
            <p:spPr>
              <a:xfrm>
                <a:off x="5042292" y="5097558"/>
                <a:ext cx="304800" cy="125344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17824EBB-76AE-DDBB-54CE-48C43EF5893F}"/>
                  </a:ext>
                </a:extLst>
              </p:cNvPr>
              <p:cNvCxnSpPr>
                <a:cxnSpLocks/>
                <a:stCxn id="29" idx="6"/>
                <a:endCxn id="32" idx="2"/>
              </p:cNvCxnSpPr>
              <p:nvPr/>
            </p:nvCxnSpPr>
            <p:spPr>
              <a:xfrm flipV="1">
                <a:off x="5042292" y="5527702"/>
                <a:ext cx="304800" cy="152400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9AA655ED-EFD0-8122-0DEF-51E1C8659686}"/>
                  </a:ext>
                </a:extLst>
              </p:cNvPr>
              <p:cNvCxnSpPr>
                <a:cxnSpLocks/>
                <a:stCxn id="28" idx="6"/>
                <a:endCxn id="32" idx="2"/>
              </p:cNvCxnSpPr>
              <p:nvPr/>
            </p:nvCxnSpPr>
            <p:spPr>
              <a:xfrm>
                <a:off x="5042293" y="5375303"/>
                <a:ext cx="304800" cy="152400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8A80259B-EFE5-D00C-F9F0-6D54A4A20A70}"/>
                  </a:ext>
                </a:extLst>
              </p:cNvPr>
              <p:cNvCxnSpPr>
                <a:cxnSpLocks/>
                <a:stCxn id="29" idx="6"/>
                <a:endCxn id="38" idx="2"/>
              </p:cNvCxnSpPr>
              <p:nvPr/>
            </p:nvCxnSpPr>
            <p:spPr>
              <a:xfrm>
                <a:off x="5042292" y="5680102"/>
                <a:ext cx="304800" cy="152400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76D027A7-ED7B-859E-E7D5-BF3F927507FB}"/>
                  </a:ext>
                </a:extLst>
              </p:cNvPr>
              <p:cNvCxnSpPr>
                <a:cxnSpLocks/>
                <a:stCxn id="37" idx="6"/>
                <a:endCxn id="38" idx="2"/>
              </p:cNvCxnSpPr>
              <p:nvPr/>
            </p:nvCxnSpPr>
            <p:spPr>
              <a:xfrm flipV="1">
                <a:off x="5042292" y="5832502"/>
                <a:ext cx="304800" cy="152400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36035168-DDDD-60D4-28C4-B28AC830FAEA}"/>
                  </a:ext>
                </a:extLst>
              </p:cNvPr>
              <p:cNvCxnSpPr>
                <a:cxnSpLocks/>
                <a:stCxn id="37" idx="6"/>
                <a:endCxn id="32" idx="2"/>
              </p:cNvCxnSpPr>
              <p:nvPr/>
            </p:nvCxnSpPr>
            <p:spPr>
              <a:xfrm flipV="1">
                <a:off x="5042292" y="5527702"/>
                <a:ext cx="304800" cy="457200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1E6E32E3-0834-B7F0-12AE-97BFDBE3E4C0}"/>
                  </a:ext>
                </a:extLst>
              </p:cNvPr>
              <p:cNvCxnSpPr>
                <a:cxnSpLocks/>
                <a:stCxn id="29" idx="6"/>
                <a:endCxn id="31" idx="3"/>
              </p:cNvCxnSpPr>
              <p:nvPr/>
            </p:nvCxnSpPr>
            <p:spPr>
              <a:xfrm flipV="1">
                <a:off x="5042292" y="5286349"/>
                <a:ext cx="327118" cy="393753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9227B438-EFF2-A736-5EE9-88EA958E537A}"/>
                  </a:ext>
                </a:extLst>
              </p:cNvPr>
              <p:cNvCxnSpPr>
                <a:cxnSpLocks/>
                <a:stCxn id="28" idx="6"/>
                <a:endCxn id="30" idx="3"/>
              </p:cNvCxnSpPr>
              <p:nvPr/>
            </p:nvCxnSpPr>
            <p:spPr>
              <a:xfrm flipV="1">
                <a:off x="5042292" y="5057749"/>
                <a:ext cx="327118" cy="317553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14F89684-5118-5401-DD30-AA0770FEC919}"/>
                  </a:ext>
                </a:extLst>
              </p:cNvPr>
              <p:cNvCxnSpPr>
                <a:cxnSpLocks/>
                <a:stCxn id="26" idx="6"/>
                <a:endCxn id="31" idx="1"/>
              </p:cNvCxnSpPr>
              <p:nvPr/>
            </p:nvCxnSpPr>
            <p:spPr>
              <a:xfrm>
                <a:off x="5042292" y="4841902"/>
                <a:ext cx="327118" cy="317553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8E8BF0CB-B4D5-30C1-0361-54F081971711}"/>
                  </a:ext>
                </a:extLst>
              </p:cNvPr>
              <p:cNvCxnSpPr>
                <a:cxnSpLocks/>
                <a:stCxn id="28" idx="6"/>
                <a:endCxn id="38" idx="2"/>
              </p:cNvCxnSpPr>
              <p:nvPr/>
            </p:nvCxnSpPr>
            <p:spPr>
              <a:xfrm>
                <a:off x="5042292" y="5375302"/>
                <a:ext cx="304800" cy="457200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7D331FA7-72C3-7AAA-A557-126FFC1765C3}"/>
                  </a:ext>
                </a:extLst>
              </p:cNvPr>
              <p:cNvCxnSpPr>
                <a:cxnSpLocks/>
                <a:stCxn id="30" idx="6"/>
                <a:endCxn id="33" idx="2"/>
              </p:cNvCxnSpPr>
              <p:nvPr/>
            </p:nvCxnSpPr>
            <p:spPr>
              <a:xfrm flipV="1">
                <a:off x="5499492" y="4842677"/>
                <a:ext cx="336450" cy="151625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BCF71931-0D92-EE36-7DA4-B347E8CBAFDB}"/>
                  </a:ext>
                </a:extLst>
              </p:cNvPr>
              <p:cNvCxnSpPr>
                <a:cxnSpLocks/>
                <a:stCxn id="31" idx="6"/>
                <a:endCxn id="33" idx="2"/>
              </p:cNvCxnSpPr>
              <p:nvPr/>
            </p:nvCxnSpPr>
            <p:spPr>
              <a:xfrm flipV="1">
                <a:off x="5499492" y="4842677"/>
                <a:ext cx="336450" cy="380225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1EB37A87-DDED-ED18-BD50-BFC9AA9E6DE1}"/>
                  </a:ext>
                </a:extLst>
              </p:cNvPr>
              <p:cNvCxnSpPr>
                <a:cxnSpLocks/>
                <a:stCxn id="32" idx="6"/>
                <a:endCxn id="34" idx="2"/>
              </p:cNvCxnSpPr>
              <p:nvPr/>
            </p:nvCxnSpPr>
            <p:spPr>
              <a:xfrm flipV="1">
                <a:off x="5499492" y="5120421"/>
                <a:ext cx="336450" cy="407281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48711D31-7FF9-36E2-94D6-05B23FAEB79B}"/>
                  </a:ext>
                </a:extLst>
              </p:cNvPr>
              <p:cNvCxnSpPr>
                <a:cxnSpLocks/>
                <a:stCxn id="38" idx="6"/>
                <a:endCxn id="35" idx="2"/>
              </p:cNvCxnSpPr>
              <p:nvPr/>
            </p:nvCxnSpPr>
            <p:spPr>
              <a:xfrm flipV="1">
                <a:off x="5499492" y="5425221"/>
                <a:ext cx="336450" cy="407281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2D9B20E3-2313-31A3-B9AD-360C449EEAC7}"/>
                  </a:ext>
                </a:extLst>
              </p:cNvPr>
              <p:cNvCxnSpPr>
                <a:cxnSpLocks/>
                <a:stCxn id="38" idx="6"/>
                <a:endCxn id="39" idx="1"/>
              </p:cNvCxnSpPr>
              <p:nvPr/>
            </p:nvCxnSpPr>
            <p:spPr>
              <a:xfrm>
                <a:off x="5499492" y="5832502"/>
                <a:ext cx="358768" cy="138872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554F237F-A050-4DD1-9F7C-4066BE3E90D2}"/>
                  </a:ext>
                </a:extLst>
              </p:cNvPr>
              <p:cNvCxnSpPr>
                <a:cxnSpLocks/>
                <a:stCxn id="38" idx="6"/>
                <a:endCxn id="36" idx="2"/>
              </p:cNvCxnSpPr>
              <p:nvPr/>
            </p:nvCxnSpPr>
            <p:spPr>
              <a:xfrm flipV="1">
                <a:off x="5499492" y="5730021"/>
                <a:ext cx="336450" cy="102481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D8807E0-1ABB-9E1B-509F-6901CB0848E2}"/>
                  </a:ext>
                </a:extLst>
              </p:cNvPr>
              <p:cNvCxnSpPr>
                <a:cxnSpLocks/>
                <a:stCxn id="32" idx="6"/>
                <a:endCxn id="35" idx="2"/>
              </p:cNvCxnSpPr>
              <p:nvPr/>
            </p:nvCxnSpPr>
            <p:spPr>
              <a:xfrm flipV="1">
                <a:off x="5499492" y="5425221"/>
                <a:ext cx="336450" cy="102481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D1EF2E97-2286-1307-B568-615126BC8BD4}"/>
                  </a:ext>
                </a:extLst>
              </p:cNvPr>
              <p:cNvCxnSpPr>
                <a:cxnSpLocks/>
                <a:stCxn id="30" idx="6"/>
                <a:endCxn id="34" idx="2"/>
              </p:cNvCxnSpPr>
              <p:nvPr/>
            </p:nvCxnSpPr>
            <p:spPr>
              <a:xfrm>
                <a:off x="5499493" y="4994303"/>
                <a:ext cx="336449" cy="126119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9929270-F1F2-FE68-D26E-E9C4668B1DC5}"/>
                  </a:ext>
                </a:extLst>
              </p:cNvPr>
              <p:cNvCxnSpPr>
                <a:cxnSpLocks/>
                <a:stCxn id="31" idx="6"/>
                <a:endCxn id="35" idx="2"/>
              </p:cNvCxnSpPr>
              <p:nvPr/>
            </p:nvCxnSpPr>
            <p:spPr>
              <a:xfrm>
                <a:off x="5499492" y="5222902"/>
                <a:ext cx="336450" cy="202319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9C333F51-CEEB-AA76-CC9E-E2AC8097CF32}"/>
                  </a:ext>
                </a:extLst>
              </p:cNvPr>
              <p:cNvCxnSpPr>
                <a:cxnSpLocks/>
                <a:stCxn id="32" idx="6"/>
                <a:endCxn id="36" idx="2"/>
              </p:cNvCxnSpPr>
              <p:nvPr/>
            </p:nvCxnSpPr>
            <p:spPr>
              <a:xfrm>
                <a:off x="5499492" y="5527702"/>
                <a:ext cx="336450" cy="202319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B8C0FFA5-06FC-07B2-8369-88953584CD29}"/>
                  </a:ext>
                </a:extLst>
              </p:cNvPr>
              <p:cNvCxnSpPr>
                <a:cxnSpLocks/>
                <a:stCxn id="30" idx="6"/>
                <a:endCxn id="35" idx="2"/>
              </p:cNvCxnSpPr>
              <p:nvPr/>
            </p:nvCxnSpPr>
            <p:spPr>
              <a:xfrm>
                <a:off x="5499492" y="4994302"/>
                <a:ext cx="336450" cy="430919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C9F89BA8-6BFE-902C-908B-C916C511F7DE}"/>
                  </a:ext>
                </a:extLst>
              </p:cNvPr>
              <p:cNvCxnSpPr>
                <a:cxnSpLocks/>
                <a:stCxn id="32" idx="6"/>
                <a:endCxn id="33" idx="2"/>
              </p:cNvCxnSpPr>
              <p:nvPr/>
            </p:nvCxnSpPr>
            <p:spPr>
              <a:xfrm flipV="1">
                <a:off x="5499492" y="4842677"/>
                <a:ext cx="336450" cy="685025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17A96BDC-9D99-CC10-2860-04713095AC4D}"/>
                  </a:ext>
                </a:extLst>
              </p:cNvPr>
              <p:cNvCxnSpPr>
                <a:cxnSpLocks/>
                <a:stCxn id="32" idx="6"/>
                <a:endCxn id="39" idx="1"/>
              </p:cNvCxnSpPr>
              <p:nvPr/>
            </p:nvCxnSpPr>
            <p:spPr>
              <a:xfrm>
                <a:off x="5499492" y="5527702"/>
                <a:ext cx="358768" cy="443672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19BB5CC4-BE17-7255-1985-26EB528A1D36}"/>
                  </a:ext>
                </a:extLst>
              </p:cNvPr>
              <p:cNvCxnSpPr>
                <a:cxnSpLocks/>
                <a:stCxn id="38" idx="6"/>
                <a:endCxn id="34" idx="2"/>
              </p:cNvCxnSpPr>
              <p:nvPr/>
            </p:nvCxnSpPr>
            <p:spPr>
              <a:xfrm flipV="1">
                <a:off x="5499492" y="5120421"/>
                <a:ext cx="336450" cy="712081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C10DCC4D-0511-9D7B-4B0A-A858A308AB82}"/>
                  </a:ext>
                </a:extLst>
              </p:cNvPr>
              <p:cNvSpPr/>
              <p:nvPr/>
            </p:nvSpPr>
            <p:spPr>
              <a:xfrm>
                <a:off x="4410942" y="4599774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04BC0327-C156-AC32-077B-ED75F583F19F}"/>
                  </a:ext>
                </a:extLst>
              </p:cNvPr>
              <p:cNvSpPr/>
              <p:nvPr/>
            </p:nvSpPr>
            <p:spPr>
              <a:xfrm>
                <a:off x="4410942" y="4855430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D4E10286-BF8B-9F7E-CBB8-95A50FAABBAB}"/>
                  </a:ext>
                </a:extLst>
              </p:cNvPr>
              <p:cNvSpPr/>
              <p:nvPr/>
            </p:nvSpPr>
            <p:spPr>
              <a:xfrm>
                <a:off x="4410942" y="5133174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ADE25434-178A-766D-2DE6-4D9C3CBD46C7}"/>
                  </a:ext>
                </a:extLst>
              </p:cNvPr>
              <p:cNvSpPr/>
              <p:nvPr/>
            </p:nvSpPr>
            <p:spPr>
              <a:xfrm>
                <a:off x="4410942" y="5437974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3DE472A4-728E-2D31-3D2A-C24FFACE438B}"/>
                  </a:ext>
                </a:extLst>
              </p:cNvPr>
              <p:cNvSpPr/>
              <p:nvPr/>
            </p:nvSpPr>
            <p:spPr>
              <a:xfrm>
                <a:off x="4410942" y="5742774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C47324E1-9CB0-9CEE-559E-2D431F74E744}"/>
                  </a:ext>
                </a:extLst>
              </p:cNvPr>
              <p:cNvSpPr/>
              <p:nvPr/>
            </p:nvSpPr>
            <p:spPr>
              <a:xfrm>
                <a:off x="4419600" y="6068944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E77B832A-2D0D-C2BD-6C39-7E635D7CCA65}"/>
                  </a:ext>
                </a:extLst>
              </p:cNvPr>
              <p:cNvCxnSpPr>
                <a:cxnSpLocks/>
                <a:stCxn id="111" idx="6"/>
                <a:endCxn id="26" idx="2"/>
              </p:cNvCxnSpPr>
              <p:nvPr/>
            </p:nvCxnSpPr>
            <p:spPr>
              <a:xfrm>
                <a:off x="4563342" y="4689502"/>
                <a:ext cx="326550" cy="152400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B0A83919-CAE2-DA56-5674-15363AB9D2E6}"/>
                  </a:ext>
                </a:extLst>
              </p:cNvPr>
              <p:cNvCxnSpPr>
                <a:cxnSpLocks/>
                <a:stCxn id="112" idx="6"/>
                <a:endCxn id="27" idx="2"/>
              </p:cNvCxnSpPr>
              <p:nvPr/>
            </p:nvCxnSpPr>
            <p:spPr>
              <a:xfrm>
                <a:off x="4563342" y="4945158"/>
                <a:ext cx="326550" cy="152400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35FAA2D4-1425-2D3C-B243-FCDAF49F4FC6}"/>
                  </a:ext>
                </a:extLst>
              </p:cNvPr>
              <p:cNvCxnSpPr>
                <a:cxnSpLocks/>
                <a:stCxn id="113" idx="6"/>
                <a:endCxn id="28" idx="2"/>
              </p:cNvCxnSpPr>
              <p:nvPr/>
            </p:nvCxnSpPr>
            <p:spPr>
              <a:xfrm>
                <a:off x="4563342" y="5222902"/>
                <a:ext cx="326550" cy="152400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1609BAA6-23C0-AF4C-EC18-7B0A71D18708}"/>
                  </a:ext>
                </a:extLst>
              </p:cNvPr>
              <p:cNvCxnSpPr>
                <a:cxnSpLocks/>
                <a:stCxn id="114" idx="6"/>
                <a:endCxn id="29" idx="2"/>
              </p:cNvCxnSpPr>
              <p:nvPr/>
            </p:nvCxnSpPr>
            <p:spPr>
              <a:xfrm>
                <a:off x="4563342" y="5527702"/>
                <a:ext cx="326550" cy="152400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C65A7D68-073B-3EB6-D491-6B0FB719126D}"/>
                  </a:ext>
                </a:extLst>
              </p:cNvPr>
              <p:cNvCxnSpPr>
                <a:cxnSpLocks/>
                <a:stCxn id="115" idx="6"/>
                <a:endCxn id="37" idx="2"/>
              </p:cNvCxnSpPr>
              <p:nvPr/>
            </p:nvCxnSpPr>
            <p:spPr>
              <a:xfrm>
                <a:off x="4563342" y="5832502"/>
                <a:ext cx="326550" cy="152400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14173032-4FE4-3E3B-5528-9241D69129ED}"/>
                  </a:ext>
                </a:extLst>
              </p:cNvPr>
              <p:cNvCxnSpPr>
                <a:cxnSpLocks/>
                <a:stCxn id="116" idx="6"/>
                <a:endCxn id="37" idx="2"/>
              </p:cNvCxnSpPr>
              <p:nvPr/>
            </p:nvCxnSpPr>
            <p:spPr>
              <a:xfrm flipV="1">
                <a:off x="4572000" y="5984902"/>
                <a:ext cx="317892" cy="173770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44B07F69-4700-1F74-A113-9AD96EF9019A}"/>
                  </a:ext>
                </a:extLst>
              </p:cNvPr>
              <p:cNvCxnSpPr>
                <a:cxnSpLocks/>
                <a:stCxn id="115" idx="6"/>
                <a:endCxn id="29" idx="2"/>
              </p:cNvCxnSpPr>
              <p:nvPr/>
            </p:nvCxnSpPr>
            <p:spPr>
              <a:xfrm flipV="1">
                <a:off x="4563342" y="5680102"/>
                <a:ext cx="326550" cy="152400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4B2CF9F2-ADB9-1BCD-8E8E-5A8F1CED39F1}"/>
                  </a:ext>
                </a:extLst>
              </p:cNvPr>
              <p:cNvCxnSpPr>
                <a:cxnSpLocks/>
                <a:stCxn id="113" idx="6"/>
                <a:endCxn id="27" idx="2"/>
              </p:cNvCxnSpPr>
              <p:nvPr/>
            </p:nvCxnSpPr>
            <p:spPr>
              <a:xfrm flipV="1">
                <a:off x="4563342" y="5097558"/>
                <a:ext cx="326550" cy="125344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533EC859-D0AA-998E-6E31-65A1ABD2FEF5}"/>
                  </a:ext>
                </a:extLst>
              </p:cNvPr>
              <p:cNvCxnSpPr>
                <a:cxnSpLocks/>
                <a:stCxn id="112" idx="6"/>
                <a:endCxn id="26" idx="2"/>
              </p:cNvCxnSpPr>
              <p:nvPr/>
            </p:nvCxnSpPr>
            <p:spPr>
              <a:xfrm flipV="1">
                <a:off x="4563342" y="4841902"/>
                <a:ext cx="326550" cy="103256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6D7EA12-6548-BC55-AF96-D2AED5005AF2}"/>
                  </a:ext>
                </a:extLst>
              </p:cNvPr>
              <p:cNvCxnSpPr>
                <a:cxnSpLocks/>
                <a:stCxn id="114" idx="6"/>
                <a:endCxn id="37" idx="2"/>
              </p:cNvCxnSpPr>
              <p:nvPr/>
            </p:nvCxnSpPr>
            <p:spPr>
              <a:xfrm>
                <a:off x="4563342" y="5527702"/>
                <a:ext cx="326550" cy="457200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1F3FEE69-F73C-8668-422D-C10AE1AF7B33}"/>
                  </a:ext>
                </a:extLst>
              </p:cNvPr>
              <p:cNvCxnSpPr>
                <a:cxnSpLocks/>
                <a:stCxn id="112" idx="6"/>
                <a:endCxn id="29" idx="2"/>
              </p:cNvCxnSpPr>
              <p:nvPr/>
            </p:nvCxnSpPr>
            <p:spPr>
              <a:xfrm>
                <a:off x="4563342" y="4945158"/>
                <a:ext cx="326550" cy="734944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58B1E627-5652-BE9E-808C-2E35761FF2B3}"/>
                  </a:ext>
                </a:extLst>
              </p:cNvPr>
              <p:cNvCxnSpPr>
                <a:cxnSpLocks/>
                <a:stCxn id="114" idx="6"/>
                <a:endCxn id="26" idx="2"/>
              </p:cNvCxnSpPr>
              <p:nvPr/>
            </p:nvCxnSpPr>
            <p:spPr>
              <a:xfrm flipV="1">
                <a:off x="4563342" y="4841902"/>
                <a:ext cx="326550" cy="685800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9AC8B26F-D949-A74B-8F73-1A16923E0FA1}"/>
                  </a:ext>
                </a:extLst>
              </p:cNvPr>
              <p:cNvCxnSpPr>
                <a:cxnSpLocks/>
                <a:stCxn id="116" idx="6"/>
                <a:endCxn id="29" idx="2"/>
              </p:cNvCxnSpPr>
              <p:nvPr/>
            </p:nvCxnSpPr>
            <p:spPr>
              <a:xfrm flipV="1">
                <a:off x="4572000" y="5680102"/>
                <a:ext cx="317892" cy="478570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DCFFB572-2A5B-3E14-D403-71B87449E622}"/>
                  </a:ext>
                </a:extLst>
              </p:cNvPr>
              <p:cNvCxnSpPr>
                <a:cxnSpLocks/>
                <a:stCxn id="115" idx="6"/>
                <a:endCxn id="28" idx="2"/>
              </p:cNvCxnSpPr>
              <p:nvPr/>
            </p:nvCxnSpPr>
            <p:spPr>
              <a:xfrm flipV="1">
                <a:off x="4563342" y="5375302"/>
                <a:ext cx="326550" cy="457200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</p:grpSp>
        <p:sp>
          <p:nvSpPr>
            <p:cNvPr id="193" name="Arrow: Right 192">
              <a:extLst>
                <a:ext uri="{FF2B5EF4-FFF2-40B4-BE49-F238E27FC236}">
                  <a16:creationId xmlns:a16="http://schemas.microsoft.com/office/drawing/2014/main" id="{8E65D35A-1ECF-0E2C-A4A5-5890724A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42560" y="4430327"/>
              <a:ext cx="425911" cy="53340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5FAAFD66-2140-E45A-471D-39F874312E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1129787" y="4514865"/>
                  <a:ext cx="349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5FAAFD66-2140-E45A-471D-39F874312E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787" y="4514865"/>
                  <a:ext cx="349711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5" name="Arrow: Right 194">
              <a:extLst>
                <a:ext uri="{FF2B5EF4-FFF2-40B4-BE49-F238E27FC236}">
                  <a16:creationId xmlns:a16="http://schemas.microsoft.com/office/drawing/2014/main" id="{DD001ABC-E7CD-0F96-4DFA-AFC8781B6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810000" y="4491358"/>
              <a:ext cx="384215" cy="503703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D64E343A-1D3A-216C-1B9D-C48B77179E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4125676" y="4556563"/>
                  <a:ext cx="9247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D64E343A-1D3A-216C-1B9D-C48B77179E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5676" y="4556563"/>
                  <a:ext cx="92474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25BA0203-B417-18D9-5155-AC948C3DB14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1994915" y="3714030"/>
                  <a:ext cx="3638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25BA0203-B417-18D9-5155-AC948C3DB14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4915" y="3714030"/>
                  <a:ext cx="363881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5F8BBD95-CC36-0F7B-4420-D48D811414F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3182394" y="3851318"/>
                  <a:ext cx="385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5F8BBD95-CC36-0F7B-4420-D48D811414F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2394" y="3851318"/>
                  <a:ext cx="385683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9" name="Right Brace 198">
              <a:extLst>
                <a:ext uri="{FF2B5EF4-FFF2-40B4-BE49-F238E27FC236}">
                  <a16:creationId xmlns:a16="http://schemas.microsoft.com/office/drawing/2014/main" id="{2CED8BA6-1D19-AFA2-F027-213217C7AE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515217" y="4209556"/>
              <a:ext cx="113460" cy="1038077"/>
            </a:xfrm>
            <a:prstGeom prst="rightBrac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itle 18">
            <a:extLst>
              <a:ext uri="{FF2B5EF4-FFF2-40B4-BE49-F238E27FC236}">
                <a16:creationId xmlns:a16="http://schemas.microsoft.com/office/drawing/2014/main" id="{7162CF55-34C6-5FDF-6233-58FC26BED32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990600" y="3404556"/>
            <a:ext cx="3203615" cy="46166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Deep Q-Learning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661019AB-21E0-632C-A823-4C1DCDB3D188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SpPr txBox="1"/>
              <p:nvPr/>
            </p:nvSpPr>
            <p:spPr>
              <a:xfrm>
                <a:off x="5171649" y="3368889"/>
                <a:ext cx="6849555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Target networks</a:t>
                </a:r>
                <a:r>
                  <a:rPr lang="en-US" dirty="0"/>
                  <a:t>: It turns out that the Q-Network is unstable if the same network is used to estimate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also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Deep Q-Learning uses a second target network 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that is updated with the prediction network every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steps. </a:t>
                </a:r>
              </a:p>
              <a:p>
                <a:endParaRPr lang="en-US" dirty="0"/>
              </a:p>
              <a:p>
                <a:r>
                  <a:rPr lang="en-US" b="1" dirty="0"/>
                  <a:t>Experience replay</a:t>
                </a:r>
                <a:r>
                  <a:rPr lang="en-US" dirty="0"/>
                  <a:t>:  To reduce instability more, generate actions using the current network and store the experience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dirty="0"/>
                  <a:t> in a table. Update the model parameters by sampling from the table.</a:t>
                </a:r>
              </a:p>
              <a:p>
                <a:endParaRPr lang="en-US" dirty="0"/>
              </a:p>
              <a:p>
                <a:r>
                  <a:rPr lang="en-US" b="1" dirty="0"/>
                  <a:t>Loss function</a:t>
                </a:r>
                <a:r>
                  <a:rPr lang="en-US" dirty="0"/>
                  <a:t>: squared difference between prediction and target.</a:t>
                </a:r>
              </a:p>
            </p:txBody>
          </p:sp>
        </mc:Choice>
        <mc:Fallback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661019AB-21E0-632C-A823-4C1DCDB3D188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649" y="3368889"/>
                <a:ext cx="6849555" cy="2862322"/>
              </a:xfrm>
              <a:prstGeom prst="rect">
                <a:avLst/>
              </a:prstGeom>
              <a:blipFill>
                <a:blip r:embed="rId10"/>
                <a:stretch>
                  <a:fillRect l="-712" t="-1279" b="-2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TextBox 209">
            <a:extLst>
              <a:ext uri="{FF2B5EF4-FFF2-40B4-BE49-F238E27FC236}">
                <a16:creationId xmlns:a16="http://schemas.microsoft.com/office/drawing/2014/main" id="{13ACAB3D-4D78-A729-56A7-99CD629A1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55438" y="6400800"/>
            <a:ext cx="1127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 Volodymyr </a:t>
            </a:r>
            <a:r>
              <a:rPr lang="en-US" sz="1600" dirty="0" err="1"/>
              <a:t>Mni</a:t>
            </a:r>
            <a:r>
              <a:rPr lang="en-US" sz="1600" dirty="0"/>
              <a:t> et al., </a:t>
            </a:r>
            <a:r>
              <a:rPr lang="en-US" sz="1600" dirty="0">
                <a:hlinkClick r:id="rId11"/>
              </a:rPr>
              <a:t>Playing Atari with Deep Reinforcement Learning</a:t>
            </a:r>
            <a:r>
              <a:rPr lang="en-US" sz="1600" dirty="0"/>
              <a:t>, NIPS Deep Learning Workshop 2013.</a:t>
            </a:r>
          </a:p>
        </p:txBody>
      </p: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4A1F4D61-07A5-6F97-2DBF-72C76CFB1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55438" y="3260990"/>
            <a:ext cx="11321143" cy="5505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469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5CF40-403F-4D5C-83A9-FE59C8574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40080"/>
            <a:ext cx="7155195" cy="1036320"/>
          </a:xfrm>
        </p:spPr>
        <p:txBody>
          <a:bodyPr anchor="b">
            <a:normAutofit fontScale="90000"/>
          </a:bodyPr>
          <a:lstStyle/>
          <a:p>
            <a:r>
              <a:rPr lang="en-US" sz="3600" b="1" dirty="0"/>
              <a:t>Remember Chapter 16: </a:t>
            </a:r>
            <a:br>
              <a:rPr lang="en-US" sz="3600" b="1" dirty="0"/>
            </a:br>
            <a:r>
              <a:rPr lang="en-US" sz="3600" dirty="0"/>
              <a:t>Making Simple Decisions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968958-DEBE-42D6-9E7A-549D0E34B8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5695" y="2597040"/>
                <a:ext cx="6691083" cy="3687287"/>
              </a:xfrm>
            </p:spPr>
            <p:txBody>
              <a:bodyPr wrap="square" anchor="t"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For a decision that we make frequently and making it once does not affect the future decisions (</a:t>
                </a:r>
                <a:r>
                  <a:rPr lang="en-US" sz="2000" b="1" dirty="0">
                    <a:solidFill>
                      <a:schemeClr val="accent2"/>
                    </a:solidFill>
                  </a:rPr>
                  <a:t>episodic environment</a:t>
                </a:r>
                <a:r>
                  <a:rPr lang="en-US" sz="2000" dirty="0"/>
                  <a:t>), we can use the </a:t>
                </a:r>
                <a:r>
                  <a:rPr lang="en-US" sz="2000" b="1" dirty="0">
                    <a:solidFill>
                      <a:schemeClr val="accent2"/>
                    </a:solidFill>
                  </a:rPr>
                  <a:t>Principle of Maximum Expected Utility (MEU).</a:t>
                </a:r>
              </a:p>
              <a:p>
                <a:pPr marL="0" indent="0">
                  <a:buNone/>
                </a:pPr>
                <a:r>
                  <a:rPr lang="en-US" sz="2000" dirty="0"/>
                  <a:t>Given the expected utility of an action</a:t>
                </a:r>
                <a:br>
                  <a:rPr lang="en-US" sz="2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𝐸𝑈</m:t>
                      </m:r>
                      <m:d>
                        <m:d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choose action that maximizes the expected utility:</a:t>
                </a:r>
                <a:br>
                  <a:rPr lang="en-US" sz="2000" dirty="0"/>
                </a:br>
                <a:br>
                  <a:rPr lang="en-US" sz="2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𝐸𝑈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Now we will talk about </a:t>
                </a:r>
                <a:r>
                  <a:rPr lang="en-US" sz="2000" b="1" dirty="0">
                    <a:solidFill>
                      <a:schemeClr val="accent2"/>
                    </a:solidFill>
                  </a:rPr>
                  <a:t>sequential decision making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968958-DEBE-42D6-9E7A-549D0E34B8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5695" y="2597040"/>
                <a:ext cx="6691083" cy="3687287"/>
              </a:xfrm>
              <a:blipFill>
                <a:blip r:embed="rId2"/>
                <a:stretch>
                  <a:fillRect l="-820" t="-2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D00D0827-C77C-4974-8BB2-38489C996F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477000" y="533400"/>
            <a:ext cx="5458968" cy="5546980"/>
            <a:chOff x="6486528" y="593576"/>
            <a:chExt cx="5288334" cy="5373595"/>
          </a:xfrm>
        </p:grpSpPr>
        <p:pic>
          <p:nvPicPr>
            <p:cNvPr id="6" name="Graphic 5" descr="Thought outline">
              <a:extLst>
                <a:ext uri="{FF2B5EF4-FFF2-40B4-BE49-F238E27FC236}">
                  <a16:creationId xmlns:a16="http://schemas.microsoft.com/office/drawing/2014/main" id="{F15033A6-8632-4FEC-ABE3-2EDA91493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486528" y="593576"/>
              <a:ext cx="5288334" cy="5373595"/>
            </a:xfrm>
            <a:prstGeom prst="rect">
              <a:avLst/>
            </a:prstGeom>
          </p:spPr>
        </p:pic>
        <p:pic>
          <p:nvPicPr>
            <p:cNvPr id="5" name="Graphic 4" descr="Treasure chest with solid fill">
              <a:extLst>
                <a:ext uri="{FF2B5EF4-FFF2-40B4-BE49-F238E27FC236}">
                  <a16:creationId xmlns:a16="http://schemas.microsoft.com/office/drawing/2014/main" id="{33AA684B-1079-4097-BB46-77B52F7E9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041137" y="1854258"/>
              <a:ext cx="1169692" cy="118855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998DB1-58CE-491A-B978-AF6D6E21D2DE}"/>
                </a:ext>
              </a:extLst>
            </p:cNvPr>
            <p:cNvSpPr txBox="1"/>
            <p:nvPr/>
          </p:nvSpPr>
          <p:spPr>
            <a:xfrm>
              <a:off x="7824456" y="1869585"/>
              <a:ext cx="803425" cy="369332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b="1" dirty="0"/>
                <a:t>Action</a:t>
              </a:r>
            </a:p>
          </p:txBody>
        </p:sp>
        <p:pic>
          <p:nvPicPr>
            <p:cNvPr id="8" name="Graphic 7" descr="Treasure chest with solid fill">
              <a:extLst>
                <a:ext uri="{FF2B5EF4-FFF2-40B4-BE49-F238E27FC236}">
                  <a16:creationId xmlns:a16="http://schemas.microsoft.com/office/drawing/2014/main" id="{30666806-9588-4F26-B3E4-86A989189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920595" y="1424765"/>
              <a:ext cx="789000" cy="801720"/>
            </a:xfrm>
            <a:prstGeom prst="rect">
              <a:avLst/>
            </a:prstGeom>
          </p:spPr>
        </p:pic>
        <p:pic>
          <p:nvPicPr>
            <p:cNvPr id="9" name="Graphic 8" descr="Treasure chest with solid fill">
              <a:extLst>
                <a:ext uri="{FF2B5EF4-FFF2-40B4-BE49-F238E27FC236}">
                  <a16:creationId xmlns:a16="http://schemas.microsoft.com/office/drawing/2014/main" id="{D40CE17D-5C18-49CA-BA26-A4F8513C8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974772" y="1289828"/>
              <a:ext cx="789000" cy="801720"/>
            </a:xfrm>
            <a:prstGeom prst="rect">
              <a:avLst/>
            </a:prstGeom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57B4DB8-0E58-4761-842B-1F42FE5DB6A8}"/>
                </a:ext>
              </a:extLst>
            </p:cNvPr>
            <p:cNvSpPr/>
            <p:nvPr/>
          </p:nvSpPr>
          <p:spPr>
            <a:xfrm rot="1539490">
              <a:off x="8648044" y="2014819"/>
              <a:ext cx="458441" cy="40086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1873C79-77DC-55E6-63D7-6CA71D686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314050" y="1834759"/>
            <a:ext cx="2748279" cy="527666"/>
            <a:chOff x="1847426" y="5059150"/>
            <a:chExt cx="2748279" cy="5276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15ACFE27-6B51-646D-109C-5103ADB56E34}"/>
                    </a:ext>
                  </a:extLst>
                </p:cNvPr>
                <p:cNvSpPr/>
                <p:nvPr/>
              </p:nvSpPr>
              <p:spPr>
                <a:xfrm>
                  <a:off x="1847426" y="5166339"/>
                  <a:ext cx="916093" cy="420477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 err="1"/>
                    <a:t>Currentstate</a:t>
                  </a:r>
                  <a:r>
                    <a:rPr lang="en-US" sz="1050" b="1" dirty="0"/>
                    <a:t> </a:t>
                  </a:r>
                  <a14:m>
                    <m:oMath xmlns:m="http://schemas.openxmlformats.org/officeDocument/2006/math">
                      <m:r>
                        <a:rPr lang="en-US" sz="1050" b="1" i="1" dirty="0" smtClean="0">
                          <a:latin typeface="Cambria Math" panose="02040503050406030204" pitchFamily="18" charset="0"/>
                        </a:rPr>
                        <m:t>𝒔</m:t>
                      </m:r>
                    </m:oMath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BB1274D0-3B06-3480-5474-73FF4CE286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426" y="5166339"/>
                  <a:ext cx="916093" cy="420477"/>
                </a:xfrm>
                <a:prstGeom prst="ellipse">
                  <a:avLst/>
                </a:prstGeom>
                <a:blipFill>
                  <a:blip r:embed="rId10"/>
                  <a:stretch>
                    <a:fillRect b="-869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68F57AE8-00C2-02E9-7F09-1B895CA6BBEA}"/>
                    </a:ext>
                  </a:extLst>
                </p:cNvPr>
                <p:cNvSpPr/>
                <p:nvPr/>
              </p:nvSpPr>
              <p:spPr>
                <a:xfrm>
                  <a:off x="3452706" y="5166340"/>
                  <a:ext cx="916093" cy="420476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/>
                    <a:t>Future state </a:t>
                  </a:r>
                  <a14:m>
                    <m:oMath xmlns:m="http://schemas.openxmlformats.org/officeDocument/2006/math">
                      <m:r>
                        <a:rPr lang="en-US" sz="1050" b="1" i="1" dirty="0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050" b="1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0F677F90-A644-6BF1-FCFE-AFE6A334A4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2706" y="5166340"/>
                  <a:ext cx="916093" cy="420476"/>
                </a:xfrm>
                <a:prstGeom prst="ellipse">
                  <a:avLst/>
                </a:prstGeom>
                <a:blipFill>
                  <a:blip r:embed="rId11"/>
                  <a:stretch>
                    <a:fillRect b="-869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732AB34-6DB1-AAC4-A5C8-CFFE827872C2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>
              <a:off x="2763519" y="5376578"/>
              <a:ext cx="689187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F906EE9-A1CB-B120-EC32-7A6737D521A1}"/>
                    </a:ext>
                  </a:extLst>
                </p:cNvPr>
                <p:cNvSpPr txBox="1"/>
                <p:nvPr/>
              </p:nvSpPr>
              <p:spPr>
                <a:xfrm>
                  <a:off x="2763519" y="5138593"/>
                  <a:ext cx="75184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Action </a:t>
                  </a:r>
                  <a14:m>
                    <m:oMath xmlns:m="http://schemas.openxmlformats.org/officeDocument/2006/math">
                      <m:r>
                        <a:rPr lang="en-US" sz="100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B7EA328-46CE-97F7-4F4D-E0260C6732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3519" y="5138593"/>
                  <a:ext cx="751840" cy="246221"/>
                </a:xfrm>
                <a:prstGeom prst="rect">
                  <a:avLst/>
                </a:prstGeom>
                <a:blipFill>
                  <a:blip r:embed="rId12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915F352-AA59-8C8F-34A2-5A5E381B79FD}"/>
                    </a:ext>
                  </a:extLst>
                </p:cNvPr>
                <p:cNvSpPr txBox="1"/>
                <p:nvPr/>
              </p:nvSpPr>
              <p:spPr>
                <a:xfrm>
                  <a:off x="4165598" y="5059150"/>
                  <a:ext cx="430107" cy="26161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1" dirty="0" smtClean="0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US" sz="1100" b="1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100" b="1" i="1" dirty="0" smtClean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1100" b="1" i="1" dirty="0" smtClean="0">
                            <a:latin typeface="Cambria Math" panose="02040503050406030204" pitchFamily="18" charset="0"/>
                          </a:rPr>
                          <m:t>’)</m:t>
                        </m:r>
                      </m:oMath>
                    </m:oMathPara>
                  </a14:m>
                  <a:endParaRPr lang="en-US" sz="1100" b="1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915F352-AA59-8C8F-34A2-5A5E381B79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5598" y="5059150"/>
                  <a:ext cx="430107" cy="261610"/>
                </a:xfrm>
                <a:prstGeom prst="rect">
                  <a:avLst/>
                </a:prstGeom>
                <a:blipFill>
                  <a:blip r:embed="rId13"/>
                  <a:stretch>
                    <a:fillRect r="-12857" b="-465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19600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A0C159-0907-04B2-8FF7-F84FE5FDF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877" r="2" b="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4D26AE-3199-489F-5DCA-D4C988B41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08F8A-7021-1A3C-45A3-0CEB86474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2531178"/>
            <a:ext cx="5484285" cy="408164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Agents can learn the value of being in a state from </a:t>
            </a:r>
            <a:r>
              <a:rPr lang="en-US" sz="1800" b="1" dirty="0"/>
              <a:t>reward signals</a:t>
            </a:r>
            <a:r>
              <a:rPr lang="en-US" sz="1800" dirty="0"/>
              <a:t>.</a:t>
            </a:r>
          </a:p>
          <a:p>
            <a:r>
              <a:rPr lang="en-US" sz="1800" dirty="0"/>
              <a:t>Rewards can be delayed (e.g., at the end of a game).</a:t>
            </a:r>
          </a:p>
          <a:p>
            <a:r>
              <a:rPr lang="en-US" sz="1800" dirty="0"/>
              <a:t>Not being able to fully </a:t>
            </a:r>
            <a:r>
              <a:rPr lang="en-US" sz="1800" b="1" dirty="0"/>
              <a:t>observe the state </a:t>
            </a:r>
            <a:r>
              <a:rPr lang="en-US" sz="1800" dirty="0"/>
              <a:t>makes the problem more difficult (POMDP).</a:t>
            </a:r>
          </a:p>
          <a:p>
            <a:r>
              <a:rPr lang="en-US" sz="1800" b="1" dirty="0"/>
              <a:t>Unknown transition models </a:t>
            </a:r>
            <a:r>
              <a:rPr lang="en-US" sz="1800" dirty="0"/>
              <a:t>lead to the need of exploration by trying actions (model free methods like Q-Learning).</a:t>
            </a:r>
          </a:p>
          <a:p>
            <a:r>
              <a:rPr lang="en-US" sz="1800" dirty="0"/>
              <a:t>All these problems are computationally very expensive and often can only be solved by </a:t>
            </a:r>
            <a:r>
              <a:rPr lang="en-US" sz="1800" b="1" dirty="0"/>
              <a:t>approximation</a:t>
            </a:r>
            <a:r>
              <a:rPr lang="en-US" sz="1800" dirty="0"/>
              <a:t>. State of the art is to use deep artificial neural networks for function approximation. </a:t>
            </a:r>
          </a:p>
        </p:txBody>
      </p:sp>
    </p:spTree>
    <p:extLst>
      <p:ext uri="{BB962C8B-B14F-4D97-AF65-F5344CB8AC3E}">
        <p14:creationId xmlns:p14="http://schemas.microsoft.com/office/powerpoint/2010/main" val="1821275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AF9D9A-6DB0-4E64-3095-D21D06851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9E11AC-342D-A253-84D0-81832D4C6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dirty="0">
                <a:solidFill>
                  <a:srgbClr val="FFFFFF"/>
                </a:solidFill>
              </a:rPr>
              <a:t>Making Complex Decisions:</a:t>
            </a:r>
            <a:br>
              <a:rPr lang="en-US" sz="5200" b="1" dirty="0">
                <a:solidFill>
                  <a:srgbClr val="FFFFFF"/>
                </a:solidFill>
              </a:rPr>
            </a:br>
            <a:r>
              <a:rPr lang="en-US" sz="5200" b="1" dirty="0">
                <a:solidFill>
                  <a:srgbClr val="FFFFFF"/>
                </a:solidFill>
              </a:rPr>
              <a:t>Sequential Decision Making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900DF8-B817-630A-2E89-9BFEDFF87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AIMA Chapter 17</a:t>
            </a:r>
          </a:p>
        </p:txBody>
      </p:sp>
    </p:spTree>
    <p:extLst>
      <p:ext uri="{BB962C8B-B14F-4D97-AF65-F5344CB8AC3E}">
        <p14:creationId xmlns:p14="http://schemas.microsoft.com/office/powerpoint/2010/main" val="906375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928D6-FE8F-D731-2ACA-D5CDE5A05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Decision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9062B-457C-9D64-3FB5-07AB13884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5040"/>
            <a:ext cx="10515600" cy="876513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Utility-based agent</a:t>
            </a:r>
            <a:r>
              <a:rPr lang="en-US" dirty="0"/>
              <a:t>: The agent’s utility depends on a sequence of decisions that depend on each other. </a:t>
            </a:r>
          </a:p>
          <a:p>
            <a:r>
              <a:rPr lang="en-US" dirty="0"/>
              <a:t>Sequential decision problems incorporate utilities (called reward), uncertainty, and sensing.</a:t>
            </a:r>
          </a:p>
        </p:txBody>
      </p:sp>
      <p:grpSp>
        <p:nvGrpSpPr>
          <p:cNvPr id="30" name="Group 29" descr="A fifure showing that the agent chooses an action, the environment responds with changing state an provides the agent with a reward and the new state.">
            <a:extLst>
              <a:ext uri="{FF2B5EF4-FFF2-40B4-BE49-F238E27FC236}">
                <a16:creationId xmlns:a16="http://schemas.microsoft.com/office/drawing/2014/main" id="{CC0FE0EC-4123-5E44-D92D-2C48475436C1}"/>
              </a:ext>
            </a:extLst>
          </p:cNvPr>
          <p:cNvGrpSpPr/>
          <p:nvPr/>
        </p:nvGrpSpPr>
        <p:grpSpPr>
          <a:xfrm>
            <a:off x="258258" y="3436620"/>
            <a:ext cx="4955251" cy="2727767"/>
            <a:chOff x="133977" y="3338673"/>
            <a:chExt cx="5418545" cy="27277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674804DE-25E5-519D-514A-639F698E9054}"/>
                    </a:ext>
                  </a:extLst>
                </p:cNvPr>
                <p:cNvSpPr/>
                <p:nvPr/>
              </p:nvSpPr>
              <p:spPr>
                <a:xfrm>
                  <a:off x="3184163" y="4999640"/>
                  <a:ext cx="1600200" cy="1066800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/>
                    <a:t>Environment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674804DE-25E5-519D-514A-639F698E90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4163" y="4999640"/>
                  <a:ext cx="1600200" cy="10668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E375DAD-0547-86CB-BD58-815C5E4533B1}"/>
                </a:ext>
              </a:extLst>
            </p:cNvPr>
            <p:cNvSpPr/>
            <p:nvPr/>
          </p:nvSpPr>
          <p:spPr>
            <a:xfrm>
              <a:off x="3184163" y="3503612"/>
              <a:ext cx="1600200" cy="10668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Agent</a:t>
              </a:r>
            </a:p>
          </p:txBody>
        </p:sp>
        <p:cxnSp>
          <p:nvCxnSpPr>
            <p:cNvPr id="7" name="Connector: Curved 6">
              <a:extLst>
                <a:ext uri="{FF2B5EF4-FFF2-40B4-BE49-F238E27FC236}">
                  <a16:creationId xmlns:a16="http://schemas.microsoft.com/office/drawing/2014/main" id="{2234EE27-9179-830F-B123-BE2CA7A34D1D}"/>
                </a:ext>
              </a:extLst>
            </p:cNvPr>
            <p:cNvCxnSpPr>
              <a:cxnSpLocks/>
              <a:stCxn id="5" idx="3"/>
              <a:endCxn id="4" idx="3"/>
            </p:cNvCxnSpPr>
            <p:nvPr/>
          </p:nvCxnSpPr>
          <p:spPr>
            <a:xfrm>
              <a:off x="4784363" y="4037012"/>
              <a:ext cx="12700" cy="1496028"/>
            </a:xfrm>
            <a:prstGeom prst="curvedConnector3">
              <a:avLst>
                <a:gd name="adj1" fmla="val 8362031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Curved 9">
              <a:extLst>
                <a:ext uri="{FF2B5EF4-FFF2-40B4-BE49-F238E27FC236}">
                  <a16:creationId xmlns:a16="http://schemas.microsoft.com/office/drawing/2014/main" id="{E0EACF24-DF45-7CDC-80B8-F2115B7245A9}"/>
                </a:ext>
              </a:extLst>
            </p:cNvPr>
            <p:cNvCxnSpPr>
              <a:cxnSpLocks/>
              <a:stCxn id="4" idx="1"/>
              <a:endCxn id="5" idx="1"/>
            </p:cNvCxnSpPr>
            <p:nvPr/>
          </p:nvCxnSpPr>
          <p:spPr>
            <a:xfrm rot="10800000">
              <a:off x="3184163" y="4037012"/>
              <a:ext cx="12700" cy="1496028"/>
            </a:xfrm>
            <a:prstGeom prst="curvedConnector3">
              <a:avLst>
                <a:gd name="adj1" fmla="val 13556969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9043FD70-BD2B-EB21-0D6D-E3A2E03F827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96863" y="4037012"/>
              <a:ext cx="12700" cy="1496028"/>
            </a:xfrm>
            <a:prstGeom prst="curvedConnector3">
              <a:avLst>
                <a:gd name="adj1" fmla="val 9364559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0E8AE93-12E8-43F8-6C9B-F3491A19DFC0}"/>
                    </a:ext>
                  </a:extLst>
                </p:cNvPr>
                <p:cNvSpPr txBox="1"/>
                <p:nvPr/>
              </p:nvSpPr>
              <p:spPr>
                <a:xfrm>
                  <a:off x="4784363" y="3338673"/>
                  <a:ext cx="76815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Action 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en-US" sz="1600" dirty="0"/>
                    <a:t> </a:t>
                  </a: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0E8AE93-12E8-43F8-6C9B-F3491A19DF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4363" y="3338673"/>
                  <a:ext cx="768159" cy="584775"/>
                </a:xfrm>
                <a:prstGeom prst="rect">
                  <a:avLst/>
                </a:prstGeom>
                <a:blipFill>
                  <a:blip r:embed="rId3"/>
                  <a:stretch>
                    <a:fillRect l="-5217" t="-3125" r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8EC3C9D-15F3-BCC3-85CA-7A4C2D1DF6DC}"/>
                    </a:ext>
                  </a:extLst>
                </p:cNvPr>
                <p:cNvSpPr txBox="1"/>
                <p:nvPr/>
              </p:nvSpPr>
              <p:spPr>
                <a:xfrm>
                  <a:off x="133977" y="4396790"/>
                  <a:ext cx="141897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600" dirty="0"/>
                    <a:t>Observation </a:t>
                  </a:r>
                  <a:br>
                    <a:rPr lang="en-US" sz="1600" dirty="0"/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1600" b="0" dirty="0"/>
                </a:p>
                <a:p>
                  <a:r>
                    <a:rPr lang="en-US" sz="1600" dirty="0"/>
                    <a:t> </a:t>
                  </a: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8EC3C9D-15F3-BCC3-85CA-7A4C2D1DF6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977" y="4396790"/>
                  <a:ext cx="1418978" cy="830997"/>
                </a:xfrm>
                <a:prstGeom prst="rect">
                  <a:avLst/>
                </a:prstGeom>
                <a:blipFill>
                  <a:blip r:embed="rId4"/>
                  <a:stretch>
                    <a:fillRect t="-2190" r="-28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542BF7D-EAE2-A5AE-F97A-863DFD5FD2FF}"/>
                    </a:ext>
                  </a:extLst>
                </p:cNvPr>
                <p:cNvSpPr txBox="1"/>
                <p:nvPr/>
              </p:nvSpPr>
              <p:spPr>
                <a:xfrm>
                  <a:off x="2170493" y="4416087"/>
                  <a:ext cx="86587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/>
                    <a:t>Reward </a:t>
                  </a:r>
                  <a:br>
                    <a:rPr lang="en-US" sz="1600" dirty="0"/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1600" b="0" dirty="0"/>
                </a:p>
                <a:p>
                  <a:r>
                    <a:rPr lang="en-US" sz="1600" dirty="0"/>
                    <a:t> 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542BF7D-EAE2-A5AE-F97A-863DFD5FD2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0493" y="4416087"/>
                  <a:ext cx="865878" cy="830997"/>
                </a:xfrm>
                <a:prstGeom prst="rect">
                  <a:avLst/>
                </a:prstGeom>
                <a:blipFill>
                  <a:blip r:embed="rId5"/>
                  <a:stretch>
                    <a:fillRect l="-8462" t="-2190"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A69DA01-66A9-FD9F-8F45-5654538E9BB7}"/>
                  </a:ext>
                </a:extLst>
              </p:cNvPr>
              <p:cNvSpPr txBox="1"/>
              <p:nvPr/>
            </p:nvSpPr>
            <p:spPr>
              <a:xfrm>
                <a:off x="6645637" y="3563334"/>
                <a:ext cx="51680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Sequence: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),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,(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A69DA01-66A9-FD9F-8F45-5654538E9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637" y="3563334"/>
                <a:ext cx="5168081" cy="400110"/>
              </a:xfrm>
              <a:prstGeom prst="rect">
                <a:avLst/>
              </a:prstGeom>
              <a:blipFill>
                <a:blip r:embed="rId6"/>
                <a:stretch>
                  <a:fillRect l="-1179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rrow: Right 22">
            <a:extLst>
              <a:ext uri="{FF2B5EF4-FFF2-40B4-BE49-F238E27FC236}">
                <a16:creationId xmlns:a16="http://schemas.microsoft.com/office/drawing/2014/main" id="{E7345CDF-678F-EFB0-0163-F35D6AF73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38800" y="3505200"/>
            <a:ext cx="977900" cy="58394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332B935-32D5-BE1E-10A5-A2BE8B9BDB12}"/>
                  </a:ext>
                </a:extLst>
              </p:cNvPr>
              <p:cNvSpPr txBox="1"/>
              <p:nvPr/>
            </p:nvSpPr>
            <p:spPr>
              <a:xfrm>
                <a:off x="6616700" y="4089146"/>
                <a:ext cx="5086161" cy="248632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Goal: </a:t>
                </a:r>
                <a:r>
                  <a:rPr lang="en-US" sz="2000" dirty="0"/>
                  <a:t>Observations and rewards depend on the state of the system and the agent wants to maximize the expected discounted reward: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algn="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1600" dirty="0"/>
                  <a:t> … discounting factor</a:t>
                </a:r>
                <a:br>
                  <a:rPr lang="en-US" sz="1600" dirty="0"/>
                </a:b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600" dirty="0"/>
                  <a:t> … time horizon may be infinity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332B935-32D5-BE1E-10A5-A2BE8B9BD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700" y="4089146"/>
                <a:ext cx="5086161" cy="2486322"/>
              </a:xfrm>
              <a:prstGeom prst="rect">
                <a:avLst/>
              </a:prstGeom>
              <a:blipFill>
                <a:blip r:embed="rId7"/>
                <a:stretch>
                  <a:fillRect l="-1074" t="-1217" r="-1671" b="-1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F0C61611-7D98-A816-1E47-783EF14CA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733800" y="1322986"/>
            <a:ext cx="3964939" cy="632399"/>
            <a:chOff x="6972571" y="4920035"/>
            <a:chExt cx="3964939" cy="6323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D4C5051F-1420-6022-5DE2-A8CB10250CA3}"/>
                    </a:ext>
                  </a:extLst>
                </p:cNvPr>
                <p:cNvSpPr/>
                <p:nvPr/>
              </p:nvSpPr>
              <p:spPr>
                <a:xfrm>
                  <a:off x="6972571" y="5105059"/>
                  <a:ext cx="916093" cy="420477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/>
                    <a:t>Currentstate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5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1" i="1" dirty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1050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EC109ADD-3076-FE9B-0D2E-C88588DA3C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2571" y="5105059"/>
                  <a:ext cx="916093" cy="420477"/>
                </a:xfrm>
                <a:prstGeom prst="ellipse">
                  <a:avLst/>
                </a:prstGeom>
                <a:blipFill>
                  <a:blip r:embed="rId8"/>
                  <a:stretch>
                    <a:fillRect b="-724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45198291-139E-A2CA-391F-E8DD9456E2B8}"/>
                    </a:ext>
                  </a:extLst>
                </p:cNvPr>
                <p:cNvSpPr/>
                <p:nvPr/>
              </p:nvSpPr>
              <p:spPr>
                <a:xfrm>
                  <a:off x="8143506" y="5105059"/>
                  <a:ext cx="469904" cy="420476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7C42CB84-6575-D75A-520A-0BCB641277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3506" y="5105059"/>
                  <a:ext cx="469904" cy="420476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0BF7060-BC67-3ABA-2D54-229D1F999704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 flipV="1">
              <a:off x="7888664" y="5315297"/>
              <a:ext cx="254842" cy="1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1EB2545-C58E-1621-B932-382B9EEBA7C5}"/>
                    </a:ext>
                  </a:extLst>
                </p:cNvPr>
                <p:cNvSpPr txBox="1"/>
                <p:nvPr/>
              </p:nvSpPr>
              <p:spPr>
                <a:xfrm>
                  <a:off x="7640164" y="5043228"/>
                  <a:ext cx="75184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FD02EE2-AD9F-C310-E791-F3A0BC4DE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0164" y="5043228"/>
                  <a:ext cx="751840" cy="24622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6FBFBCF6-513E-061B-23D5-0E53DD011024}"/>
                    </a:ext>
                  </a:extLst>
                </p:cNvPr>
                <p:cNvSpPr/>
                <p:nvPr/>
              </p:nvSpPr>
              <p:spPr>
                <a:xfrm>
                  <a:off x="9486319" y="5112043"/>
                  <a:ext cx="469904" cy="420476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184B3153-E284-5373-1874-161F9BBBE2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6319" y="5112043"/>
                  <a:ext cx="469904" cy="420476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F203C455-8AC2-1BC5-97E1-54EC6F3C7B33}"/>
                    </a:ext>
                  </a:extLst>
                </p:cNvPr>
                <p:cNvSpPr/>
                <p:nvPr/>
              </p:nvSpPr>
              <p:spPr>
                <a:xfrm>
                  <a:off x="10248324" y="5112043"/>
                  <a:ext cx="469904" cy="420476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</m:oMath>
                    </m:oMathPara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B233F091-222B-2527-E8FD-32E3F96A23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8324" y="5112043"/>
                  <a:ext cx="469904" cy="420476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C09DEFB-FA84-E767-869E-B60BF9FE6B31}"/>
                </a:ext>
              </a:extLst>
            </p:cNvPr>
            <p:cNvCxnSpPr>
              <a:cxnSpLocks/>
            </p:cNvCxnSpPr>
            <p:nvPr/>
          </p:nvCxnSpPr>
          <p:spPr>
            <a:xfrm>
              <a:off x="8613410" y="5315297"/>
              <a:ext cx="213362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CB5672D-9A64-0414-C4EE-76FE5BF390CC}"/>
                </a:ext>
              </a:extLst>
            </p:cNvPr>
            <p:cNvCxnSpPr>
              <a:cxnSpLocks/>
            </p:cNvCxnSpPr>
            <p:nvPr/>
          </p:nvCxnSpPr>
          <p:spPr>
            <a:xfrm>
              <a:off x="9272957" y="5323898"/>
              <a:ext cx="213362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1452FE8-E2D9-6F0F-553A-0D3F10F02A25}"/>
                </a:ext>
              </a:extLst>
            </p:cNvPr>
            <p:cNvCxnSpPr>
              <a:cxnSpLocks/>
              <a:stCxn id="14" idx="6"/>
              <a:endCxn id="15" idx="2"/>
            </p:cNvCxnSpPr>
            <p:nvPr/>
          </p:nvCxnSpPr>
          <p:spPr>
            <a:xfrm>
              <a:off x="9956223" y="5322281"/>
              <a:ext cx="292101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DCCE599-FE40-72E1-AD1A-A98E1D5F3D45}"/>
                    </a:ext>
                  </a:extLst>
                </p:cNvPr>
                <p:cNvSpPr txBox="1"/>
                <p:nvPr/>
              </p:nvSpPr>
              <p:spPr>
                <a:xfrm>
                  <a:off x="10528564" y="4969482"/>
                  <a:ext cx="408946" cy="26161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1" dirty="0" smtClean="0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US" sz="1100" b="1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1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1" i="1" dirty="0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1100" b="1" i="1" dirty="0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  <m:r>
                          <a:rPr lang="en-US" sz="11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100" b="1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DCCE599-FE40-72E1-AD1A-A98E1D5F3D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28564" y="4969482"/>
                  <a:ext cx="408946" cy="261610"/>
                </a:xfrm>
                <a:prstGeom prst="rect">
                  <a:avLst/>
                </a:prstGeom>
                <a:blipFill>
                  <a:blip r:embed="rId13"/>
                  <a:stretch>
                    <a:fillRect l="-5970" r="-11940" b="-697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9F3568A-553E-1FFF-EAAE-2BC77B3FD281}"/>
                    </a:ext>
                  </a:extLst>
                </p:cNvPr>
                <p:cNvSpPr txBox="1"/>
                <p:nvPr/>
              </p:nvSpPr>
              <p:spPr>
                <a:xfrm>
                  <a:off x="9751068" y="4955552"/>
                  <a:ext cx="497256" cy="26161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100" b="1" i="1" dirty="0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9F3568A-553E-1FFF-EAAE-2BC77B3FD2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1068" y="4955552"/>
                  <a:ext cx="497256" cy="261610"/>
                </a:xfrm>
                <a:prstGeom prst="rect">
                  <a:avLst/>
                </a:prstGeom>
                <a:blipFill>
                  <a:blip r:embed="rId14"/>
                  <a:stretch>
                    <a:fillRect l="-8537" r="-12195" b="-465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FC1AAC1-8D70-1FA9-3B2C-79DC7790C083}"/>
                    </a:ext>
                  </a:extLst>
                </p:cNvPr>
                <p:cNvSpPr txBox="1"/>
                <p:nvPr/>
              </p:nvSpPr>
              <p:spPr>
                <a:xfrm>
                  <a:off x="8452280" y="4932015"/>
                  <a:ext cx="408946" cy="26161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1" dirty="0" smtClean="0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US" sz="1100" b="1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1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1" i="1" dirty="0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11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11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100" b="1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FC1AAC1-8D70-1FA9-3B2C-79DC7790C0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2280" y="4932015"/>
                  <a:ext cx="408946" cy="261610"/>
                </a:xfrm>
                <a:prstGeom prst="rect">
                  <a:avLst/>
                </a:prstGeom>
                <a:blipFill>
                  <a:blip r:embed="rId15"/>
                  <a:stretch>
                    <a:fillRect l="-5970" r="-11940" b="-465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0785A82-FD16-F409-4004-53089B898BE4}"/>
                </a:ext>
              </a:extLst>
            </p:cNvPr>
            <p:cNvSpPr txBox="1"/>
            <p:nvPr/>
          </p:nvSpPr>
          <p:spPr>
            <a:xfrm>
              <a:off x="8825225" y="4920035"/>
              <a:ext cx="4699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accent6"/>
                  </a:solidFill>
                </a:rPr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4FEC43FF-8B35-4F4C-581E-4D70A16CB8EA}"/>
                    </a:ext>
                  </a:extLst>
                </p:cNvPr>
                <p:cNvSpPr txBox="1"/>
                <p:nvPr/>
              </p:nvSpPr>
              <p:spPr>
                <a:xfrm>
                  <a:off x="8327999" y="5306213"/>
                  <a:ext cx="75184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733B1CCA-C8B1-69EB-A31D-77F6AAB3D5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7999" y="5306213"/>
                  <a:ext cx="751840" cy="24622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BDB5329B-771F-5E30-28D2-41B38E57ED0A}"/>
                    </a:ext>
                  </a:extLst>
                </p:cNvPr>
                <p:cNvSpPr txBox="1"/>
                <p:nvPr/>
              </p:nvSpPr>
              <p:spPr>
                <a:xfrm>
                  <a:off x="9726353" y="5299758"/>
                  <a:ext cx="75184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A75A1CC5-FC8C-1421-4D61-DC8CE629E4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6353" y="5299758"/>
                  <a:ext cx="751840" cy="24622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Right Brace 33">
            <a:extLst>
              <a:ext uri="{FF2B5EF4-FFF2-40B4-BE49-F238E27FC236}">
                <a16:creationId xmlns:a16="http://schemas.microsoft.com/office/drawing/2014/main" id="{07C6B901-5170-BBE6-2526-33098ADC9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8165914" y="3195632"/>
            <a:ext cx="182026" cy="6642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EB2EB76-52D0-5D81-2A08-1A15071E6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077200" y="3066610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EB2EB76-52D0-5D81-2A08-1A15071E6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3066610"/>
                <a:ext cx="304800" cy="369332"/>
              </a:xfrm>
              <a:prstGeom prst="rect">
                <a:avLst/>
              </a:prstGeom>
              <a:blipFill>
                <a:blip r:embed="rId18"/>
                <a:stretch>
                  <a:fillRect r="-1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Brace 35">
            <a:extLst>
              <a:ext uri="{FF2B5EF4-FFF2-40B4-BE49-F238E27FC236}">
                <a16:creationId xmlns:a16="http://schemas.microsoft.com/office/drawing/2014/main" id="{9FA6874C-BBDD-8A68-246B-1E5196C4C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9343505" y="3195632"/>
            <a:ext cx="182026" cy="6642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2FA1918-676F-029B-F895-1731BCBEBA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241745" y="3086674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2FA1918-676F-029B-F895-1731BCBEBA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1745" y="3086674"/>
                <a:ext cx="304800" cy="369332"/>
              </a:xfrm>
              <a:prstGeom prst="rect">
                <a:avLst/>
              </a:prstGeom>
              <a:blipFill>
                <a:blip r:embed="rId19"/>
                <a:stretch>
                  <a:fillRect r="-1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ight Brace 37">
            <a:extLst>
              <a:ext uri="{FF2B5EF4-FFF2-40B4-BE49-F238E27FC236}">
                <a16:creationId xmlns:a16="http://schemas.microsoft.com/office/drawing/2014/main" id="{E85AFD14-6C43-16DC-C85D-B647BB3CD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10533105" y="3189997"/>
            <a:ext cx="182026" cy="6642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03F5AA0-25C1-4C7E-8D3F-67A2238D82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10419336" y="3067759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03F5AA0-25C1-4C7E-8D3F-67A2238D82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9336" y="3067759"/>
                <a:ext cx="304800" cy="369332"/>
              </a:xfrm>
              <a:prstGeom prst="rect">
                <a:avLst/>
              </a:prstGeom>
              <a:blipFill>
                <a:blip r:embed="rId20"/>
                <a:stretch>
                  <a:fillRect r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8677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5F5F5-EC40-5394-0867-04B1ECEE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Definition: Markov Decision Process (MDP)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4E457B-8075-F4C1-A239-1B05210072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00201"/>
                <a:ext cx="7040943" cy="4267200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MDPs are sequential decision problems with</a:t>
                </a:r>
              </a:p>
              <a:p>
                <a:pPr lvl="1"/>
                <a:r>
                  <a:rPr lang="en-US" dirty="0"/>
                  <a:t>a fully observable, stochastic, and known environment;</a:t>
                </a:r>
              </a:p>
              <a:p>
                <a:pPr lvl="1"/>
                <a:r>
                  <a:rPr lang="en-US" dirty="0"/>
                  <a:t>a Markovian transition model (i.e., future states do not depend on past states give the current state);</a:t>
                </a:r>
              </a:p>
              <a:p>
                <a:pPr lvl="1"/>
                <a:r>
                  <a:rPr lang="en-US" dirty="0"/>
                  <a:t>additive rewards.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MDPs are discrete-time stochastic control processes defines by:</a:t>
                </a:r>
              </a:p>
              <a:p>
                <a:pPr lvl="1"/>
                <a:r>
                  <a:rPr lang="en-US" dirty="0"/>
                  <a:t>a finite set of </a:t>
                </a:r>
                <a:r>
                  <a:rPr lang="en-US" b="1" dirty="0"/>
                  <a:t>states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…}</m:t>
                    </m:r>
                  </m:oMath>
                </a14:m>
                <a:r>
                  <a:rPr lang="en-US" dirty="0"/>
                  <a:t> (initial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 </a:t>
                </a:r>
              </a:p>
              <a:p>
                <a:pPr lvl="1"/>
                <a:r>
                  <a:rPr lang="en-US" dirty="0"/>
                  <a:t>a set of available </a:t>
                </a:r>
                <a:r>
                  <a:rPr lang="en-US" b="1" dirty="0"/>
                  <a:t>actions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𝐴𝐶𝑇𝐼𝑂𝑁𝑆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 each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</a:t>
                </a:r>
                <a:r>
                  <a:rPr lang="en-US" b="1" dirty="0"/>
                  <a:t>transition model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𝐴𝐶𝑇𝐼𝑂𝑁𝑆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</a:t>
                </a:r>
                <a:r>
                  <a:rPr lang="en-US" b="1" dirty="0"/>
                  <a:t>reward function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the reward depends on the current state (often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’) </m:t>
                    </m:r>
                  </m:oMath>
                </a14:m>
                <a:r>
                  <a:rPr lang="en-US" dirty="0"/>
                  <a:t>is used to make modelling easier)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Time horizon</a:t>
                </a:r>
              </a:p>
              <a:p>
                <a:pPr lvl="1"/>
                <a:r>
                  <a:rPr lang="en-US" b="1" dirty="0"/>
                  <a:t>Infinite horizon</a:t>
                </a:r>
                <a:r>
                  <a:rPr lang="en-US" dirty="0"/>
                  <a:t>: non-episodic (continuous) tasks with no terminal state.</a:t>
                </a:r>
              </a:p>
              <a:p>
                <a:pPr lvl="1"/>
                <a:r>
                  <a:rPr lang="en-US" b="1" dirty="0"/>
                  <a:t>Finite horizon</a:t>
                </a:r>
                <a:r>
                  <a:rPr lang="en-US" dirty="0"/>
                  <a:t>: episodic tasks. Episode ends after a number of periods or when a terminal state is reached. Episodes contain a sequence of several actions that affect each other.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4E457B-8075-F4C1-A239-1B05210072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00201"/>
                <a:ext cx="7040943" cy="4267200"/>
              </a:xfrm>
              <a:blipFill>
                <a:blip r:embed="rId3"/>
                <a:stretch>
                  <a:fillRect l="-692" t="-2429" b="-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 descr="A MDP shown as a graph with states connected by action arrows.">
            <a:extLst>
              <a:ext uri="{FF2B5EF4-FFF2-40B4-BE49-F238E27FC236}">
                <a16:creationId xmlns:a16="http://schemas.microsoft.com/office/drawing/2014/main" id="{F144A596-19D3-5E85-442B-66C6DC148448}"/>
              </a:ext>
            </a:extLst>
          </p:cNvPr>
          <p:cNvGrpSpPr/>
          <p:nvPr/>
        </p:nvGrpSpPr>
        <p:grpSpPr>
          <a:xfrm>
            <a:off x="7946052" y="1981200"/>
            <a:ext cx="3941148" cy="4191000"/>
            <a:chOff x="7946052" y="1981200"/>
            <a:chExt cx="3941148" cy="419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CF79983A-CC8B-1C9B-61BD-A8B95DEE9F1A}"/>
                    </a:ext>
                  </a:extLst>
                </p:cNvPr>
                <p:cNvSpPr/>
                <p:nvPr/>
              </p:nvSpPr>
              <p:spPr>
                <a:xfrm>
                  <a:off x="8249162" y="3419487"/>
                  <a:ext cx="381000" cy="381000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CF79983A-CC8B-1C9B-61BD-A8B95DEE9F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9162" y="3419487"/>
                  <a:ext cx="381000" cy="381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7A0FEBA4-CCFB-34EB-F0E6-8EE13E477B1C}"/>
                    </a:ext>
                  </a:extLst>
                </p:cNvPr>
                <p:cNvSpPr/>
                <p:nvPr/>
              </p:nvSpPr>
              <p:spPr>
                <a:xfrm>
                  <a:off x="10154162" y="3408877"/>
                  <a:ext cx="381000" cy="381000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7A0FEBA4-CCFB-34EB-F0E6-8EE13E477B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4162" y="3408877"/>
                  <a:ext cx="381000" cy="3810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0930646F-4C58-99C9-9F42-1645EDB3E21D}"/>
                    </a:ext>
                  </a:extLst>
                </p:cNvPr>
                <p:cNvSpPr/>
                <p:nvPr/>
              </p:nvSpPr>
              <p:spPr>
                <a:xfrm>
                  <a:off x="9773162" y="5034768"/>
                  <a:ext cx="381000" cy="381000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0930646F-4C58-99C9-9F42-1645EDB3E2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3162" y="5034768"/>
                  <a:ext cx="381000" cy="3810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Connector: Curved 12">
              <a:extLst>
                <a:ext uri="{FF2B5EF4-FFF2-40B4-BE49-F238E27FC236}">
                  <a16:creationId xmlns:a16="http://schemas.microsoft.com/office/drawing/2014/main" id="{E36127A0-7D8C-67A9-5DC3-14028F6CE90F}"/>
                </a:ext>
              </a:extLst>
            </p:cNvPr>
            <p:cNvCxnSpPr>
              <a:cxnSpLocks/>
              <a:stCxn id="4" idx="7"/>
              <a:endCxn id="5" idx="1"/>
            </p:cNvCxnSpPr>
            <p:nvPr/>
          </p:nvCxnSpPr>
          <p:spPr>
            <a:xfrm rot="5400000" flipH="1" flipV="1">
              <a:off x="9386857" y="2652182"/>
              <a:ext cx="10610" cy="1635592"/>
            </a:xfrm>
            <a:prstGeom prst="curvedConnector3">
              <a:avLst>
                <a:gd name="adj1" fmla="val 278045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551378A8-8F64-BF38-EE4C-1A2F5A38B550}"/>
                </a:ext>
              </a:extLst>
            </p:cNvPr>
            <p:cNvCxnSpPr>
              <a:cxnSpLocks/>
              <a:stCxn id="5" idx="3"/>
              <a:endCxn id="4" idx="5"/>
            </p:cNvCxnSpPr>
            <p:nvPr/>
          </p:nvCxnSpPr>
          <p:spPr>
            <a:xfrm rot="5400000">
              <a:off x="9386857" y="2921590"/>
              <a:ext cx="10610" cy="1635592"/>
            </a:xfrm>
            <a:prstGeom prst="curvedConnector3">
              <a:avLst>
                <a:gd name="adj1" fmla="val 278045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Curved 18">
              <a:extLst>
                <a:ext uri="{FF2B5EF4-FFF2-40B4-BE49-F238E27FC236}">
                  <a16:creationId xmlns:a16="http://schemas.microsoft.com/office/drawing/2014/main" id="{9E36FEED-13BB-4590-AA9A-3DED9D1DAC52}"/>
                </a:ext>
              </a:extLst>
            </p:cNvPr>
            <p:cNvCxnSpPr>
              <a:cxnSpLocks/>
              <a:stCxn id="5" idx="7"/>
              <a:endCxn id="5" idx="5"/>
            </p:cNvCxnSpPr>
            <p:nvPr/>
          </p:nvCxnSpPr>
          <p:spPr>
            <a:xfrm rot="16200000" flipH="1">
              <a:off x="10344662" y="3599377"/>
              <a:ext cx="269408" cy="12700"/>
            </a:xfrm>
            <a:prstGeom prst="curvedConnector5">
              <a:avLst>
                <a:gd name="adj1" fmla="val -84853"/>
                <a:gd name="adj2" fmla="val 4360661"/>
                <a:gd name="adj3" fmla="val 1848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7380142-D577-1EC6-5766-973F949CD006}"/>
                </a:ext>
              </a:extLst>
            </p:cNvPr>
            <p:cNvCxnSpPr>
              <a:stCxn id="5" idx="4"/>
              <a:endCxn id="6" idx="0"/>
            </p:cNvCxnSpPr>
            <p:nvPr/>
          </p:nvCxnSpPr>
          <p:spPr>
            <a:xfrm flipH="1">
              <a:off x="9963662" y="3789877"/>
              <a:ext cx="381000" cy="12448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A71AA67-63AD-0B89-45A3-BD29DE8366F8}"/>
                    </a:ext>
                  </a:extLst>
                </p:cNvPr>
                <p:cNvSpPr txBox="1"/>
                <p:nvPr/>
              </p:nvSpPr>
              <p:spPr>
                <a:xfrm>
                  <a:off x="9214429" y="2811831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A71AA67-63AD-0B89-45A3-BD29DE8366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4429" y="2811831"/>
                  <a:ext cx="46782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9F55D79-B6CC-EB9D-DA26-82CCCA7F4F1B}"/>
                </a:ext>
              </a:extLst>
            </p:cNvPr>
            <p:cNvSpPr txBox="1"/>
            <p:nvPr/>
          </p:nvSpPr>
          <p:spPr>
            <a:xfrm>
              <a:off x="8594717" y="2943280"/>
              <a:ext cx="337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352C94B-E6BC-43C0-54BC-6852061CD4B1}"/>
                </a:ext>
              </a:extLst>
            </p:cNvPr>
            <p:cNvSpPr txBox="1"/>
            <p:nvPr/>
          </p:nvSpPr>
          <p:spPr>
            <a:xfrm>
              <a:off x="9183124" y="3192427"/>
              <a:ext cx="530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10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5EB354A-98D6-9C40-7CFD-940C968DC7A3}"/>
                    </a:ext>
                  </a:extLst>
                </p:cNvPr>
                <p:cNvSpPr txBox="1"/>
                <p:nvPr/>
              </p:nvSpPr>
              <p:spPr>
                <a:xfrm>
                  <a:off x="9240413" y="4017591"/>
                  <a:ext cx="4731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5EB354A-98D6-9C40-7CFD-940C968DC7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0413" y="4017591"/>
                  <a:ext cx="47314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4A768C2-1F7E-DAB8-8BC2-20FC382420E1}"/>
                    </a:ext>
                  </a:extLst>
                </p:cNvPr>
                <p:cNvSpPr txBox="1"/>
                <p:nvPr/>
              </p:nvSpPr>
              <p:spPr>
                <a:xfrm>
                  <a:off x="10110752" y="4263294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4A768C2-1F7E-DAB8-8BC2-20FC382420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0752" y="4263294"/>
                  <a:ext cx="46782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87D759C-6B08-6965-BE95-F71AE2A98772}"/>
                    </a:ext>
                  </a:extLst>
                </p:cNvPr>
                <p:cNvSpPr txBox="1"/>
                <p:nvPr/>
              </p:nvSpPr>
              <p:spPr>
                <a:xfrm>
                  <a:off x="10984391" y="3406445"/>
                  <a:ext cx="4731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87D759C-6B08-6965-BE95-F71AE2A987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84391" y="3406445"/>
                  <a:ext cx="473142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4BA2CCD-FACF-3CC6-1AAC-7D2FE861F384}"/>
                </a:ext>
              </a:extLst>
            </p:cNvPr>
            <p:cNvSpPr txBox="1"/>
            <p:nvPr/>
          </p:nvSpPr>
          <p:spPr>
            <a:xfrm>
              <a:off x="9590284" y="3942923"/>
              <a:ext cx="467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.5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003C3AC-8A99-6D7E-C22A-13449B59F4F2}"/>
                </a:ext>
              </a:extLst>
            </p:cNvPr>
            <p:cNvSpPr txBox="1"/>
            <p:nvPr/>
          </p:nvSpPr>
          <p:spPr>
            <a:xfrm>
              <a:off x="10578572" y="2927671"/>
              <a:ext cx="467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.5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042CBFF-4384-4DEC-DAFD-59F385DB8A0A}"/>
                </a:ext>
              </a:extLst>
            </p:cNvPr>
            <p:cNvSpPr txBox="1"/>
            <p:nvPr/>
          </p:nvSpPr>
          <p:spPr>
            <a:xfrm>
              <a:off x="10197572" y="3913113"/>
              <a:ext cx="467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54AEDA1-8D6E-9C41-F0F9-AF4996B72AF8}"/>
                </a:ext>
              </a:extLst>
            </p:cNvPr>
            <p:cNvSpPr txBox="1"/>
            <p:nvPr/>
          </p:nvSpPr>
          <p:spPr>
            <a:xfrm>
              <a:off x="10975769" y="3745663"/>
              <a:ext cx="530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ED35C69-CD15-769A-53A2-393014AC2E4B}"/>
                </a:ext>
              </a:extLst>
            </p:cNvPr>
            <p:cNvSpPr txBox="1"/>
            <p:nvPr/>
          </p:nvSpPr>
          <p:spPr>
            <a:xfrm>
              <a:off x="9267088" y="3709878"/>
              <a:ext cx="530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-5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FA404E6-757E-9792-CA0B-0286541C0ED6}"/>
                </a:ext>
              </a:extLst>
            </p:cNvPr>
            <p:cNvSpPr txBox="1"/>
            <p:nvPr/>
          </p:nvSpPr>
          <p:spPr>
            <a:xfrm>
              <a:off x="9575152" y="4527994"/>
              <a:ext cx="769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100</a:t>
              </a:r>
            </a:p>
          </p:txBody>
        </p:sp>
        <p:cxnSp>
          <p:nvCxnSpPr>
            <p:cNvPr id="42" name="Connector: Curved 41">
              <a:extLst>
                <a:ext uri="{FF2B5EF4-FFF2-40B4-BE49-F238E27FC236}">
                  <a16:creationId xmlns:a16="http://schemas.microsoft.com/office/drawing/2014/main" id="{F4FCDCB7-6633-509A-A356-8AF2DF9EBCA5}"/>
                </a:ext>
              </a:extLst>
            </p:cNvPr>
            <p:cNvCxnSpPr>
              <a:cxnSpLocks/>
              <a:stCxn id="6" idx="7"/>
              <a:endCxn id="6" idx="5"/>
            </p:cNvCxnSpPr>
            <p:nvPr/>
          </p:nvCxnSpPr>
          <p:spPr>
            <a:xfrm rot="16200000" flipH="1">
              <a:off x="9963662" y="5225268"/>
              <a:ext cx="269408" cy="12700"/>
            </a:xfrm>
            <a:prstGeom prst="curvedConnector5">
              <a:avLst>
                <a:gd name="adj1" fmla="val -84853"/>
                <a:gd name="adj2" fmla="val 4360661"/>
                <a:gd name="adj3" fmla="val 1848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AAF7535-F3E7-ED0D-E28F-1AA8CB158C59}"/>
                    </a:ext>
                  </a:extLst>
                </p:cNvPr>
                <p:cNvSpPr txBox="1"/>
                <p:nvPr/>
              </p:nvSpPr>
              <p:spPr>
                <a:xfrm>
                  <a:off x="10589411" y="4995358"/>
                  <a:ext cx="7899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AAF7535-F3E7-ED0D-E28F-1AA8CB158C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9411" y="4995358"/>
                  <a:ext cx="78996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A3288E5-8862-2955-C168-A1D8DB82E322}"/>
                </a:ext>
              </a:extLst>
            </p:cNvPr>
            <p:cNvSpPr txBox="1"/>
            <p:nvPr/>
          </p:nvSpPr>
          <p:spPr>
            <a:xfrm>
              <a:off x="10471394" y="5498068"/>
              <a:ext cx="530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6037356-148B-D226-52DA-4F75745B84E5}"/>
                </a:ext>
              </a:extLst>
            </p:cNvPr>
            <p:cNvSpPr/>
            <p:nvPr/>
          </p:nvSpPr>
          <p:spPr>
            <a:xfrm>
              <a:off x="7946052" y="1981200"/>
              <a:ext cx="3941148" cy="4191000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00BE7BA9-007F-599F-CBE6-966DAC152953}"/>
                    </a:ext>
                  </a:extLst>
                </p:cNvPr>
                <p:cNvSpPr txBox="1"/>
                <p:nvPr/>
              </p:nvSpPr>
              <p:spPr>
                <a:xfrm>
                  <a:off x="10650946" y="2047491"/>
                  <a:ext cx="123625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endChr m:val="|"/>
                            <m:ctrlPr>
                              <a:rPr lang="en-US" b="1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b="1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’ </m:t>
                            </m:r>
                          </m:e>
                        </m:d>
                        <m:r>
                          <a:rPr lang="en-US" b="1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dirty="0" err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dirty="0" err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dirty="0" err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b="1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accent6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dirty="0" err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dirty="0" err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dirty="0" err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b="1" i="1" dirty="0" err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dirty="0" err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’)</m:t>
                        </m:r>
                      </m:oMath>
                    </m:oMathPara>
                  </a14:m>
                  <a:endParaRPr lang="en-US" b="1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00BE7BA9-007F-599F-CBE6-966DAC1529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50946" y="2047491"/>
                  <a:ext cx="1236254" cy="646331"/>
                </a:xfrm>
                <a:prstGeom prst="rect">
                  <a:avLst/>
                </a:prstGeom>
                <a:blipFill>
                  <a:blip r:embed="rId12"/>
                  <a:stretch>
                    <a:fillRect r="-985" b="-66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6E6010FD-23A4-B4D6-72E1-2140A2E9985F}"/>
              </a:ext>
            </a:extLst>
          </p:cNvPr>
          <p:cNvSpPr/>
          <p:nvPr/>
        </p:nvSpPr>
        <p:spPr>
          <a:xfrm>
            <a:off x="2209800" y="6019800"/>
            <a:ext cx="3505200" cy="609600"/>
          </a:xfrm>
          <a:prstGeom prst="wedgeRectCallout">
            <a:avLst>
              <a:gd name="adj1" fmla="val 13956"/>
              <a:gd name="adj2" fmla="val -108146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This is different from the previous definition of an </a:t>
            </a:r>
            <a:r>
              <a:rPr lang="en-US" sz="1600" b="1" dirty="0"/>
              <a:t>episodic</a:t>
            </a:r>
            <a:r>
              <a:rPr lang="en-US" sz="1600" dirty="0"/>
              <a:t> environment!</a:t>
            </a:r>
          </a:p>
        </p:txBody>
      </p:sp>
    </p:spTree>
    <p:extLst>
      <p:ext uri="{BB962C8B-B14F-4D97-AF65-F5344CB8AC3E}">
        <p14:creationId xmlns:p14="http://schemas.microsoft.com/office/powerpoint/2010/main" val="2760546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42F0E-F3EF-B0CD-4D3C-09B82DE65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4x3 Grid World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C4ED40-DE5A-5D21-F8C7-D6BE61B02D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903497" y="1170947"/>
                <a:ext cx="2874195" cy="2914601"/>
              </a:xfr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Since we know the complete MDP model, we can solve this as a </a:t>
                </a:r>
                <a:r>
                  <a:rPr lang="en-US" b="1" dirty="0"/>
                  <a:t>planning problem</a:t>
                </a:r>
                <a:r>
                  <a:rPr lang="en-US" dirty="0"/>
                  <a:t>.  </a:t>
                </a:r>
              </a:p>
              <a:p>
                <a:pPr marL="0" indent="0">
                  <a:buNone/>
                </a:pPr>
                <a:r>
                  <a:rPr lang="en-US" dirty="0"/>
                  <a:t>For each square: specify what direction should we try to go to maximize the expected total utility.</a:t>
                </a:r>
              </a:p>
              <a:p>
                <a:pPr marL="0" indent="0">
                  <a:buNone/>
                </a:pPr>
                <a:r>
                  <a:rPr lang="en-US" dirty="0"/>
                  <a:t>This is called a </a:t>
                </a:r>
                <a:r>
                  <a:rPr lang="en-US" b="1" dirty="0"/>
                  <a:t>policy</a:t>
                </a:r>
                <a:r>
                  <a:rPr lang="en-US" dirty="0"/>
                  <a:t> written as the function</a:t>
                </a:r>
                <a:br>
                  <a:rPr lang="en-US" dirty="0"/>
                </a:b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𝐴𝐶𝑇𝐼𝑂𝑁𝑆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C4ED40-DE5A-5D21-F8C7-D6BE61B02D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03497" y="1170947"/>
                <a:ext cx="2874195" cy="2914601"/>
              </a:xfrm>
              <a:blipFill>
                <a:blip r:embed="rId2"/>
                <a:stretch>
                  <a:fillRect l="-2110" t="-3534" r="-3165" b="-2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250FD1C8-2262-E6A2-7B26-FDE0F8840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57045" y="2527249"/>
            <a:ext cx="6796355" cy="3797351"/>
            <a:chOff x="1357045" y="2527249"/>
            <a:chExt cx="6796355" cy="379735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8C3C0EB-B496-B3E8-15BB-FCC5F3730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57045" y="2527249"/>
              <a:ext cx="6796355" cy="37973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3068467-0FCB-1E4D-E4E0-E7F68DCFD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3962400" y="2743200"/>
              <a:ext cx="533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-0.04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3DBC30E-D02B-BD92-3754-2FFB7E222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3352800" y="2743200"/>
              <a:ext cx="533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-0.04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69C976-4813-B15A-A743-906C34A1F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2743200" y="2758763"/>
              <a:ext cx="533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-0.04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2943E52-15C4-9CB7-081F-96BC5918B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2743200" y="3329115"/>
              <a:ext cx="533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-0.04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A4974F9-684E-3AAE-CE41-E30A6DCD6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3962400" y="3329115"/>
              <a:ext cx="533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-0.04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3A0A62B-D258-BEE9-C232-8832220A4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2743200" y="4114276"/>
              <a:ext cx="533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-0.04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34F2771-31FE-779B-C33A-7B83C85867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3352800" y="3958590"/>
              <a:ext cx="533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-0.04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A2F734F-DC1C-10CA-A1E2-BDAA43424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3980246" y="3958590"/>
              <a:ext cx="533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-0.04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6AF65A6-EAEE-1855-E522-73765B98CB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4607692" y="3942507"/>
              <a:ext cx="533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-0.04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7C2FB11-43C8-ACBE-6356-7AB77F10B670}"/>
              </a:ext>
            </a:extLst>
          </p:cNvPr>
          <p:cNvSpPr txBox="1"/>
          <p:nvPr/>
        </p:nvSpPr>
        <p:spPr>
          <a:xfrm>
            <a:off x="9455091" y="4417125"/>
            <a:ext cx="1591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Policy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BFA920F-3371-C06C-6A15-F48F31D23A6D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6430878"/>
                  </p:ext>
                </p:extLst>
              </p:nvPr>
            </p:nvGraphicFramePr>
            <p:xfrm>
              <a:off x="9334500" y="4786457"/>
              <a:ext cx="1934437" cy="14833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533400">
                      <a:extLst>
                        <a:ext uri="{9D8B030D-6E8A-4147-A177-3AD203B41FA5}">
                          <a16:colId xmlns:a16="http://schemas.microsoft.com/office/drawing/2014/main" val="3711460689"/>
                        </a:ext>
                      </a:extLst>
                    </a:gridCol>
                    <a:gridCol w="1401037">
                      <a:extLst>
                        <a:ext uri="{9D8B030D-6E8A-4147-A177-3AD203B41FA5}">
                          <a16:colId xmlns:a16="http://schemas.microsoft.com/office/drawing/2014/main" val="20801077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1" dirty="0"/>
                            <a:t>Action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1" i="1" dirty="0" smtClean="0"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sz="1400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b="1" i="0" dirty="0" smtClean="0">
                                  <a:latin typeface="Cambria Math" panose="02040503050406030204" pitchFamily="18" charset="0"/>
                                </a:rPr>
                                <m:t>𝐬</m:t>
                              </m:r>
                              <m:r>
                                <a:rPr lang="en-US" sz="1400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88698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(1,1)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Up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4805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0354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84024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BFA920F-3371-C06C-6A15-F48F31D23A6D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6430878"/>
                  </p:ext>
                </p:extLst>
              </p:nvPr>
            </p:nvGraphicFramePr>
            <p:xfrm>
              <a:off x="9334500" y="4786457"/>
              <a:ext cx="1934437" cy="14833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533400">
                      <a:extLst>
                        <a:ext uri="{9D8B030D-6E8A-4147-A177-3AD203B41FA5}">
                          <a16:colId xmlns:a16="http://schemas.microsoft.com/office/drawing/2014/main" val="3711460689"/>
                        </a:ext>
                      </a:extLst>
                    </a:gridCol>
                    <a:gridCol w="1401037">
                      <a:extLst>
                        <a:ext uri="{9D8B030D-6E8A-4147-A177-3AD203B41FA5}">
                          <a16:colId xmlns:a16="http://schemas.microsoft.com/office/drawing/2014/main" val="20801077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36" t="-3279" r="-265909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8696" t="-3279" r="-1739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88698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(1,1)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Up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4805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0354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84024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peech Bubble: Rectangle with Corners Rounded 11">
                <a:extLst>
                  <a:ext uri="{FF2B5EF4-FFF2-40B4-BE49-F238E27FC236}">
                    <a16:creationId xmlns:a16="http://schemas.microsoft.com/office/drawing/2014/main" id="{7B336FFC-97FC-F486-4336-82F07857FA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48201" y="1524000"/>
                <a:ext cx="2057882" cy="547688"/>
              </a:xfrm>
              <a:prstGeom prst="wedgeRoundRectCallout">
                <a:avLst>
                  <a:gd name="adj1" fmla="val -38832"/>
                  <a:gd name="adj2" fmla="val 172395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Rewards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Speech Bubble: Rectangle with Corners Rounded 11">
                <a:extLst>
                  <a:ext uri="{FF2B5EF4-FFF2-40B4-BE49-F238E27FC236}">
                    <a16:creationId xmlns:a16="http://schemas.microsoft.com/office/drawing/2014/main" id="{7B336FFC-97FC-F486-4336-82F07857FA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1" y="1524000"/>
                <a:ext cx="2057882" cy="547688"/>
              </a:xfrm>
              <a:prstGeom prst="wedgeRoundRectCallout">
                <a:avLst>
                  <a:gd name="adj1" fmla="val -38832"/>
                  <a:gd name="adj2" fmla="val 172395"/>
                  <a:gd name="adj3" fmla="val 16667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peech Bubble: Rectangle with Corners Rounded 12">
                <a:extLst>
                  <a:ext uri="{FF2B5EF4-FFF2-40B4-BE49-F238E27FC236}">
                    <a16:creationId xmlns:a16="http://schemas.microsoft.com/office/drawing/2014/main" id="{89FF21E4-E93B-82AF-A6BF-AF54E9B561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90601" y="1687116"/>
                <a:ext cx="2057882" cy="547688"/>
              </a:xfrm>
              <a:prstGeom prst="wedgeRoundRectCallout">
                <a:avLst>
                  <a:gd name="adj1" fmla="val 43287"/>
                  <a:gd name="adj2" fmla="val 125902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𝐴𝐶𝑇𝐼𝑂𝑁𝑆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3" name="Speech Bubble: Rectangle with Corners Rounded 12">
                <a:extLst>
                  <a:ext uri="{FF2B5EF4-FFF2-40B4-BE49-F238E27FC236}">
                    <a16:creationId xmlns:a16="http://schemas.microsoft.com/office/drawing/2014/main" id="{89FF21E4-E93B-82AF-A6BF-AF54E9B561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1" y="1687116"/>
                <a:ext cx="2057882" cy="547688"/>
              </a:xfrm>
              <a:prstGeom prst="wedgeRoundRectCallout">
                <a:avLst>
                  <a:gd name="adj1" fmla="val 43287"/>
                  <a:gd name="adj2" fmla="val 125902"/>
                  <a:gd name="adj3" fmla="val 16667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peech Bubble: Rectangle with Corners Rounded 13">
                <a:extLst>
                  <a:ext uri="{FF2B5EF4-FFF2-40B4-BE49-F238E27FC236}">
                    <a16:creationId xmlns:a16="http://schemas.microsoft.com/office/drawing/2014/main" id="{38B68508-EF92-6382-782A-27E0C3FCA4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48184" y="3429000"/>
                <a:ext cx="1600200" cy="1345407"/>
              </a:xfrm>
              <a:prstGeom prst="wedgeRoundRectCallout">
                <a:avLst>
                  <a:gd name="adj1" fmla="val 80433"/>
                  <a:gd name="adj2" fmla="val 7092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States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are squares. START is the initial state</a:t>
                </a:r>
              </a:p>
            </p:txBody>
          </p:sp>
        </mc:Choice>
        <mc:Fallback xmlns="">
          <p:sp>
            <p:nvSpPr>
              <p:cNvPr id="14" name="Speech Bubble: Rectangle with Corners Rounded 13">
                <a:extLst>
                  <a:ext uri="{FF2B5EF4-FFF2-40B4-BE49-F238E27FC236}">
                    <a16:creationId xmlns:a16="http://schemas.microsoft.com/office/drawing/2014/main" id="{38B68508-EF92-6382-782A-27E0C3FCA4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84" y="3429000"/>
                <a:ext cx="1600200" cy="1345407"/>
              </a:xfrm>
              <a:prstGeom prst="wedgeRoundRectCallout">
                <a:avLst>
                  <a:gd name="adj1" fmla="val 80433"/>
                  <a:gd name="adj2" fmla="val 7092"/>
                  <a:gd name="adj3" fmla="val 16667"/>
                </a:avLst>
              </a:prstGeom>
              <a:blipFill>
                <a:blip r:embed="rId7"/>
                <a:stretch>
                  <a:fillRect b="-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peech Bubble: Rectangle with Corners Rounded 14">
                <a:extLst>
                  <a:ext uri="{FF2B5EF4-FFF2-40B4-BE49-F238E27FC236}">
                    <a16:creationId xmlns:a16="http://schemas.microsoft.com/office/drawing/2014/main" id="{6E323D86-BEF5-E35F-ED49-3FCDBF978A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72954" y="4048537"/>
                <a:ext cx="1813846" cy="927165"/>
              </a:xfrm>
              <a:prstGeom prst="wedgeRoundRectCallout">
                <a:avLst>
                  <a:gd name="adj1" fmla="val -63346"/>
                  <a:gd name="adj2" fmla="val -81429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Stochastic transition model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′ |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5" name="Speech Bubble: Rectangle with Corners Rounded 14">
                <a:extLst>
                  <a:ext uri="{FF2B5EF4-FFF2-40B4-BE49-F238E27FC236}">
                    <a16:creationId xmlns:a16="http://schemas.microsoft.com/office/drawing/2014/main" id="{6E323D86-BEF5-E35F-ED49-3FCDBF978A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954" y="4048537"/>
                <a:ext cx="1813846" cy="927165"/>
              </a:xfrm>
              <a:prstGeom prst="wedgeRoundRectCallout">
                <a:avLst>
                  <a:gd name="adj1" fmla="val -63346"/>
                  <a:gd name="adj2" fmla="val -81429"/>
                  <a:gd name="adj3" fmla="val 16667"/>
                </a:avLst>
              </a:prstGeom>
              <a:blipFill>
                <a:blip r:embed="rId8"/>
                <a:stretch>
                  <a:fillRect b="-3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359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3D0A1-AB1E-1257-92DC-88728BCCA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93A8D1-F93E-9086-1869-3C62201711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6908"/>
                <a:ext cx="8686800" cy="2133599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A policy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</m:t>
                        </m:r>
                      </m:e>
                    </m:d>
                  </m:oMath>
                </a14:m>
                <a:r>
                  <a:rPr lang="en-US" dirty="0"/>
                  <a:t> defines for each state which action to take.</a:t>
                </a:r>
              </a:p>
              <a:p>
                <a:r>
                  <a:rPr lang="en-US" dirty="0"/>
                  <a:t>The expected utility of being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under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(i.e., following the policy starting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) can be calculated as the sum: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(often also written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 is called </a:t>
                </a:r>
                <a:r>
                  <a:rPr lang="en-US" b="1" dirty="0"/>
                  <a:t>the value function</a:t>
                </a:r>
                <a:r>
                  <a:rPr lang="en-US" dirty="0"/>
                  <a:t>. It is often stored as  a table.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93A8D1-F93E-9086-1869-3C62201711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6908"/>
                <a:ext cx="8686800" cy="2133599"/>
              </a:xfrm>
              <a:blipFill>
                <a:blip r:embed="rId2"/>
                <a:stretch>
                  <a:fillRect l="-491" t="-7429" b="-36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3DF967-D083-4CA1-DABE-D54F5866AD90}"/>
                  </a:ext>
                </a:extLst>
              </p:cNvPr>
              <p:cNvSpPr txBox="1"/>
              <p:nvPr/>
            </p:nvSpPr>
            <p:spPr>
              <a:xfrm>
                <a:off x="9677400" y="1295400"/>
                <a:ext cx="2286000" cy="21336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1600" dirty="0"/>
                  <a:t> is a discounting factor to give more weight to immediate rewards.</a:t>
                </a:r>
                <a:br>
                  <a:rPr lang="en-US" sz="1600" dirty="0"/>
                </a:br>
                <a:endParaRPr lang="en-US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sz="1600" dirty="0"/>
                  <a:t> is the expectation over sequences that can be created by following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1600" dirty="0"/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3DF967-D083-4CA1-DABE-D54F5866A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7400" y="1295400"/>
                <a:ext cx="2286000" cy="2133600"/>
              </a:xfrm>
              <a:prstGeom prst="rect">
                <a:avLst/>
              </a:prstGeom>
              <a:blipFill>
                <a:blip r:embed="rId3"/>
                <a:stretch>
                  <a:fillRect l="-1323" t="-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18C5C48-3098-9594-2776-5636A54D9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0800" y="3924645"/>
            <a:ext cx="3471874" cy="25051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75C344-F52A-8D1F-9D79-6E224183C692}"/>
              </a:ext>
            </a:extLst>
          </p:cNvPr>
          <p:cNvSpPr txBox="1"/>
          <p:nvPr/>
        </p:nvSpPr>
        <p:spPr>
          <a:xfrm>
            <a:off x="7221000" y="3924645"/>
            <a:ext cx="215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Value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99A70F9-7C90-0528-8884-F07A8D4A23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58640"/>
                  </p:ext>
                </p:extLst>
              </p:nvPr>
            </p:nvGraphicFramePr>
            <p:xfrm>
              <a:off x="7329582" y="4324869"/>
              <a:ext cx="1934437" cy="14833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533400">
                      <a:extLst>
                        <a:ext uri="{9D8B030D-6E8A-4147-A177-3AD203B41FA5}">
                          <a16:colId xmlns:a16="http://schemas.microsoft.com/office/drawing/2014/main" val="3711460689"/>
                        </a:ext>
                      </a:extLst>
                    </a:gridCol>
                    <a:gridCol w="1401037">
                      <a:extLst>
                        <a:ext uri="{9D8B030D-6E8A-4147-A177-3AD203B41FA5}">
                          <a16:colId xmlns:a16="http://schemas.microsoft.com/office/drawing/2014/main" val="20801077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1" dirty="0"/>
                            <a:t>Value U</a:t>
                          </a:r>
                          <a14:m>
                            <m:oMath xmlns:m="http://schemas.openxmlformats.org/officeDocument/2006/math">
                              <m:r>
                                <a:rPr lang="en-US" sz="1400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b="1" i="0" dirty="0" smtClean="0">
                                  <a:latin typeface="Cambria Math" panose="02040503050406030204" pitchFamily="18" charset="0"/>
                                </a:rPr>
                                <m:t>𝐬</m:t>
                              </m:r>
                              <m:r>
                                <a:rPr lang="en-US" sz="1400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88698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(1,1)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0.7453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4805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(1,2)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0.8016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0354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84024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99A70F9-7C90-0528-8884-F07A8D4A23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58640"/>
                  </p:ext>
                </p:extLst>
              </p:nvPr>
            </p:nvGraphicFramePr>
            <p:xfrm>
              <a:off x="7329582" y="4324869"/>
              <a:ext cx="1934437" cy="14833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533400">
                      <a:extLst>
                        <a:ext uri="{9D8B030D-6E8A-4147-A177-3AD203B41FA5}">
                          <a16:colId xmlns:a16="http://schemas.microsoft.com/office/drawing/2014/main" val="3711460689"/>
                        </a:ext>
                      </a:extLst>
                    </a:gridCol>
                    <a:gridCol w="1401037">
                      <a:extLst>
                        <a:ext uri="{9D8B030D-6E8A-4147-A177-3AD203B41FA5}">
                          <a16:colId xmlns:a16="http://schemas.microsoft.com/office/drawing/2014/main" val="20801077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136" t="-1639" r="-265909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8696" t="-1639" r="-1739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88698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(1,1)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0.7453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4805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(1,2)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0.8016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0354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84024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851D2AC-0E0E-0FF1-B6C7-8C03101FF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14600" y="3555313"/>
            <a:ext cx="215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Value Function</a:t>
            </a:r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0A4D8080-C15B-EC63-6E16-A03686198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86400" y="4572000"/>
            <a:ext cx="1524000" cy="869092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81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5F5F5-EC40-5394-0867-04B1ECEE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Planning: Finding the Optimal Policy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4E457B-8075-F4C1-A239-1B05210072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4001"/>
                <a:ext cx="10515600" cy="3276599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The goal of solving an MDP is to find an optimal policy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dirty="0"/>
                  <a:t> that maximizes the expected future utility for each state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:r>
                  <a:rPr lang="en-US" dirty="0"/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   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Issue</a:t>
                </a:r>
                <a:r>
                  <a:rPr lang="en-US" b="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depends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en-US" dirty="0"/>
                  <a:t> and vice versa!</a:t>
                </a:r>
              </a:p>
              <a:p>
                <a:endParaRPr lang="en-US" dirty="0"/>
              </a:p>
              <a:p>
                <a:r>
                  <a:rPr lang="en-US" dirty="0"/>
                  <a:t>The problem can be formulated recursively using the </a:t>
                </a:r>
                <a:r>
                  <a:rPr lang="en-US" b="1" dirty="0"/>
                  <a:t>Bellman equation </a:t>
                </a:r>
                <a:r>
                  <a:rPr lang="en-US" dirty="0"/>
                  <a:t>which holds for the optimal value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(“Bellman optimality condition”):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4E457B-8075-F4C1-A239-1B05210072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4001"/>
                <a:ext cx="10515600" cy="3276599"/>
              </a:xfrm>
              <a:blipFill>
                <a:blip r:embed="rId3"/>
                <a:stretch>
                  <a:fillRect l="-406" t="-2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A26210CC-9E29-9A04-E6E5-11C82105BE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709156" y="5091113"/>
                <a:ext cx="1249689" cy="700087"/>
              </a:xfrm>
              <a:prstGeom prst="wedgeRoundRectCallout">
                <a:avLst>
                  <a:gd name="adj1" fmla="val 46502"/>
                  <a:gd name="adj2" fmla="val -105241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600" dirty="0"/>
                  <a:t> uses the best action</a:t>
                </a:r>
              </a:p>
            </p:txBody>
          </p:sp>
        </mc:Choice>
        <mc:Fallback xmlns="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A26210CC-9E29-9A04-E6E5-11C82105BE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9156" y="5091113"/>
                <a:ext cx="1249689" cy="700087"/>
              </a:xfrm>
              <a:prstGeom prst="wedgeRoundRectCallout">
                <a:avLst>
                  <a:gd name="adj1" fmla="val 46502"/>
                  <a:gd name="adj2" fmla="val -105241"/>
                  <a:gd name="adj3" fmla="val 16667"/>
                </a:avLst>
              </a:prstGeom>
              <a:blipFill>
                <a:blip r:embed="rId4"/>
                <a:stretch>
                  <a:fillRect r="-1442" b="-1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C67C9803-8943-8C24-4457-784219B8D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697184" y="4396897"/>
            <a:ext cx="230188" cy="1158244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1E7BE1-ED92-8AD8-287D-44F97CB02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73935" y="5108798"/>
            <a:ext cx="1203961" cy="381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Expectation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37AC0B2C-DA4A-CAA0-E09F-86796BEC1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33808" y="5087937"/>
            <a:ext cx="1150620" cy="703263"/>
          </a:xfrm>
          <a:prstGeom prst="wedgeRoundRectCallout">
            <a:avLst>
              <a:gd name="adj1" fmla="val 97434"/>
              <a:gd name="adj2" fmla="val -134865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Immediate Reward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02AB34F9-A061-85C1-4FF3-710294F2C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92986" y="5109139"/>
            <a:ext cx="2133600" cy="381000"/>
          </a:xfrm>
          <a:prstGeom prst="wedgeRoundRectCallout">
            <a:avLst>
              <a:gd name="adj1" fmla="val -36495"/>
              <a:gd name="adj2" fmla="val -210842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Utility of the next state</a:t>
            </a:r>
          </a:p>
        </p:txBody>
      </p:sp>
    </p:spTree>
    <p:extLst>
      <p:ext uri="{BB962C8B-B14F-4D97-AF65-F5344CB8AC3E}">
        <p14:creationId xmlns:p14="http://schemas.microsoft.com/office/powerpoint/2010/main" val="86166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DF327-BBB7-F84A-8091-46B1673AB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4x3 Grid World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E84145-A730-0132-3381-701E3F0AE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759" t="3531" r="13453" b="53102"/>
          <a:stretch/>
        </p:blipFill>
        <p:spPr>
          <a:xfrm>
            <a:off x="5537928" y="3622350"/>
            <a:ext cx="1457234" cy="1369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E18FF0-4A39-D3D8-7AFD-F6F0099F3927}"/>
                  </a:ext>
                </a:extLst>
              </p:cNvPr>
              <p:cNvSpPr txBox="1"/>
              <p:nvPr/>
            </p:nvSpPr>
            <p:spPr>
              <a:xfrm>
                <a:off x="1794192" y="1524000"/>
                <a:ext cx="316073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Optimal action in each state</a:t>
                </a:r>
              </a:p>
              <a:p>
                <a:pPr algn="ctr"/>
                <a:r>
                  <a:rPr lang="en-US" sz="2000" b="1" dirty="0"/>
                  <a:t>(policy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b="1" dirty="0"/>
                  <a:t>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E18FF0-4A39-D3D8-7AFD-F6F0099F3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192" y="1524000"/>
                <a:ext cx="3160737" cy="707886"/>
              </a:xfrm>
              <a:prstGeom prst="rect">
                <a:avLst/>
              </a:prstGeom>
              <a:blipFill>
                <a:blip r:embed="rId3"/>
                <a:stretch>
                  <a:fillRect l="-1927" t="-4310" r="-1541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>
            <a:extLst>
              <a:ext uri="{FF2B5EF4-FFF2-40B4-BE49-F238E27FC236}">
                <a16:creationId xmlns:a16="http://schemas.microsoft.com/office/drawing/2014/main" id="{3EDEEFA4-E419-AF4D-78C1-B8281FED2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303" y="2185184"/>
            <a:ext cx="3471874" cy="27807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335A55-766D-7C54-B365-34D36E67EC16}"/>
                  </a:ext>
                </a:extLst>
              </p:cNvPr>
              <p:cNvSpPr txBox="1"/>
              <p:nvPr/>
            </p:nvSpPr>
            <p:spPr>
              <a:xfrm>
                <a:off x="7424654" y="1567888"/>
                <a:ext cx="3590790" cy="72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/>
                  <a:t>Value of being in a state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sSup>
                          <m:sSup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p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</m:sSup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/>
                  <a:t> </a:t>
                </a:r>
                <a:br>
                  <a:rPr lang="en-US" sz="2000" b="1" dirty="0"/>
                </a:br>
                <a:r>
                  <a:rPr lang="en-US" sz="2000" b="1" dirty="0"/>
                  <a:t>(given that we will follow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b="1" dirty="0"/>
                  <a:t>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335A55-766D-7C54-B365-34D36E67E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4654" y="1567888"/>
                <a:ext cx="3590790" cy="729559"/>
              </a:xfrm>
              <a:prstGeom prst="rect">
                <a:avLst/>
              </a:prstGeom>
              <a:blipFill>
                <a:blip r:embed="rId5"/>
                <a:stretch>
                  <a:fillRect l="-1358" t="-833" b="-1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0B78A18-B86C-5580-E468-1234A1B13D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10058400" y="4881562"/>
                <a:ext cx="10668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0B78A18-B86C-5580-E468-1234A1B13D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400" y="4881562"/>
                <a:ext cx="1066800" cy="369332"/>
              </a:xfrm>
              <a:prstGeom prst="rect">
                <a:avLst/>
              </a:prstGeom>
              <a:blipFill>
                <a:blip r:embed="rId6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Right 11">
            <a:extLst>
              <a:ext uri="{FF2B5EF4-FFF2-40B4-BE49-F238E27FC236}">
                <a16:creationId xmlns:a16="http://schemas.microsoft.com/office/drawing/2014/main" id="{E56DDC90-FE7A-C050-F2D5-632998C1C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5105399" y="3066369"/>
            <a:ext cx="2230425" cy="6858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273CD9-E8E1-433D-84D4-A9991F2883D1}"/>
              </a:ext>
            </a:extLst>
          </p:cNvPr>
          <p:cNvSpPr txBox="1"/>
          <p:nvPr/>
        </p:nvSpPr>
        <p:spPr>
          <a:xfrm>
            <a:off x="4777717" y="1782416"/>
            <a:ext cx="2767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Greedy policy:</a:t>
            </a:r>
          </a:p>
          <a:p>
            <a:pPr algn="ctr"/>
            <a:r>
              <a:rPr lang="en-US" dirty="0"/>
              <a:t>Always pick the action leading to the state with the highest expected utility.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B5C7546A-738F-A235-D50D-7D2ABEC84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676400" y="5059998"/>
            <a:ext cx="4572000" cy="447490"/>
          </a:xfrm>
          <a:prstGeom prst="wedgeRoundRectCallout">
            <a:avLst>
              <a:gd name="adj1" fmla="val -23277"/>
              <a:gd name="adj2" fmla="val -22019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 is optimal to walk away from the +1 square!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E9B2602-8B3F-6D0F-0A77-E83DBBBB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24726" y="2347285"/>
            <a:ext cx="3471874" cy="25051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2FA592E-1E5A-8CB3-DF4D-F85C3A3C3F6A}"/>
              </a:ext>
            </a:extLst>
          </p:cNvPr>
          <p:cNvSpPr txBox="1"/>
          <p:nvPr/>
        </p:nvSpPr>
        <p:spPr>
          <a:xfrm>
            <a:off x="1272024" y="5636513"/>
            <a:ext cx="9762254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How to we find the optimal value function/optimal policy?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CC282A-034D-2D82-9350-0DAD96B3CF4D}"/>
              </a:ext>
            </a:extLst>
          </p:cNvPr>
          <p:cNvSpPr txBox="1"/>
          <p:nvPr/>
        </p:nvSpPr>
        <p:spPr>
          <a:xfrm>
            <a:off x="1302504" y="6130647"/>
            <a:ext cx="403149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Policy Iteration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44F2EB-EDE6-FB0D-20C0-D8AB0D9E7AC5}"/>
              </a:ext>
            </a:extLst>
          </p:cNvPr>
          <p:cNvSpPr txBox="1"/>
          <p:nvPr/>
        </p:nvSpPr>
        <p:spPr>
          <a:xfrm>
            <a:off x="6995162" y="6141521"/>
            <a:ext cx="403149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Value Iteration</a:t>
            </a:r>
          </a:p>
        </p:txBody>
      </p:sp>
    </p:spTree>
    <p:extLst>
      <p:ext uri="{BB962C8B-B14F-4D97-AF65-F5344CB8AC3E}">
        <p14:creationId xmlns:p14="http://schemas.microsoft.com/office/powerpoint/2010/main" val="20667566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592"/>
  <p:tag name="DEFAULTHEIGHT" val="422"/>
</p:tagLst>
</file>

<file path=ppt/theme/theme1.xml><?xml version="1.0" encoding="utf-8"?>
<a:theme xmlns:a="http://schemas.openxmlformats.org/drawingml/2006/main" name="Office Theme">
  <a:themeElements>
    <a:clrScheme name="AI_high_contrast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BE4D14"/>
      </a:accent2>
      <a:accent3>
        <a:srgbClr val="196B24"/>
      </a:accent3>
      <a:accent4>
        <a:srgbClr val="0F9ED5"/>
      </a:accent4>
      <a:accent5>
        <a:srgbClr val="A02B93"/>
      </a:accent5>
      <a:accent6>
        <a:srgbClr val="377620"/>
      </a:accent6>
      <a:hlink>
        <a:srgbClr val="467886"/>
      </a:hlink>
      <a:folHlink>
        <a:srgbClr val="96607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10298</TotalTime>
  <Words>2305</Words>
  <Application>Microsoft Office PowerPoint</Application>
  <PresentationFormat>Widescreen</PresentationFormat>
  <Paragraphs>327</Paragraphs>
  <Slides>20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source sans pro</vt:lpstr>
      <vt:lpstr>Office Theme</vt:lpstr>
      <vt:lpstr>CS 5/7320  Artificial Intelligence  Reinforcement Learning AIMA Chapter 17+22</vt:lpstr>
      <vt:lpstr>Remember Chapter 16:  Making Simple Decisions</vt:lpstr>
      <vt:lpstr>Making Complex Decisions: Sequential Decision Making</vt:lpstr>
      <vt:lpstr>Sequential Decision Problems</vt:lpstr>
      <vt:lpstr>Definition: Markov Decision Process (MDP)</vt:lpstr>
      <vt:lpstr>Example: 4x3 Grid World</vt:lpstr>
      <vt:lpstr>Value Function</vt:lpstr>
      <vt:lpstr>Planning: Finding the Optimal Policy</vt:lpstr>
      <vt:lpstr>Solution: 4x3 Grid World </vt:lpstr>
      <vt:lpstr>Q-Function</vt:lpstr>
      <vt:lpstr>Value Iteration: Estimate the Optimal Value Function U^(π^∗ )</vt:lpstr>
      <vt:lpstr>Policy Iteration: Find the Optimal Policy π^∗</vt:lpstr>
      <vt:lpstr>Playing a Game as a Sequential Decision Problem: Tic-Tac-Toe</vt:lpstr>
      <vt:lpstr>Partially Observable Markov Decision Process (POMDP)</vt:lpstr>
      <vt:lpstr>Reinforcement Learning</vt:lpstr>
      <vt:lpstr>Reinforcement Learning (RL)</vt:lpstr>
      <vt:lpstr>Q-Learning</vt:lpstr>
      <vt:lpstr>Value Function Approximation</vt:lpstr>
      <vt:lpstr>Deep Q-Learning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Artificial Intelligence</dc:title>
  <dc:creator>michael</dc:creator>
  <cp:lastModifiedBy>Hahsler, Michael</cp:lastModifiedBy>
  <cp:revision>94</cp:revision>
  <dcterms:created xsi:type="dcterms:W3CDTF">2020-11-16T22:49:03Z</dcterms:created>
  <dcterms:modified xsi:type="dcterms:W3CDTF">2025-01-20T23:29:18Z</dcterms:modified>
</cp:coreProperties>
</file>