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3"/>
  </p:notesMasterIdLst>
  <p:sldIdLst>
    <p:sldId id="330" r:id="rId2"/>
    <p:sldId id="259" r:id="rId3"/>
    <p:sldId id="331" r:id="rId4"/>
    <p:sldId id="260" r:id="rId5"/>
    <p:sldId id="261" r:id="rId6"/>
    <p:sldId id="301" r:id="rId7"/>
    <p:sldId id="302" r:id="rId8"/>
    <p:sldId id="303" r:id="rId9"/>
    <p:sldId id="305" r:id="rId10"/>
    <p:sldId id="328" r:id="rId11"/>
    <p:sldId id="266" r:id="rId12"/>
    <p:sldId id="267" r:id="rId13"/>
    <p:sldId id="268" r:id="rId14"/>
    <p:sldId id="273" r:id="rId15"/>
    <p:sldId id="269" r:id="rId16"/>
    <p:sldId id="307" r:id="rId17"/>
    <p:sldId id="317" r:id="rId18"/>
    <p:sldId id="322" r:id="rId19"/>
    <p:sldId id="329" r:id="rId20"/>
    <p:sldId id="326" r:id="rId21"/>
    <p:sldId id="327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072" autoAdjust="0"/>
  </p:normalViewPr>
  <p:slideViewPr>
    <p:cSldViewPr>
      <p:cViewPr varScale="1">
        <p:scale>
          <a:sx n="82" d="100"/>
          <a:sy n="82" d="100"/>
        </p:scale>
        <p:origin x="150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D21C7BEE-7BA7-4369-9E3D-FA3E2F4A54A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1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4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C7D5F-9F27-8B4A-21D8-94E8A4D43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82A2F0-84F1-7F62-4B50-60B7B3376E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62AA2-2768-7A96-D645-487049632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C92B8-EA52-2057-D68E-5D7260B9A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3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BF1-A3B7-4F7F-B454-F373C1EB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40F5-FEC3-4563-9316-3CE9CA5413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9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5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625A-12A0-4784-9457-B799757F80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F17-E59D-4883-8C56-FE15281EC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C371-10E7-42D5-933F-06F26D622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D86C-A68A-49A3-9AB7-F9E4EE2B30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428-2A76-4577-9844-73B5A5A7B8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CBA5-59EA-4961-B9A6-B50BD7C5F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8C03-DCF9-4B87-BBF6-8F208837660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plib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28D62784-4BD8-58D1-78FF-7162587B0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rcRect l="9147" r="35088" b="625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4" y="1122363"/>
            <a:ext cx="3146715" cy="240417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CS 5/7320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Artificial Intelligence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Constraint Satisfaction Problems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AIMA Chapter 6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D9414C1-3F50-4ECE-BD18-21F7EA6A8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489" y="4801647"/>
            <a:ext cx="3146715" cy="1208141"/>
          </a:xfrm>
        </p:spPr>
        <p:txBody>
          <a:bodyPr>
            <a:normAutofit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</a:rPr>
              <a:t>Slides by Michael Hahsler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based on Slides by Svetlana </a:t>
            </a:r>
            <a:r>
              <a:rPr lang="en-US" sz="1500" dirty="0" err="1">
                <a:solidFill>
                  <a:schemeClr val="bg1"/>
                </a:solidFill>
              </a:rPr>
              <a:t>Lazepnik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with figures from the AIMA textbook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Creative Commons License">
            <a:extLst>
              <a:ext uri="{FF2B5EF4-FFF2-40B4-BE49-F238E27FC236}">
                <a16:creationId xmlns:a16="http://schemas.microsoft.com/office/drawing/2014/main" id="{DF666779-2CAA-2E74-7A32-0EACCBC32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8" y="627438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E8DD87-BB28-00C3-340C-6ACCCBB3BF43}"/>
              </a:ext>
            </a:extLst>
          </p:cNvPr>
          <p:cNvSpPr txBox="1"/>
          <p:nvPr/>
        </p:nvSpPr>
        <p:spPr>
          <a:xfrm>
            <a:off x="1325879" y="6198513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bg1"/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7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BAFD-D740-4BBD-A52D-41EC588A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Types of CSPs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2658-0CBA-468F-B6EF-76D87E7C9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7627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Boolean Satisfiability Problem (SAT)</a:t>
            </a:r>
            <a:br>
              <a:rPr lang="en-US" dirty="0"/>
            </a:br>
            <a:r>
              <a:rPr lang="en-US" dirty="0"/>
              <a:t>Find variable assignments that makes a Boolean expression (often expressed in conjunctive normal form) evaluate as true.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Integer Programming</a:t>
            </a:r>
            <a:br>
              <a:rPr lang="en-US" dirty="0"/>
            </a:br>
            <a:r>
              <a:rPr lang="en-US" dirty="0"/>
              <a:t>Variables are restricted to integers. Find a feasible solution that satisfies all constraints. The traveling salesman problem can be expressed as an integer program.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Linear Programming</a:t>
            </a:r>
            <a:br>
              <a:rPr lang="en-US" dirty="0"/>
            </a:br>
            <a:r>
              <a:rPr lang="en-US" dirty="0"/>
              <a:t>Variables are continuous and constraints </a:t>
            </a:r>
            <a:br>
              <a:rPr lang="en-US" dirty="0"/>
            </a:br>
            <a:r>
              <a:rPr lang="en-US" dirty="0"/>
              <a:t>are linear (in)equalities. </a:t>
            </a:r>
            <a:br>
              <a:rPr lang="en-US" dirty="0"/>
            </a:br>
            <a:r>
              <a:rPr lang="en-US" dirty="0"/>
              <a:t>Find a feasible solution using, e.g., </a:t>
            </a:r>
            <a:br>
              <a:rPr lang="en-US" dirty="0"/>
            </a:br>
            <a:r>
              <a:rPr lang="en-US" dirty="0"/>
              <a:t>the simplex algorithm.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60BE-A16D-4141-949D-AE1AB20774B8}"/>
              </a:ext>
            </a:extLst>
          </p:cNvPr>
          <p:cNvSpPr/>
          <p:nvPr/>
        </p:nvSpPr>
        <p:spPr>
          <a:xfrm>
            <a:off x="2590800" y="2831068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Nimbus Roman No9 L"/>
              </a:rPr>
              <a:t>(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 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2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) ∧ (¬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 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2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 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3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) ∧ 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 </a:t>
            </a:r>
            <a:r>
              <a:rPr lang="en-US" dirty="0"/>
              <a:t>= True</a:t>
            </a:r>
          </a:p>
        </p:txBody>
      </p:sp>
      <p:pic>
        <p:nvPicPr>
          <p:cNvPr id="1026" name="Picture 2" descr="Linear programming - Simple English Wikipedia, the free encyclopedia">
            <a:extLst>
              <a:ext uri="{FF2B5EF4-FFF2-40B4-BE49-F238E27FC236}">
                <a16:creationId xmlns:a16="http://schemas.microsoft.com/office/drawing/2014/main" id="{6F866652-89FC-432C-A3C0-F89048A6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519" y="4409519"/>
            <a:ext cx="2296081" cy="229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6B4F95F-71FD-4E58-99F6-1BE4DDF3BDB9}"/>
              </a:ext>
            </a:extLst>
          </p:cNvPr>
          <p:cNvSpPr/>
          <p:nvPr/>
        </p:nvSpPr>
        <p:spPr>
          <a:xfrm>
            <a:off x="7391400" y="1825625"/>
            <a:ext cx="304800" cy="2583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96929-379C-4B9F-BE37-2F6C0043FCE0}"/>
              </a:ext>
            </a:extLst>
          </p:cNvPr>
          <p:cNvSpPr txBox="1"/>
          <p:nvPr/>
        </p:nvSpPr>
        <p:spPr>
          <a:xfrm rot="16200000">
            <a:off x="7119419" y="2787687"/>
            <a:ext cx="167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NP-complete 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A5267430-1038-3CAC-693B-FC5202383851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CSPs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Assignment problems</a:t>
            </a:r>
          </a:p>
          <a:p>
            <a:pPr marL="342900" lvl="1" indent="0">
              <a:buNone/>
            </a:pPr>
            <a:r>
              <a:rPr lang="en-US" sz="2400" dirty="0"/>
              <a:t>e.g., who teaches what class for a fixed schedule. Teacher cannot be in two classes at the same time!</a:t>
            </a:r>
          </a:p>
          <a:p>
            <a:r>
              <a:rPr lang="en-US" sz="2800" dirty="0"/>
              <a:t>Timetable problems</a:t>
            </a:r>
          </a:p>
          <a:p>
            <a:pPr marL="342900" lvl="1" indent="0">
              <a:buNone/>
            </a:pPr>
            <a:r>
              <a:rPr lang="en-US" sz="2400" dirty="0"/>
              <a:t>e.g., which class is offered when and where? No two classes in the same room at the same problem.</a:t>
            </a:r>
          </a:p>
          <a:p>
            <a:r>
              <a:rPr lang="en-US" sz="2800" dirty="0"/>
              <a:t>Scheduling in transportation and production (e.g., order of production steps).</a:t>
            </a:r>
          </a:p>
          <a:p>
            <a:r>
              <a:rPr lang="en-US" sz="2800" dirty="0"/>
              <a:t>Many problems can naturally also be formulated as CSPs.</a:t>
            </a:r>
          </a:p>
          <a:p>
            <a:endParaRPr lang="en-US" sz="2800" dirty="0"/>
          </a:p>
          <a:p>
            <a:r>
              <a:rPr lang="en-US" sz="2800" dirty="0"/>
              <a:t>More examples of CSPs: </a:t>
            </a:r>
            <a:r>
              <a:rPr lang="en-US" sz="2800" dirty="0">
                <a:hlinkClick r:id="rId3"/>
              </a:rPr>
              <a:t>http://www.csplib.org/</a:t>
            </a:r>
            <a:endParaRPr lang="en-US" sz="2800" dirty="0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935DF966-C2A1-7C21-4E4C-5D04E963651F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Formulation of a CSP as a Search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372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State</a:t>
            </a:r>
            <a:r>
              <a:rPr lang="en-US" sz="2400" dirty="0"/>
              <a:t>: </a:t>
            </a:r>
          </a:p>
          <a:p>
            <a:pPr marL="781050" lvl="1" indent="-381000"/>
            <a:r>
              <a:rPr lang="en-US" sz="2400" dirty="0"/>
              <a:t>Values assigned so far</a:t>
            </a:r>
          </a:p>
          <a:p>
            <a:pPr marL="0" indent="0">
              <a:buNone/>
            </a:pPr>
            <a:r>
              <a:rPr lang="en-US" sz="2400" b="1" dirty="0"/>
              <a:t>Initial state:</a:t>
            </a:r>
          </a:p>
          <a:p>
            <a:pPr marL="781050" lvl="1" indent="-381000"/>
            <a:r>
              <a:rPr lang="en-US" sz="2400" dirty="0"/>
              <a:t>The empty assignment { } </a:t>
            </a:r>
            <a:r>
              <a:rPr lang="en-US" sz="2400" dirty="0">
                <a:sym typeface="Wingdings" panose="05000000000000000000" pitchFamily="2" charset="2"/>
              </a:rPr>
              <a:t> (all variables are unassigned)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Successor function:</a:t>
            </a:r>
          </a:p>
          <a:p>
            <a:pPr marL="781050" lvl="1" indent="-381000"/>
            <a:r>
              <a:rPr lang="en-US" sz="2400" dirty="0"/>
              <a:t>Choose an unassigned variable and assign it a value that does not violate any constraints</a:t>
            </a:r>
          </a:p>
          <a:p>
            <a:pPr marL="781050" lvl="1" indent="-381000"/>
            <a:r>
              <a:rPr lang="en-US" sz="2400" dirty="0"/>
              <a:t>Fail if no legal assignment is found</a:t>
            </a:r>
          </a:p>
          <a:p>
            <a:pPr marL="0" indent="0">
              <a:buNone/>
            </a:pPr>
            <a:r>
              <a:rPr lang="en-US" sz="2400" b="1" dirty="0"/>
              <a:t>Goal state:</a:t>
            </a:r>
            <a:r>
              <a:rPr lang="en-US" sz="2400" dirty="0"/>
              <a:t> </a:t>
            </a:r>
          </a:p>
          <a:p>
            <a:pPr marL="781050" lvl="1" indent="-381000"/>
            <a:r>
              <a:rPr lang="en-US" sz="2400" dirty="0"/>
              <a:t>Any complete and consistent assignment.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6B71A7AB-D489-B60F-A6EA-D0B687D3175B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CSP’s, variable assignments are </a:t>
            </a:r>
            <a:r>
              <a:rPr lang="en-US" sz="2400" b="1" dirty="0"/>
              <a:t>commutative</a:t>
            </a:r>
            <a:br>
              <a:rPr lang="en-US" sz="2400" b="1" dirty="0"/>
            </a:br>
            <a:r>
              <a:rPr lang="en-US" sz="2400" dirty="0"/>
              <a:t>For example, </a:t>
            </a:r>
            <a:br>
              <a:rPr lang="en-US" sz="2400" dirty="0"/>
            </a:br>
            <a:r>
              <a:rPr lang="en-US" sz="2400" i="1" dirty="0"/>
              <a:t>[WA = </a:t>
            </a:r>
            <a:r>
              <a:rPr lang="en-US" sz="2400" i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 then NT = </a:t>
            </a:r>
            <a:r>
              <a:rPr lang="en-US" sz="2400" i="1" dirty="0">
                <a:solidFill>
                  <a:srgbClr val="008000"/>
                </a:solidFill>
              </a:rPr>
              <a:t>green</a:t>
            </a:r>
            <a:r>
              <a:rPr lang="en-US" sz="2400" i="1" dirty="0"/>
              <a:t>] </a:t>
            </a:r>
            <a:r>
              <a:rPr lang="en-US" sz="2400" dirty="0"/>
              <a:t>is the same as </a:t>
            </a:r>
            <a:br>
              <a:rPr lang="en-US" sz="2400" dirty="0"/>
            </a:br>
            <a:r>
              <a:rPr lang="en-US" sz="2400" i="1" dirty="0"/>
              <a:t>[NT = </a:t>
            </a:r>
            <a:r>
              <a:rPr lang="en-US" sz="2400" i="1" dirty="0">
                <a:solidFill>
                  <a:srgbClr val="008000"/>
                </a:solidFill>
              </a:rPr>
              <a:t>green</a:t>
            </a:r>
            <a:r>
              <a:rPr lang="en-US" sz="2400" i="1" dirty="0"/>
              <a:t> then WA = </a:t>
            </a:r>
            <a:r>
              <a:rPr lang="en-US" sz="2400" i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]. </a:t>
            </a:r>
            <a:r>
              <a:rPr lang="en-US" sz="2400" dirty="0">
                <a:sym typeface="Wingdings" panose="05000000000000000000" pitchFamily="2" charset="2"/>
              </a:rPr>
              <a:t> Order is not important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can build  a search tree that assigns the value to one variable per level. </a:t>
            </a:r>
          </a:p>
          <a:p>
            <a:pPr lvl="1"/>
            <a:r>
              <a:rPr lang="en-US" sz="2100" dirty="0"/>
              <a:t>Tree depth </a:t>
            </a:r>
            <a:r>
              <a:rPr lang="en-US" sz="2000" b="1" i="1" dirty="0">
                <a:solidFill>
                  <a:srgbClr val="C00000"/>
                </a:solidFill>
              </a:rPr>
              <a:t>n </a:t>
            </a:r>
            <a:r>
              <a:rPr lang="en-US" sz="2000" dirty="0"/>
              <a:t>(number of variables)</a:t>
            </a:r>
            <a:endParaRPr lang="en-US" sz="2100" dirty="0"/>
          </a:p>
          <a:p>
            <a:pPr lvl="1"/>
            <a:r>
              <a:rPr lang="en-US" sz="2100" dirty="0"/>
              <a:t>Number of leaves: </a:t>
            </a:r>
            <a:r>
              <a:rPr lang="en-US" sz="2100" b="1" i="1" dirty="0" err="1">
                <a:solidFill>
                  <a:srgbClr val="C00000"/>
                </a:solidFill>
              </a:rPr>
              <a:t>d</a:t>
            </a:r>
            <a:r>
              <a:rPr lang="en-US" sz="2100" b="1" i="1" baseline="30000" dirty="0" err="1">
                <a:solidFill>
                  <a:srgbClr val="C00000"/>
                </a:solidFill>
              </a:rPr>
              <a:t>n</a:t>
            </a:r>
            <a:r>
              <a:rPr lang="en-US" sz="2100" i="1" baseline="30000" dirty="0"/>
              <a:t>  </a:t>
            </a:r>
            <a:r>
              <a:rPr lang="en-US" sz="2100" dirty="0"/>
              <a:t> (d is the number of values per variable)</a:t>
            </a:r>
          </a:p>
          <a:p>
            <a:endParaRPr lang="en-US" sz="2400" dirty="0"/>
          </a:p>
          <a:p>
            <a:r>
              <a:rPr lang="en-US" sz="2400" dirty="0"/>
              <a:t>Depth-first search for CSPs with single-variable assignments is called </a:t>
            </a:r>
            <a:r>
              <a:rPr lang="en-US" sz="2400" b="1" dirty="0"/>
              <a:t>backtracking search.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Backtracking Search (DFS)</a:t>
            </a:r>
          </a:p>
        </p:txBody>
      </p:sp>
      <p:pic>
        <p:nvPicPr>
          <p:cNvPr id="19460" name="Picture 4" descr="backtrack-progress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7696200" y="5486400"/>
            <a:ext cx="11895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D4B956B-4F58-4A9C-BCC9-D9F2CD18A7D9}"/>
              </a:ext>
            </a:extLst>
          </p:cNvPr>
          <p:cNvSpPr/>
          <p:nvPr/>
        </p:nvSpPr>
        <p:spPr>
          <a:xfrm>
            <a:off x="2743200" y="4419600"/>
            <a:ext cx="581722" cy="114983"/>
          </a:xfrm>
          <a:custGeom>
            <a:avLst/>
            <a:gdLst>
              <a:gd name="connsiteX0" fmla="*/ 0 w 657922"/>
              <a:gd name="connsiteY0" fmla="*/ 245532 h 245532"/>
              <a:gd name="connsiteX1" fmla="*/ 312234 w 657922"/>
              <a:gd name="connsiteY1" fmla="*/ 205 h 245532"/>
              <a:gd name="connsiteX2" fmla="*/ 657922 w 657922"/>
              <a:gd name="connsiteY2" fmla="*/ 212078 h 245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922" h="245532">
                <a:moveTo>
                  <a:pt x="0" y="245532"/>
                </a:moveTo>
                <a:cubicBezTo>
                  <a:pt x="101290" y="125656"/>
                  <a:pt x="202580" y="5781"/>
                  <a:pt x="312234" y="205"/>
                </a:cubicBezTo>
                <a:cubicBezTo>
                  <a:pt x="421888" y="-5371"/>
                  <a:pt x="539905" y="103353"/>
                  <a:pt x="657922" y="212078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0D259-EC4A-412B-A362-5B67A9349213}"/>
              </a:ext>
            </a:extLst>
          </p:cNvPr>
          <p:cNvSpPr txBox="1"/>
          <p:nvPr/>
        </p:nvSpPr>
        <p:spPr>
          <a:xfrm rot="4181395">
            <a:off x="2470262" y="5054830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backtracking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825A59-1F00-40A8-846A-61DD7D843BB3}"/>
              </a:ext>
            </a:extLst>
          </p:cNvPr>
          <p:cNvCxnSpPr/>
          <p:nvPr/>
        </p:nvCxnSpPr>
        <p:spPr>
          <a:xfrm>
            <a:off x="4024899" y="5238750"/>
            <a:ext cx="381000" cy="668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6FD884-FA71-4C21-87BB-5D6D39722903}"/>
              </a:ext>
            </a:extLst>
          </p:cNvPr>
          <p:cNvCxnSpPr>
            <a:cxnSpLocks/>
          </p:cNvCxnSpPr>
          <p:nvPr/>
        </p:nvCxnSpPr>
        <p:spPr>
          <a:xfrm flipH="1">
            <a:off x="3733800" y="5238750"/>
            <a:ext cx="164893" cy="668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2BD55B-F9E8-4DC4-B666-07F31EF2A344}"/>
              </a:ext>
            </a:extLst>
          </p:cNvPr>
          <p:cNvCxnSpPr/>
          <p:nvPr/>
        </p:nvCxnSpPr>
        <p:spPr>
          <a:xfrm flipH="1">
            <a:off x="1828800" y="51816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A426D3-F8E9-41F7-B10D-5CE5599B7C97}"/>
              </a:ext>
            </a:extLst>
          </p:cNvPr>
          <p:cNvSpPr txBox="1"/>
          <p:nvPr/>
        </p:nvSpPr>
        <p:spPr>
          <a:xfrm>
            <a:off x="1600200" y="5421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E76E12-AA64-429A-89C6-CDBCFBBF476F}"/>
              </a:ext>
            </a:extLst>
          </p:cNvPr>
          <p:cNvCxnSpPr/>
          <p:nvPr/>
        </p:nvCxnSpPr>
        <p:spPr>
          <a:xfrm flipH="1">
            <a:off x="1295400" y="58674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10FF1D-F72F-431F-BB67-BC893C0A3086}"/>
              </a:ext>
            </a:extLst>
          </p:cNvPr>
          <p:cNvSpPr txBox="1"/>
          <p:nvPr/>
        </p:nvSpPr>
        <p:spPr>
          <a:xfrm>
            <a:off x="914400" y="6183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D8B10A-D17B-493E-B754-32BDE5460BDE}"/>
              </a:ext>
            </a:extLst>
          </p:cNvPr>
          <p:cNvCxnSpPr>
            <a:cxnSpLocks/>
          </p:cNvCxnSpPr>
          <p:nvPr/>
        </p:nvCxnSpPr>
        <p:spPr>
          <a:xfrm flipV="1">
            <a:off x="1516546" y="4477091"/>
            <a:ext cx="1283718" cy="170677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Improving backtracking efficiency:</a:t>
            </a:r>
          </a:p>
          <a:p>
            <a:pPr lvl="1"/>
            <a:r>
              <a:rPr lang="en-US" dirty="0"/>
              <a:t>Which variable should be assigned next?</a:t>
            </a:r>
          </a:p>
          <a:p>
            <a:pPr lvl="1"/>
            <a:r>
              <a:rPr lang="en-US" dirty="0"/>
              <a:t>In what order should its values be tried?</a:t>
            </a:r>
          </a:p>
          <a:p>
            <a:pPr lvl="1"/>
            <a:r>
              <a:rPr lang="en-US" dirty="0"/>
              <a:t>Can we detect inevitable failure early?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8099869" cy="310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C96679-8086-48E1-B7CD-37E09CEAA8F6}"/>
              </a:ext>
            </a:extLst>
          </p:cNvPr>
          <p:cNvSpPr txBox="1"/>
          <p:nvPr/>
        </p:nvSpPr>
        <p:spPr>
          <a:xfrm>
            <a:off x="685800" y="4648200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Recursive-Backtracking({},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151756-107A-4649-A6BC-DC61EAC441A3}"/>
              </a:ext>
            </a:extLst>
          </p:cNvPr>
          <p:cNvSpPr/>
          <p:nvPr/>
        </p:nvSpPr>
        <p:spPr>
          <a:xfrm>
            <a:off x="628650" y="1371600"/>
            <a:ext cx="8233219" cy="37221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2C08CFE-FAD1-4B12-353F-F54D8D71F00E}"/>
              </a:ext>
            </a:extLst>
          </p:cNvPr>
          <p:cNvSpPr/>
          <p:nvPr/>
        </p:nvSpPr>
        <p:spPr>
          <a:xfrm>
            <a:off x="4876800" y="5562600"/>
            <a:ext cx="152400" cy="537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08EEB-D3DA-8F8F-B71C-A4665399A743}"/>
              </a:ext>
            </a:extLst>
          </p:cNvPr>
          <p:cNvSpPr txBox="1"/>
          <p:nvPr/>
        </p:nvSpPr>
        <p:spPr>
          <a:xfrm>
            <a:off x="5181600" y="5646737"/>
            <a:ext cx="3810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Similar to move ordering in games.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27A26-84E8-48B3-8DD4-529B5CD3CEA5}"/>
              </a:ext>
            </a:extLst>
          </p:cNvPr>
          <p:cNvSpPr txBox="1"/>
          <p:nvPr/>
        </p:nvSpPr>
        <p:spPr>
          <a:xfrm>
            <a:off x="5181600" y="6111874"/>
            <a:ext cx="3810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Tree pruning (like in alpha-beta search)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Variable/Value Ordering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variable should be assigned next?</a:t>
            </a:r>
          </a:p>
          <a:p>
            <a:r>
              <a:rPr lang="en-US" b="1" dirty="0"/>
              <a:t>Most constrained variable:</a:t>
            </a:r>
          </a:p>
          <a:p>
            <a:pPr lvl="1"/>
            <a:r>
              <a:rPr lang="en-US" dirty="0"/>
              <a:t>Keep track of remaining legal values for unassigned variables (using constraints).</a:t>
            </a:r>
          </a:p>
          <a:p>
            <a:pPr lvl="1"/>
            <a:r>
              <a:rPr lang="en-US" dirty="0"/>
              <a:t>Choose the variable with the fewest legal values left.</a:t>
            </a:r>
          </a:p>
          <a:p>
            <a:pPr lvl="1"/>
            <a:r>
              <a:rPr lang="en-US" dirty="0"/>
              <a:t>A.k.a. </a:t>
            </a:r>
            <a:r>
              <a:rPr lang="en-US" b="1" dirty="0"/>
              <a:t>minimum remaining values </a:t>
            </a:r>
            <a:r>
              <a:rPr lang="en-US" dirty="0"/>
              <a:t>(MRV) heuristic.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 which order should its values be tried?</a:t>
            </a:r>
          </a:p>
          <a:p>
            <a:r>
              <a:rPr lang="en-US" dirty="0"/>
              <a:t>Choose the </a:t>
            </a:r>
            <a:r>
              <a:rPr lang="en-US" b="1" dirty="0"/>
              <a:t>least constraining value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value that rules out the fewest values in the remaining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forward-checking-progress3c">
            <a:extLst>
              <a:ext uri="{FF2B5EF4-FFF2-40B4-BE49-F238E27FC236}">
                <a16:creationId xmlns:a16="http://schemas.microsoft.com/office/drawing/2014/main" id="{880D3405-B441-46A8-916C-2A6F098D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5013" y="2953512"/>
            <a:ext cx="5133975" cy="1981200"/>
          </a:xfrm>
          <a:prstGeom prst="rect">
            <a:avLst/>
          </a:prstGeom>
          <a:noFill/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Failure: </a:t>
            </a:r>
            <a:br>
              <a:rPr lang="en-US" dirty="0"/>
            </a:br>
            <a:r>
              <a:rPr lang="en-US" sz="3200" dirty="0"/>
              <a:t>Forward Checking Node Consistency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13435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Keep track of remaining legal values for unassigned variables</a:t>
            </a:r>
          </a:p>
          <a:p>
            <a:r>
              <a:rPr lang="en-US" sz="2400" dirty="0"/>
              <a:t>Terminate search when any variable has no legal values (i.e., minimum remaining values = 0)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NT and SA cannot both be blue! This violates the constraint.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2505832" y="2895600"/>
            <a:ext cx="84968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65B6685-AA23-4638-ADAA-3E86481BC9A1}"/>
              </a:ext>
            </a:extLst>
          </p:cNvPr>
          <p:cNvSpPr/>
          <p:nvPr/>
        </p:nvSpPr>
        <p:spPr>
          <a:xfrm>
            <a:off x="3124200" y="4614746"/>
            <a:ext cx="399585" cy="4144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1E6233-FA7C-4D87-A67D-ABF60E4F9074}"/>
              </a:ext>
            </a:extLst>
          </p:cNvPr>
          <p:cNvSpPr/>
          <p:nvPr/>
        </p:nvSpPr>
        <p:spPr>
          <a:xfrm>
            <a:off x="6077415" y="4614746"/>
            <a:ext cx="399585" cy="4144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8AD79-F81F-4A7F-AD52-E4A1147662E1}"/>
              </a:ext>
            </a:extLst>
          </p:cNvPr>
          <p:cNvSpPr txBox="1"/>
          <p:nvPr/>
        </p:nvSpPr>
        <p:spPr>
          <a:xfrm>
            <a:off x="5705706" y="3135868"/>
            <a:ext cx="267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and backtrack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Failure:</a:t>
            </a:r>
            <a:br>
              <a:rPr lang="en-US" dirty="0"/>
            </a:br>
            <a:r>
              <a:rPr lang="en-US" dirty="0"/>
              <a:t>Forward Checking Arc Consistency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210550" cy="5486400"/>
          </a:xfrm>
        </p:spPr>
        <p:txBody>
          <a:bodyPr>
            <a:normAutofit/>
          </a:bodyPr>
          <a:lstStyle/>
          <a:p>
            <a:r>
              <a:rPr lang="en-US" sz="2300" i="1" dirty="0"/>
              <a:t>X </a:t>
            </a:r>
            <a:r>
              <a:rPr lang="en-US" sz="2300" dirty="0"/>
              <a:t>is arc consistent </a:t>
            </a:r>
            <a:r>
              <a:rPr lang="en-US" sz="2300" dirty="0" err="1"/>
              <a:t>wrt</a:t>
            </a:r>
            <a:r>
              <a:rPr lang="en-US" sz="2300" dirty="0"/>
              <a:t> </a:t>
            </a:r>
            <a:r>
              <a:rPr lang="en-US" sz="2300" i="1" dirty="0"/>
              <a:t>Y</a:t>
            </a:r>
            <a:r>
              <a:rPr lang="en-US" sz="2300" dirty="0"/>
              <a:t> </a:t>
            </a:r>
            <a:r>
              <a:rPr lang="en-US" sz="2300" dirty="0" err="1"/>
              <a:t>iff</a:t>
            </a:r>
            <a:r>
              <a:rPr lang="en-US" sz="2300" dirty="0"/>
              <a:t> for </a:t>
            </a:r>
            <a:r>
              <a:rPr lang="en-US" sz="2300" dirty="0">
                <a:solidFill>
                  <a:srgbClr val="FF0000"/>
                </a:solidFill>
              </a:rPr>
              <a:t>every</a:t>
            </a:r>
            <a:r>
              <a:rPr lang="en-US" sz="2300" dirty="0"/>
              <a:t> value of </a:t>
            </a:r>
            <a:r>
              <a:rPr lang="en-US" sz="2300" i="1" dirty="0"/>
              <a:t>X </a:t>
            </a:r>
            <a:r>
              <a:rPr lang="en-US" sz="2300" dirty="0"/>
              <a:t>there is </a:t>
            </a:r>
            <a:r>
              <a:rPr lang="en-US" sz="2300" dirty="0">
                <a:solidFill>
                  <a:srgbClr val="FF0000"/>
                </a:solidFill>
              </a:rPr>
              <a:t>some</a:t>
            </a:r>
            <a:r>
              <a:rPr lang="en-US" sz="2300" dirty="0"/>
              <a:t> allowed value of </a:t>
            </a:r>
            <a:r>
              <a:rPr lang="en-US" sz="2300" i="1" dirty="0"/>
              <a:t>Y.</a:t>
            </a:r>
            <a:endParaRPr lang="en-US" sz="2300" dirty="0"/>
          </a:p>
          <a:p>
            <a:r>
              <a:rPr lang="en-US" sz="2300" dirty="0"/>
              <a:t>Make </a:t>
            </a:r>
            <a:r>
              <a:rPr lang="en-US" sz="2300" i="1" dirty="0"/>
              <a:t>X</a:t>
            </a:r>
            <a:r>
              <a:rPr lang="en-US" sz="2300" dirty="0"/>
              <a:t> arc consistent </a:t>
            </a:r>
            <a:r>
              <a:rPr lang="en-US" sz="2300" dirty="0" err="1"/>
              <a:t>wrt</a:t>
            </a:r>
            <a:r>
              <a:rPr lang="en-US" sz="2300" dirty="0"/>
              <a:t> </a:t>
            </a:r>
            <a:r>
              <a:rPr lang="en-US" sz="2300" i="1" dirty="0"/>
              <a:t>Y</a:t>
            </a:r>
            <a:r>
              <a:rPr lang="en-US" sz="2300" dirty="0"/>
              <a:t> by throwing out any values of </a:t>
            </a:r>
            <a:r>
              <a:rPr lang="en-US" sz="2300" i="1" dirty="0"/>
              <a:t>X</a:t>
            </a:r>
            <a:r>
              <a:rPr lang="en-US" sz="2300" dirty="0"/>
              <a:t> for which there is no allowed value of </a:t>
            </a:r>
            <a:r>
              <a:rPr lang="en-US" sz="2300" i="1" dirty="0"/>
              <a:t>Y</a:t>
            </a:r>
            <a:r>
              <a:rPr lang="en-US" sz="2300" dirty="0"/>
              <a:t>.</a:t>
            </a:r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  <a:p>
            <a:pPr lvl="1"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Arc consistency detects failure earlier than node consistency</a:t>
            </a:r>
          </a:p>
          <a:p>
            <a:r>
              <a:rPr lang="en-US" sz="2400" dirty="0"/>
              <a:t>There are more consistency checks (path consistency, K-consistency)</a:t>
            </a:r>
          </a:p>
        </p:txBody>
      </p:sp>
      <p:pic>
        <p:nvPicPr>
          <p:cNvPr id="49158" name="Picture 6" descr="ac-example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267075"/>
            <a:ext cx="5133975" cy="1762125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1256924" y="3200400"/>
            <a:ext cx="852863" cy="76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7ABC83-30CF-42FF-9525-CECD04520951}"/>
              </a:ext>
            </a:extLst>
          </p:cNvPr>
          <p:cNvSpPr txBox="1"/>
          <p:nvPr/>
        </p:nvSpPr>
        <p:spPr>
          <a:xfrm>
            <a:off x="6096000" y="2971800"/>
            <a:ext cx="287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NWS cannot be blue because SA has to be blue.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 cannot be red because NSW has to be 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 cannot be blue because NT is blue.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Fail and backtrack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13927" y="152400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Backtracking Search With Ordering and </a:t>
            </a:r>
            <a:br>
              <a:rPr lang="en-US" sz="2800" dirty="0"/>
            </a:br>
            <a:r>
              <a:rPr lang="en-US" sz="2800" dirty="0"/>
              <a:t>Early Failure Detection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8099869" cy="310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C96679-8086-48E1-B7CD-37E09CEAA8F6}"/>
              </a:ext>
            </a:extLst>
          </p:cNvPr>
          <p:cNvSpPr txBox="1"/>
          <p:nvPr/>
        </p:nvSpPr>
        <p:spPr>
          <a:xfrm>
            <a:off x="685800" y="4648200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Recursive-Backtracking({},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151756-107A-4649-A6BC-DC61EAC441A3}"/>
              </a:ext>
            </a:extLst>
          </p:cNvPr>
          <p:cNvSpPr/>
          <p:nvPr/>
        </p:nvSpPr>
        <p:spPr>
          <a:xfrm>
            <a:off x="628650" y="1371600"/>
            <a:ext cx="8233219" cy="37221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2A3913E-13D7-474A-85A3-11EDF68C215C}"/>
              </a:ext>
            </a:extLst>
          </p:cNvPr>
          <p:cNvSpPr/>
          <p:nvPr/>
        </p:nvSpPr>
        <p:spPr>
          <a:xfrm>
            <a:off x="1295400" y="3232666"/>
            <a:ext cx="745430" cy="2245794"/>
          </a:xfrm>
          <a:custGeom>
            <a:avLst/>
            <a:gdLst>
              <a:gd name="connsiteX0" fmla="*/ 42903 w 745430"/>
              <a:gd name="connsiteY0" fmla="*/ 3211551 h 3211551"/>
              <a:gd name="connsiteX1" fmla="*/ 76357 w 745430"/>
              <a:gd name="connsiteY1" fmla="*/ 669073 h 3211551"/>
              <a:gd name="connsiteX2" fmla="*/ 745430 w 745430"/>
              <a:gd name="connsiteY2" fmla="*/ 0 h 3211551"/>
              <a:gd name="connsiteX3" fmla="*/ 745430 w 745430"/>
              <a:gd name="connsiteY3" fmla="*/ 0 h 321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430" h="3211551">
                <a:moveTo>
                  <a:pt x="42903" y="3211551"/>
                </a:moveTo>
                <a:cubicBezTo>
                  <a:pt x="1086" y="2207941"/>
                  <a:pt x="-40731" y="1204331"/>
                  <a:pt x="76357" y="669073"/>
                </a:cubicBezTo>
                <a:cubicBezTo>
                  <a:pt x="193445" y="133815"/>
                  <a:pt x="745430" y="0"/>
                  <a:pt x="745430" y="0"/>
                </a:cubicBezTo>
                <a:lnTo>
                  <a:pt x="745430" y="0"/>
                </a:lnTo>
              </a:path>
            </a:pathLst>
          </a:cu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7F0BE-8FA2-4B7C-BBA4-C6B915D2E2F7}"/>
              </a:ext>
            </a:extLst>
          </p:cNvPr>
          <p:cNvSpPr txBox="1"/>
          <p:nvPr/>
        </p:nvSpPr>
        <p:spPr>
          <a:xfrm>
            <a:off x="605980" y="5352871"/>
            <a:ext cx="825588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(inference(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var, assignment) == failure)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failure</a:t>
            </a:r>
            <a:endParaRPr lang="en-US" dirty="0"/>
          </a:p>
          <a:p>
            <a:r>
              <a:rPr lang="en-US" dirty="0"/>
              <a:t># Check consistency here (called “inference”) and backtrack if we know that the branch will lead to failure.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BC4B3F-4E74-EDFC-6F59-D808129F332D}"/>
              </a:ext>
            </a:extLst>
          </p:cNvPr>
          <p:cNvSpPr/>
          <p:nvPr/>
        </p:nvSpPr>
        <p:spPr>
          <a:xfrm>
            <a:off x="1752600" y="1981200"/>
            <a:ext cx="35814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2A950D-E7C8-011C-6104-4C2F86B1D235}"/>
              </a:ext>
            </a:extLst>
          </p:cNvPr>
          <p:cNvSpPr/>
          <p:nvPr/>
        </p:nvSpPr>
        <p:spPr>
          <a:xfrm>
            <a:off x="2954442" y="2288586"/>
            <a:ext cx="2912957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8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Constraint Satisfaction Problems (CSPs)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3048000"/>
                <a:ext cx="8058150" cy="344487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Definition:</a:t>
                </a: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State</a:t>
                </a:r>
                <a:r>
                  <a:rPr lang="en-US" sz="2000" dirty="0"/>
                  <a:t> is defined by a factored state representation:</a:t>
                </a:r>
              </a:p>
              <a:p>
                <a:pPr lvl="2"/>
                <a:r>
                  <a:rPr lang="en-US" sz="1700" dirty="0"/>
                  <a:t>A set of variables </a:t>
                </a:r>
                <a:r>
                  <a:rPr lang="en-US" sz="1700" i="1" dirty="0"/>
                  <a:t>X</a:t>
                </a:r>
                <a:r>
                  <a:rPr lang="en-US" sz="1700" i="1" baseline="-25000" dirty="0"/>
                  <a:t>i  </a:t>
                </a:r>
                <a:r>
                  <a:rPr lang="en-US" sz="1700" dirty="0"/>
                  <a:t>called  </a:t>
                </a:r>
                <a:r>
                  <a:rPr lang="en-US" sz="1700" dirty="0" err="1"/>
                  <a:t>fluents</a:t>
                </a:r>
                <a:r>
                  <a:rPr lang="en-US" sz="1700" dirty="0"/>
                  <a:t>.</a:t>
                </a:r>
              </a:p>
              <a:p>
                <a:pPr lvl="2"/>
                <a:r>
                  <a:rPr lang="en-US" sz="1700" dirty="0"/>
                  <a:t>Each variable can have a value from domain </a:t>
                </a:r>
                <a:r>
                  <a:rPr lang="en-US" sz="1700" i="1" dirty="0"/>
                  <a:t>D</a:t>
                </a:r>
                <a:r>
                  <a:rPr lang="en-US" sz="1700" i="1" baseline="-25000" dirty="0"/>
                  <a:t>i  </a:t>
                </a:r>
                <a:r>
                  <a:rPr lang="en-US" sz="1700" dirty="0"/>
                  <a:t>or be </a:t>
                </a:r>
                <a:r>
                  <a:rPr lang="en-US" sz="1800" b="1" dirty="0"/>
                  <a:t>unassigned</a:t>
                </a:r>
                <a:r>
                  <a:rPr lang="en-US" sz="1700" dirty="0"/>
                  <a:t> (partial solution).</a:t>
                </a:r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Constraints </a:t>
                </a:r>
                <a:r>
                  <a:rPr lang="en-US" sz="2000" dirty="0"/>
                  <a:t>are a set of rules specifying allowable combinations of values for subsets of the variables.</a:t>
                </a:r>
                <a:br>
                  <a:rPr lang="en-US" sz="2000" dirty="0"/>
                </a:br>
                <a:r>
                  <a:rPr lang="en-US" sz="2000" dirty="0"/>
                  <a:t>		E.g.,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9 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+ 3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Solution</a:t>
                </a:r>
                <a:r>
                  <a:rPr lang="en-US" sz="2000" dirty="0"/>
                  <a:t>: a state that is a</a:t>
                </a:r>
              </a:p>
              <a:p>
                <a:pPr marL="1028700" lvl="2" indent="-342900">
                  <a:buFont typeface="+mj-lt"/>
                  <a:buAutoNum type="alphaLcParenR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Consistent assignment</a:t>
                </a:r>
                <a:r>
                  <a:rPr lang="en-US" sz="1800" dirty="0"/>
                  <a:t>: satisfies all constraints.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:pPr marL="1028700" lvl="2" indent="-342900">
                  <a:buFont typeface="+mj-lt"/>
                  <a:buAutoNum type="alphaLcParenR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Complete assignment: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/>
                  <a:t>assigns value to each variable.</a:t>
                </a:r>
              </a:p>
            </p:txBody>
          </p:sp>
        </mc:Choice>
        <mc:Fallback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048000"/>
                <a:ext cx="8058150" cy="3444874"/>
              </a:xfrm>
              <a:blipFill>
                <a:blip r:embed="rId3"/>
                <a:stretch>
                  <a:fillRect l="-681" t="-2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7D56882-B39D-47D5-AACD-0ABF7ECE3E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163"/>
          <a:stretch/>
        </p:blipFill>
        <p:spPr>
          <a:xfrm>
            <a:off x="3886200" y="1447800"/>
            <a:ext cx="2827817" cy="161264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59D927-EDFE-4724-B097-B4603043B15F}"/>
              </a:ext>
            </a:extLst>
          </p:cNvPr>
          <p:cNvSpPr/>
          <p:nvPr/>
        </p:nvSpPr>
        <p:spPr>
          <a:xfrm>
            <a:off x="4961417" y="1447800"/>
            <a:ext cx="1752600" cy="159846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10843E1-985B-4A9F-A87D-3ABA26727E55}"/>
              </a:ext>
            </a:extLst>
          </p:cNvPr>
          <p:cNvSpPr/>
          <p:nvPr/>
        </p:nvSpPr>
        <p:spPr>
          <a:xfrm>
            <a:off x="6941004" y="2286513"/>
            <a:ext cx="1581150" cy="279625"/>
          </a:xfrm>
          <a:prstGeom prst="wedgeRoundRectCallout">
            <a:avLst>
              <a:gd name="adj1" fmla="val -82617"/>
              <a:gd name="adj2" fmla="val -71138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 constraints 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C991C4F9-0A76-FF1E-E481-8912EE1EE828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50CFE54-A276-B0DE-6173-CFCFE03D114A}"/>
              </a:ext>
            </a:extLst>
          </p:cNvPr>
          <p:cNvSpPr/>
          <p:nvPr/>
        </p:nvSpPr>
        <p:spPr>
          <a:xfrm>
            <a:off x="6941004" y="1524001"/>
            <a:ext cx="1581150" cy="560276"/>
          </a:xfrm>
          <a:prstGeom prst="wedgeRoundRectCallout">
            <a:avLst>
              <a:gd name="adj1" fmla="val -86747"/>
              <a:gd name="adj2" fmla="val 14507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Work with partial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4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/>
              <a:t>Local Search for CSPs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61211" y="2667000"/>
            <a:ext cx="8229600" cy="37474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Local search can attempt to reduce unsatisfied constraints by the </a:t>
            </a:r>
            <a:r>
              <a:rPr lang="en-US" sz="1900" b="1" dirty="0">
                <a:solidFill>
                  <a:srgbClr val="FF0000"/>
                </a:solidFill>
              </a:rPr>
              <a:t>min-conflicts</a:t>
            </a:r>
            <a:r>
              <a:rPr lang="en-US" sz="1900" dirty="0"/>
              <a:t> heuristic:</a:t>
            </a:r>
            <a:endParaRPr lang="en-US" sz="1900" dirty="0">
              <a:solidFill>
                <a:srgbClr val="FF0000"/>
              </a:solidFill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sz="1900" dirty="0"/>
              <a:t>Select a variable that violates a constraint (produces a conflict).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900" dirty="0"/>
              <a:t>Choose a new value that violates fewer constraints.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900" dirty="0"/>
              <a:t>Repeat till all constraints are met (or a local optimum is reached). </a:t>
            </a:r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342900" lvl="1" indent="0">
              <a:buNone/>
            </a:pPr>
            <a:endParaRPr lang="en-US" sz="1900" dirty="0"/>
          </a:p>
          <a:p>
            <a:pPr marL="342900" lvl="1" indent="0">
              <a:buNone/>
            </a:pPr>
            <a:r>
              <a:rPr lang="en-US" sz="1900" dirty="0"/>
              <a:t>Local search is often very effective heuristic for CSPs.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0475" y="4161889"/>
            <a:ext cx="5153449" cy="161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6755AC-BFDE-426A-9614-1D704B033549}"/>
              </a:ext>
            </a:extLst>
          </p:cNvPr>
          <p:cNvCxnSpPr/>
          <p:nvPr/>
        </p:nvCxnSpPr>
        <p:spPr>
          <a:xfrm flipV="1">
            <a:off x="4267200" y="4361379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C300AD-733A-4AE4-9600-070D18002C5B}"/>
              </a:ext>
            </a:extLst>
          </p:cNvPr>
          <p:cNvCxnSpPr/>
          <p:nvPr/>
        </p:nvCxnSpPr>
        <p:spPr>
          <a:xfrm>
            <a:off x="6477000" y="4970979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70EC62FA-B858-4E16-D6F2-28ECC7788FB1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5F89E-3A7D-E8B3-4863-2A5E3292308C}"/>
              </a:ext>
            </a:extLst>
          </p:cNvPr>
          <p:cNvSpPr txBox="1"/>
          <p:nvPr/>
        </p:nvSpPr>
        <p:spPr>
          <a:xfrm>
            <a:off x="504611" y="1290264"/>
            <a:ext cx="37829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CSP algorithms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Allow incomplete states.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States must satisfy all constraints</a:t>
            </a:r>
            <a:r>
              <a:rPr lang="en-US" sz="16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FA7C0-72E8-7519-CF89-ED4CE48EFB8D}"/>
              </a:ext>
            </a:extLst>
          </p:cNvPr>
          <p:cNvSpPr txBox="1"/>
          <p:nvPr/>
        </p:nvSpPr>
        <p:spPr>
          <a:xfrm>
            <a:off x="4267200" y="1290265"/>
            <a:ext cx="4648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Local Search works only with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Only “complete” states </a:t>
            </a:r>
            <a:r>
              <a:rPr lang="en-US" sz="1600" dirty="0"/>
              <a:t>(all variables are assigned)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Allows states with unsatisfied constraints</a:t>
            </a:r>
            <a:r>
              <a:rPr lang="en-US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24B99-925F-869A-0C70-F2E6A5D224D2}"/>
              </a:ext>
            </a:extLst>
          </p:cNvPr>
          <p:cNvSpPr txBox="1"/>
          <p:nvPr/>
        </p:nvSpPr>
        <p:spPr>
          <a:xfrm>
            <a:off x="3743259" y="1519534"/>
            <a:ext cx="53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DDF5D3F-3F5F-890F-6537-D6925253FD62}"/>
              </a:ext>
            </a:extLst>
          </p:cNvPr>
          <p:cNvSpPr/>
          <p:nvPr/>
        </p:nvSpPr>
        <p:spPr>
          <a:xfrm>
            <a:off x="7315201" y="4970978"/>
            <a:ext cx="1219200" cy="809089"/>
          </a:xfrm>
          <a:prstGeom prst="wedgeRoundRectCallout">
            <a:avLst>
              <a:gd name="adj1" fmla="val -108875"/>
              <a:gd name="adj2" fmla="val 31565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= number of violated constraints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872" name="Rectangle 368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874" name="Rectangle 368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76" name="Rectangle 368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78" name="Rectangle 368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80" name="Rectangle 368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82" name="Freeform: Shape 368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884" name="Rectangle 368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What You Should Know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Autofit/>
          </a:bodyPr>
          <a:lstStyle/>
          <a:p>
            <a:r>
              <a:rPr lang="en-US" sz="1500" dirty="0"/>
              <a:t>CSPs are a special type of search problem:</a:t>
            </a:r>
          </a:p>
          <a:p>
            <a:pPr lvl="1"/>
            <a:r>
              <a:rPr lang="en-US" sz="1500" dirty="0"/>
              <a:t>States are </a:t>
            </a:r>
            <a:r>
              <a:rPr lang="en-US" sz="1500" b="1" dirty="0"/>
              <a:t>factored</a:t>
            </a:r>
            <a:r>
              <a:rPr lang="en-US" sz="1500" dirty="0"/>
              <a:t> and defined by a set of variables and values assignments</a:t>
            </a:r>
          </a:p>
          <a:p>
            <a:pPr lvl="1"/>
            <a:r>
              <a:rPr lang="en-US" sz="1500" dirty="0"/>
              <a:t>The goal is defined by a set of constraints on the variables.</a:t>
            </a:r>
          </a:p>
          <a:p>
            <a:pPr lvl="1"/>
            <a:r>
              <a:rPr lang="en-US" sz="1500" dirty="0"/>
              <a:t>Incomplete assignments are used to create a complete assignments piece-by-piece.</a:t>
            </a:r>
          </a:p>
          <a:p>
            <a:pPr lvl="1"/>
            <a:r>
              <a:rPr lang="en-US" sz="1500" dirty="0"/>
              <a:t>The goal test is defined by </a:t>
            </a:r>
          </a:p>
          <a:p>
            <a:pPr lvl="2"/>
            <a:r>
              <a:rPr lang="en-US" b="1" dirty="0"/>
              <a:t>Consistency</a:t>
            </a:r>
            <a:r>
              <a:rPr lang="en-US" dirty="0"/>
              <a:t> with constraints</a:t>
            </a:r>
          </a:p>
          <a:p>
            <a:pPr lvl="2"/>
            <a:r>
              <a:rPr lang="en-US" b="1" dirty="0"/>
              <a:t>Completeness</a:t>
            </a:r>
            <a:r>
              <a:rPr lang="en-US" dirty="0"/>
              <a:t> of assignment </a:t>
            </a:r>
          </a:p>
          <a:p>
            <a:pPr marL="0" indent="0">
              <a:buNone/>
            </a:pPr>
            <a:endParaRPr lang="en-US" sz="1500" b="1" dirty="0"/>
          </a:p>
          <a:p>
            <a:r>
              <a:rPr lang="en-US" sz="1500" dirty="0"/>
              <a:t>Many problems can be formulated as a CSP and problems where the constraints are very restrictive on the solution space may be easier to solve as CSPs (e.g., scheduling problems and puzzles).</a:t>
            </a:r>
            <a:endParaRPr lang="en-US" sz="1500" b="1" dirty="0"/>
          </a:p>
          <a:p>
            <a:pPr marL="0" indent="0">
              <a:buNone/>
            </a:pPr>
            <a:endParaRPr lang="en-US" sz="1500" b="1" dirty="0"/>
          </a:p>
          <a:p>
            <a:r>
              <a:rPr lang="en-US" sz="1500" dirty="0"/>
              <a:t>Effective off-the-shelf solvers exist. They typically use:</a:t>
            </a:r>
          </a:p>
          <a:p>
            <a:pPr lvl="1"/>
            <a:r>
              <a:rPr lang="en-US" sz="1500" b="1" dirty="0"/>
              <a:t>Depth-first search</a:t>
            </a:r>
            <a:r>
              <a:rPr lang="en-US" sz="1500" dirty="0"/>
              <a:t>: successor states are generated variable-by-variable by adding a consistent value assignment to single unassigned variables.</a:t>
            </a:r>
          </a:p>
          <a:p>
            <a:pPr lvl="1"/>
            <a:r>
              <a:rPr lang="en-US" sz="1500" b="1" dirty="0"/>
              <a:t>Local search</a:t>
            </a:r>
            <a:r>
              <a:rPr lang="en-US" sz="1500" dirty="0"/>
              <a:t> can be used as an effective heuristic. It search the space of all complete assignments for consistent assignments = </a:t>
            </a:r>
            <a:r>
              <a:rPr lang="en-US" sz="1500" b="1" dirty="0"/>
              <a:t>min-conflicts heuristic.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4253AC54-64CB-030B-E1AA-4122F4E510B1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27D55-827F-E40D-10BC-60CE91269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1B8D219-248F-8272-98F1-53274F832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Comparison to Other Methods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6E75261-7CF6-CBBC-7DB1-6F813C0656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8482" y="6172200"/>
            <a:ext cx="8058150" cy="38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+ General-purpose solvers for CSP with more power than standard search algorithms exit.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7DB64E51-8679-ABE6-960F-24C85E6FE664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3DE2FE-E9E3-51B8-B84D-4661CEAFF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81161"/>
              </p:ext>
            </p:extLst>
          </p:nvPr>
        </p:nvGraphicFramePr>
        <p:xfrm>
          <a:off x="918482" y="1759743"/>
          <a:ext cx="7543800" cy="41529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361284995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40610586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21187180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851525632"/>
                    </a:ext>
                  </a:extLst>
                </a:gridCol>
              </a:tblGrid>
              <a:tr h="55530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Generic Tree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Local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90131"/>
                  </a:ext>
                </a:extLst>
              </a:tr>
              <a:tr h="1463993">
                <a:tc>
                  <a:txBody>
                    <a:bodyPr/>
                    <a:lstStyle/>
                    <a:p>
                      <a:r>
                        <a:rPr lang="en-US" sz="1600" dirty="0"/>
                        <a:t>State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Atomic</a:t>
                      </a:r>
                      <a:r>
                        <a:rPr lang="en-US" sz="1600" dirty="0"/>
                        <a:t> states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Variables are only used to create human readable labels or calculate heuristics.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Factored</a:t>
                      </a:r>
                      <a:r>
                        <a:rPr lang="en-US" sz="1600" dirty="0"/>
                        <a:t> representation to find local moves.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Factored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99903"/>
                  </a:ext>
                </a:extLst>
              </a:tr>
              <a:tr h="555308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Always </a:t>
                      </a:r>
                      <a:r>
                        <a:rPr lang="en-US" sz="1600" b="1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Always </a:t>
                      </a:r>
                      <a:r>
                        <a:rPr lang="en-US" sz="1600" b="1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Partial</a:t>
                      </a:r>
                      <a:r>
                        <a:rPr lang="en-US" sz="1600" dirty="0"/>
                        <a:t> assignment during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14861"/>
                  </a:ext>
                </a:extLst>
              </a:tr>
              <a:tr h="1463993">
                <a:tc>
                  <a:txBody>
                    <a:bodyPr/>
                    <a:lstStyle/>
                    <a:p>
                      <a:r>
                        <a:rPr lang="en-US" sz="1600" dirty="0"/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Constrains are implicit in the </a:t>
                      </a:r>
                      <a:r>
                        <a:rPr lang="en-US" sz="1600" b="1" dirty="0"/>
                        <a:t>search problem </a:t>
                      </a:r>
                      <a:r>
                        <a:rPr lang="en-US" sz="1600" b="0" dirty="0"/>
                        <a:t>(initial + goal state + transition </a:t>
                      </a:r>
                      <a:r>
                        <a:rPr lang="en-US" sz="1600" b="0" dirty="0" err="1"/>
                        <a:t>funciton</a:t>
                      </a:r>
                      <a:r>
                        <a:rPr lang="en-US" sz="1600" b="0" dirty="0"/>
                        <a:t>)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Constraints are represented by the </a:t>
                      </a:r>
                      <a:r>
                        <a:rPr lang="en-US" sz="1600" b="1" dirty="0"/>
                        <a:t>objective function </a:t>
                      </a:r>
                      <a:r>
                        <a:rPr lang="en-US" sz="1600" dirty="0"/>
                        <a:t>and may not be met.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Enforcement of </a:t>
                      </a:r>
                      <a:r>
                        <a:rPr lang="en-US" sz="1600" b="1" dirty="0"/>
                        <a:t>explicit constraints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10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48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 (Graph coloring)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4572000"/>
                <a:ext cx="7886700" cy="160496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b="1" dirty="0"/>
                  <a:t>Variables representing state:</a:t>
                </a:r>
                <a:r>
                  <a:rPr lang="en-US" sz="2400" dirty="0"/>
                  <a:t> WA, NT, Q, NSW, V, SA, T </a:t>
                </a:r>
              </a:p>
              <a:p>
                <a:r>
                  <a:rPr lang="en-US" sz="2400" b="1" dirty="0"/>
                  <a:t>Variable Domains:</a:t>
                </a:r>
                <a:r>
                  <a:rPr lang="en-US" sz="2400" dirty="0"/>
                  <a:t> {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}</a:t>
                </a:r>
              </a:p>
              <a:p>
                <a:r>
                  <a:rPr lang="en-US" sz="2400" b="1" dirty="0"/>
                  <a:t>Constraints:</a:t>
                </a:r>
                <a:r>
                  <a:rPr lang="en-US" sz="2400" dirty="0"/>
                  <a:t> adjacent regions must have different colors</a:t>
                </a:r>
                <a:br>
                  <a:rPr lang="en-US" sz="2400" dirty="0"/>
                </a:br>
                <a:r>
                  <a:rPr lang="en-US" sz="2400" dirty="0"/>
                  <a:t>e.g., </a:t>
                </a:r>
                <a:br>
                  <a:rPr lang="en-US" sz="2400" dirty="0"/>
                </a:br>
                <a:r>
                  <a:rPr lang="en-US" sz="2400" dirty="0"/>
                  <a:t>            WA </a:t>
                </a:r>
                <a:r>
                  <a:rPr lang="en-US" sz="2400" dirty="0">
                    <a:cs typeface="Arial" charset="0"/>
                  </a:rPr>
                  <a:t>≠</a:t>
                </a:r>
                <a:r>
                  <a:rPr lang="en-US" sz="2400" dirty="0"/>
                  <a:t> NT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 (WA, NT) in {(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), 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)}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572000"/>
                <a:ext cx="7886700" cy="1604962"/>
              </a:xfrm>
              <a:blipFill>
                <a:blip r:embed="rId3"/>
                <a:stretch>
                  <a:fillRect l="-696" t="-6844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9A3A109-502C-45C6-8CA0-458CEE8C4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47261"/>
            <a:ext cx="7013970" cy="2824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CC2822-DF43-40E5-A19C-479A912937C8}"/>
              </a:ext>
            </a:extLst>
          </p:cNvPr>
          <p:cNvSpPr txBox="1"/>
          <p:nvPr/>
        </p:nvSpPr>
        <p:spPr>
          <a:xfrm>
            <a:off x="5101830" y="1459468"/>
            <a:ext cx="23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Constraint graph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080C8D-C0F8-490D-9B4B-6B61C95A074F}"/>
              </a:ext>
            </a:extLst>
          </p:cNvPr>
          <p:cNvSpPr/>
          <p:nvPr/>
        </p:nvSpPr>
        <p:spPr>
          <a:xfrm>
            <a:off x="4135391" y="1502043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CB769-BFB3-4569-AED1-BE87B5811DA0}"/>
              </a:ext>
            </a:extLst>
          </p:cNvPr>
          <p:cNvSpPr txBox="1"/>
          <p:nvPr/>
        </p:nvSpPr>
        <p:spPr>
          <a:xfrm>
            <a:off x="2339580" y="1459468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E676863-1099-D3A2-F35F-7B3CB0A7944F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4665662"/>
            <a:ext cx="7467600" cy="1582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Solutions</a:t>
            </a:r>
            <a:r>
              <a:rPr lang="en-US" sz="2400" dirty="0"/>
              <a:t> are </a:t>
            </a:r>
            <a:r>
              <a:rPr lang="en-US" sz="2400" b="1" i="1" dirty="0">
                <a:solidFill>
                  <a:srgbClr val="FF0000"/>
                </a:solidFill>
              </a:rPr>
              <a:t>complete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consistent</a:t>
            </a:r>
            <a:r>
              <a:rPr lang="en-US" sz="2400" i="1" dirty="0"/>
              <a:t> </a:t>
            </a:r>
            <a:r>
              <a:rPr lang="en-US" sz="2400" dirty="0"/>
              <a:t>assignments, e.g., </a:t>
            </a:r>
          </a:p>
          <a:p>
            <a:pPr marL="342900" lvl="1" indent="0">
              <a:buNone/>
            </a:pPr>
            <a:br>
              <a:rPr lang="en-US" sz="2400" dirty="0"/>
            </a:br>
            <a:r>
              <a:rPr lang="en-US" sz="2400" dirty="0"/>
              <a:t>WA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NT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Q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NSW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SA = </a:t>
            </a:r>
            <a:r>
              <a:rPr lang="en-US" sz="2400" dirty="0">
                <a:solidFill>
                  <a:srgbClr val="0000FF"/>
                </a:solidFill>
              </a:rPr>
              <a:t>blue</a:t>
            </a:r>
            <a:r>
              <a:rPr lang="en-US" sz="2400" dirty="0"/>
              <a:t>, T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endParaRPr lang="en-US" sz="2400" dirty="0"/>
          </a:p>
        </p:txBody>
      </p:sp>
      <p:pic>
        <p:nvPicPr>
          <p:cNvPr id="7172" name="Picture 4" descr="australia-solu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68E8705D-1DAA-D270-F375-6A59E241780D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N-Queens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b="1" dirty="0"/>
                  <a:t>Variables: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i="1" baseline="-25000" dirty="0"/>
                  <a:t> 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dirty="0"/>
                  <a:t>Domains: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 1} </m:t>
                    </m:r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Queen: no/yes</a:t>
                </a:r>
              </a:p>
              <a:p>
                <a:pPr>
                  <a:lnSpc>
                    <a:spcPct val="140000"/>
                  </a:lnSpc>
                </a:pPr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dirty="0"/>
                  <a:t>Constraints: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>
                    <a:sym typeface="Symbol"/>
                  </a:rPr>
                  <a:t></a:t>
                </a:r>
                <a:r>
                  <a:rPr lang="en-US" i="1" baseline="-25000" dirty="0" err="1"/>
                  <a:t>i,j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ij</a:t>
                </a:r>
                <a:r>
                  <a:rPr lang="en-US" i="1" dirty="0"/>
                  <a:t> = N</a:t>
                </a:r>
                <a:endParaRPr lang="en-US" dirty="0">
                  <a:sym typeface="Symbol"/>
                </a:endParaRP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in same col.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kj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in same row.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i+k</a:t>
                </a:r>
                <a:r>
                  <a:rPr lang="en-US" i="1" baseline="-25000" dirty="0"/>
                  <a:t>, </a:t>
                </a:r>
                <a:r>
                  <a:rPr lang="en-US" i="1" baseline="-25000" dirty="0" err="1"/>
                  <a:t>j+k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diagonal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i+k</a:t>
                </a:r>
                <a:r>
                  <a:rPr lang="en-US" i="1" baseline="-25000" dirty="0"/>
                  <a:t>, j–k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diagonal</a:t>
                </a:r>
              </a:p>
              <a:p>
                <a:pPr lvl="1">
                  <a:buNone/>
                </a:pPr>
                <a:endParaRPr lang="en-US" dirty="0">
                  <a:sym typeface="Symbol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838200"/>
            <a:ext cx="2638425" cy="266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0" y="1524000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srgbClr val="0000FF"/>
                </a:solidFill>
                <a:latin typeface="+mn-lt"/>
              </a:rPr>
              <a:t>X</a:t>
            </a:r>
            <a:r>
              <a:rPr lang="en-US" sz="3200" i="1" baseline="-25000" dirty="0">
                <a:solidFill>
                  <a:srgbClr val="0000FF"/>
                </a:solidFill>
                <a:latin typeface="+mn-lt"/>
              </a:rPr>
              <a:t>ij</a:t>
            </a:r>
            <a:endParaRPr lang="en-US" sz="3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9685BF-BB48-42DC-A7E4-C20FEB3D412C}"/>
              </a:ext>
            </a:extLst>
          </p:cNvPr>
          <p:cNvCxnSpPr/>
          <p:nvPr/>
        </p:nvCxnSpPr>
        <p:spPr>
          <a:xfrm>
            <a:off x="6019800" y="3581400"/>
            <a:ext cx="289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989238-3626-41EE-8462-C21BEE99E5A6}"/>
              </a:ext>
            </a:extLst>
          </p:cNvPr>
          <p:cNvCxnSpPr>
            <a:cxnSpLocks/>
          </p:cNvCxnSpPr>
          <p:nvPr/>
        </p:nvCxnSpPr>
        <p:spPr>
          <a:xfrm flipV="1">
            <a:off x="6019800" y="762000"/>
            <a:ext cx="0" cy="280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77BCFB-A7E0-4618-AD47-B26FD79290F3}"/>
              </a:ext>
            </a:extLst>
          </p:cNvPr>
          <p:cNvSpPr txBox="1"/>
          <p:nvPr/>
        </p:nvSpPr>
        <p:spPr>
          <a:xfrm>
            <a:off x="7239000" y="3733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7EF9A-AF6D-4F3F-824B-67378224851C}"/>
              </a:ext>
            </a:extLst>
          </p:cNvPr>
          <p:cNvSpPr txBox="1"/>
          <p:nvPr/>
        </p:nvSpPr>
        <p:spPr>
          <a:xfrm>
            <a:off x="5593743" y="197989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31DDE1D-B800-422E-BE8D-836463FE5447}"/>
              </a:ext>
            </a:extLst>
          </p:cNvPr>
          <p:cNvSpPr/>
          <p:nvPr/>
        </p:nvSpPr>
        <p:spPr>
          <a:xfrm>
            <a:off x="6172200" y="3962400"/>
            <a:ext cx="381000" cy="20573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037137-9DE6-4B8C-993A-729EBD7BA105}"/>
                  </a:ext>
                </a:extLst>
              </p:cNvPr>
              <p:cNvSpPr/>
              <p:nvPr/>
            </p:nvSpPr>
            <p:spPr>
              <a:xfrm>
                <a:off x="6705600" y="4777259"/>
                <a:ext cx="2093073" cy="404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∈{1, 2, …,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037137-9DE6-4B8C-993A-729EBD7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777259"/>
                <a:ext cx="2093073" cy="404341"/>
              </a:xfrm>
              <a:prstGeom prst="rect">
                <a:avLst/>
              </a:prstGeom>
              <a:blipFill>
                <a:blip r:embed="rId5"/>
                <a:stretch>
                  <a:fillRect l="-1458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tar: 5 Points 8">
            <a:extLst>
              <a:ext uri="{FF2B5EF4-FFF2-40B4-BE49-F238E27FC236}">
                <a16:creationId xmlns:a16="http://schemas.microsoft.com/office/drawing/2014/main" id="{241E6494-3CB8-711B-835B-5CE26D06FB32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N-Queens: Alternative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Variables: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i="1" baseline="-25000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Domains: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 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row for each col.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Constraints:</a:t>
                </a:r>
              </a:p>
              <a:p>
                <a:pPr lvl="1">
                  <a:lnSpc>
                    <a:spcPct val="120000"/>
                  </a:lnSpc>
                  <a:buNone/>
                </a:pPr>
                <a:r>
                  <a:rPr lang="en-US" dirty="0">
                    <a:sym typeface="Symbol"/>
                  </a:rPr>
                  <a:t></a:t>
                </a:r>
                <a:r>
                  <a:rPr lang="en-US" i="1" dirty="0">
                    <a:sym typeface="Symbol"/>
                  </a:rPr>
                  <a:t> </a:t>
                </a:r>
                <a:r>
                  <a:rPr lang="en-US" i="1" dirty="0" err="1">
                    <a:sym typeface="Symbol"/>
                  </a:rPr>
                  <a:t>i</a:t>
                </a:r>
                <a:r>
                  <a:rPr lang="en-US" dirty="0">
                    <a:sym typeface="Symbol"/>
                  </a:rPr>
                  <a:t>, </a:t>
                </a:r>
                <a:r>
                  <a:rPr lang="en-US" i="1" dirty="0">
                    <a:sym typeface="Symbol"/>
                  </a:rPr>
                  <a:t>j</a:t>
                </a:r>
                <a:r>
                  <a:rPr lang="en-US" dirty="0">
                    <a:sym typeface="Symbol"/>
                  </a:rPr>
                  <a:t> non-threatening (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j</a:t>
                </a:r>
                <a:r>
                  <a:rPr lang="en-US" dirty="0">
                    <a:sym typeface="Symbol"/>
                  </a:rPr>
                  <a:t>)</a:t>
                </a:r>
              </a:p>
              <a:p>
                <a:pPr lvl="1">
                  <a:buNone/>
                </a:pPr>
                <a:endParaRPr lang="en-US" dirty="0">
                  <a:sym typeface="Symbol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057400"/>
            <a:ext cx="2638425" cy="266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762532" y="1507941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2</a:t>
            </a:r>
            <a:endParaRPr lang="en-US" sz="32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27898" y="1504397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1</a:t>
            </a:r>
            <a:endParaRPr lang="en-US" sz="32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1624" y="1505611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3</a:t>
            </a:r>
            <a:endParaRPr lang="en-US" sz="32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0610" y="1504397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4</a:t>
            </a:r>
            <a:endParaRPr lang="en-US" sz="32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7CE22-3465-441B-AE57-00C8D7CF15EA}"/>
              </a:ext>
            </a:extLst>
          </p:cNvPr>
          <p:cNvSpPr txBox="1"/>
          <p:nvPr/>
        </p:nvSpPr>
        <p:spPr>
          <a:xfrm>
            <a:off x="5935479" y="4952569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  <a:p>
            <a:r>
              <a:rPr lang="en-US" dirty="0"/>
              <a:t>Q1 = 2, Q2 = 4, Q3 = 1, Q4 =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E564C-7BBD-40FE-A1EF-B99415331756}"/>
              </a:ext>
            </a:extLst>
          </p:cNvPr>
          <p:cNvSpPr/>
          <p:nvPr/>
        </p:nvSpPr>
        <p:spPr>
          <a:xfrm>
            <a:off x="5772388" y="1985902"/>
            <a:ext cx="393056" cy="26013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i="1" dirty="0"/>
              <a:t>4</a:t>
            </a:r>
          </a:p>
          <a:p>
            <a:pPr>
              <a:lnSpc>
                <a:spcPct val="130000"/>
              </a:lnSpc>
            </a:pPr>
            <a:r>
              <a:rPr lang="en-US" sz="3200" i="1" dirty="0">
                <a:latin typeface="+mn-lt"/>
              </a:rPr>
              <a:t>3</a:t>
            </a:r>
          </a:p>
          <a:p>
            <a:pPr>
              <a:lnSpc>
                <a:spcPct val="130000"/>
              </a:lnSpc>
            </a:pPr>
            <a:r>
              <a:rPr lang="en-US" sz="3200" i="1" dirty="0"/>
              <a:t>2</a:t>
            </a:r>
          </a:p>
          <a:p>
            <a:pPr>
              <a:lnSpc>
                <a:spcPct val="130000"/>
              </a:lnSpc>
            </a:pPr>
            <a:r>
              <a:rPr lang="en-US" sz="3200" i="1" dirty="0">
                <a:latin typeface="+mn-lt"/>
              </a:rPr>
              <a:t>1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DFC03D8-788A-CB85-C262-95AE0C52408A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Cryptarithmetic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/>
              <a:t>Variables:</a:t>
            </a:r>
            <a:r>
              <a:rPr lang="en-US" dirty="0"/>
              <a:t> T, W, O, F, U, R</a:t>
            </a:r>
          </a:p>
          <a:p>
            <a:pPr>
              <a:buNone/>
            </a:pPr>
            <a:r>
              <a:rPr lang="en-US" dirty="0"/>
              <a:t>			  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</a:p>
          <a:p>
            <a:r>
              <a:rPr lang="en-US" b="1" dirty="0"/>
              <a:t>Domains</a:t>
            </a:r>
            <a:r>
              <a:rPr lang="en-US" dirty="0"/>
              <a:t>: {0, 1, 2, …, 9}</a:t>
            </a:r>
          </a:p>
          <a:p>
            <a:r>
              <a:rPr lang="en-US" b="1" dirty="0"/>
              <a:t>Constraints: </a:t>
            </a:r>
          </a:p>
          <a:p>
            <a:pPr lvl="1">
              <a:buNone/>
            </a:pPr>
            <a:r>
              <a:rPr lang="en-US" dirty="0" err="1"/>
              <a:t>Alldiff</a:t>
            </a:r>
            <a:r>
              <a:rPr lang="en-US" dirty="0"/>
              <a:t>(T, W, O, F, U, R)</a:t>
            </a:r>
          </a:p>
          <a:p>
            <a:pPr lvl="1">
              <a:buNone/>
            </a:pPr>
            <a:r>
              <a:rPr lang="en-US" dirty="0"/>
              <a:t>O + O = R + 10 * X</a:t>
            </a:r>
            <a:r>
              <a:rPr lang="en-US" baseline="-25000" dirty="0"/>
              <a:t>1</a:t>
            </a:r>
          </a:p>
          <a:p>
            <a:pPr lvl="1">
              <a:buNone/>
            </a:pPr>
            <a:r>
              <a:rPr lang="en-US" dirty="0"/>
              <a:t>W + W + X</a:t>
            </a:r>
            <a:r>
              <a:rPr lang="en-US" baseline="-25000" dirty="0"/>
              <a:t>1</a:t>
            </a:r>
            <a:r>
              <a:rPr lang="en-US" dirty="0"/>
              <a:t> = U + 10 * X</a:t>
            </a:r>
            <a:r>
              <a:rPr lang="en-US" baseline="-25000" dirty="0"/>
              <a:t>2</a:t>
            </a:r>
            <a:endParaRPr lang="en-US" dirty="0"/>
          </a:p>
          <a:p>
            <a:pPr lvl="1">
              <a:buNone/>
            </a:pPr>
            <a:r>
              <a:rPr lang="en-US" dirty="0"/>
              <a:t>T + T + X</a:t>
            </a:r>
            <a:r>
              <a:rPr lang="en-US" baseline="-25000" dirty="0"/>
              <a:t>2</a:t>
            </a:r>
            <a:r>
              <a:rPr lang="en-US" dirty="0"/>
              <a:t> = O + 10 * F</a:t>
            </a:r>
          </a:p>
          <a:p>
            <a:pPr lvl="1">
              <a:buNone/>
            </a:pPr>
            <a:r>
              <a:rPr lang="en-US" dirty="0"/>
              <a:t>T </a:t>
            </a:r>
            <a:r>
              <a:rPr lang="en-US" dirty="0">
                <a:cs typeface="Arial" charset="0"/>
              </a:rPr>
              <a:t>≠</a:t>
            </a:r>
            <a:r>
              <a:rPr lang="en-US" dirty="0"/>
              <a:t> 0, F </a:t>
            </a:r>
            <a:r>
              <a:rPr lang="en-US" dirty="0">
                <a:cs typeface="Arial" charset="0"/>
              </a:rPr>
              <a:t>≠</a:t>
            </a:r>
            <a:r>
              <a:rPr lang="en-US" dirty="0"/>
              <a:t> 0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352800"/>
            <a:ext cx="234097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378840" y="2971800"/>
            <a:ext cx="982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en-US" sz="3200" baseline="-250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en-US" sz="3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 X</a:t>
            </a:r>
            <a:r>
              <a:rPr lang="en-US" sz="3200" baseline="-250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en-US" sz="3200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81E0890-8634-487D-A6C2-2006ED7E7932}"/>
              </a:ext>
            </a:extLst>
          </p:cNvPr>
          <p:cNvSpPr/>
          <p:nvPr/>
        </p:nvSpPr>
        <p:spPr>
          <a:xfrm>
            <a:off x="3200400" y="3429000"/>
            <a:ext cx="152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77262F-DE0C-4A9C-9006-65ADF8EC95D4}"/>
              </a:ext>
            </a:extLst>
          </p:cNvPr>
          <p:cNvCxnSpPr>
            <a:cxnSpLocks/>
          </p:cNvCxnSpPr>
          <p:nvPr/>
        </p:nvCxnSpPr>
        <p:spPr>
          <a:xfrm flipH="1">
            <a:off x="3581400" y="3886200"/>
            <a:ext cx="236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5E5259-0796-46AC-AE6F-BB295B10D559}"/>
              </a:ext>
            </a:extLst>
          </p:cNvPr>
          <p:cNvSpPr txBox="1"/>
          <p:nvPr/>
        </p:nvSpPr>
        <p:spPr>
          <a:xfrm>
            <a:off x="4343400" y="1497922"/>
            <a:ext cx="3636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Puzzle:</a:t>
            </a:r>
          </a:p>
          <a:p>
            <a:r>
              <a:rPr lang="en-US" sz="2400" dirty="0"/>
              <a:t>Find values for the letters. Each letter stands for a different digit.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539A99-CDBD-4A44-B150-12169C42E434}"/>
              </a:ext>
            </a:extLst>
          </p:cNvPr>
          <p:cNvSpPr/>
          <p:nvPr/>
        </p:nvSpPr>
        <p:spPr>
          <a:xfrm>
            <a:off x="4267200" y="1371600"/>
            <a:ext cx="3810000" cy="38862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EA7A63-E316-496A-A66B-4407786BF983}"/>
              </a:ext>
            </a:extLst>
          </p:cNvPr>
          <p:cNvCxnSpPr/>
          <p:nvPr/>
        </p:nvCxnSpPr>
        <p:spPr>
          <a:xfrm flipH="1">
            <a:off x="2971800" y="2895600"/>
            <a:ext cx="1371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Sudoku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/>
              <a:t>Variables: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ij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en-US" b="1" dirty="0"/>
              <a:t>Domains:</a:t>
            </a:r>
            <a:r>
              <a:rPr lang="en-US" dirty="0"/>
              <a:t> {1, 2, …, 9}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Constraints: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unit)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row)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column</a:t>
            </a:r>
            <a:r>
              <a:rPr lang="en-US" dirty="0">
                <a:sym typeface="Symbol"/>
              </a:rPr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209800"/>
            <a:ext cx="30384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993534" y="3505200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FF"/>
                </a:solidFill>
                <a:latin typeface="+mn-lt"/>
              </a:rPr>
              <a:t>X</a:t>
            </a:r>
            <a:r>
              <a:rPr lang="en-US" sz="2000" i="1" baseline="-25000" dirty="0">
                <a:solidFill>
                  <a:srgbClr val="0000FF"/>
                </a:solidFill>
                <a:latin typeface="+mn-lt"/>
              </a:rPr>
              <a:t>ij</a:t>
            </a:r>
            <a:endParaRPr lang="en-US" sz="2000" dirty="0">
              <a:solidFill>
                <a:srgbClr val="0000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12780</TotalTime>
  <Words>1773</Words>
  <Application>Microsoft Office PowerPoint</Application>
  <PresentationFormat>On-screen Show (4:3)</PresentationFormat>
  <Paragraphs>243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Nimbus Roman No9 L</vt:lpstr>
      <vt:lpstr>source sans pro</vt:lpstr>
      <vt:lpstr>Symbol</vt:lpstr>
      <vt:lpstr>Wingdings</vt:lpstr>
      <vt:lpstr>Office Theme</vt:lpstr>
      <vt:lpstr>CS 5/7320  Artificial Intelligence  Constraint Satisfaction Problems AIMA Chapter 6</vt:lpstr>
      <vt:lpstr>Constraint Satisfaction Problems (CSPs)</vt:lpstr>
      <vt:lpstr>Comparison to Other Methods</vt:lpstr>
      <vt:lpstr>Example: Map Coloring (Graph coloring)</vt:lpstr>
      <vt:lpstr>Example: Map Coloring</vt:lpstr>
      <vt:lpstr>Example: N-Queens</vt:lpstr>
      <vt:lpstr>N-Queens: Alternative Formulation</vt:lpstr>
      <vt:lpstr>Example: Cryptarithmetic Puzzle</vt:lpstr>
      <vt:lpstr>Example: Sudoku</vt:lpstr>
      <vt:lpstr>Some Popular Types of CSPs</vt:lpstr>
      <vt:lpstr>Real-world CSPs</vt:lpstr>
      <vt:lpstr>Formulation of a CSP as a Search Problem</vt:lpstr>
      <vt:lpstr>Backtracking Search</vt:lpstr>
      <vt:lpstr>Example: Backtracking Search (DFS)</vt:lpstr>
      <vt:lpstr>Backtracking Search Algorithm</vt:lpstr>
      <vt:lpstr>Variable/Value Ordering</vt:lpstr>
      <vt:lpstr>Early Detection of Failure:  Forward Checking Node Consistency</vt:lpstr>
      <vt:lpstr>Early Detection of Failure: Forward Checking Arc Consistency</vt:lpstr>
      <vt:lpstr>Backtracking Search With Ordering and  Early Failure Detection</vt:lpstr>
      <vt:lpstr>Local Search for CSPs</vt:lpstr>
      <vt:lpstr>What You Should Know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Satisfaction Problems</dc:title>
  <dc:creator>Min-Yen Kan</dc:creator>
  <cp:lastModifiedBy>Hahsler, Michael</cp:lastModifiedBy>
  <cp:revision>205</cp:revision>
  <dcterms:created xsi:type="dcterms:W3CDTF">2003-12-17T05:14:46Z</dcterms:created>
  <dcterms:modified xsi:type="dcterms:W3CDTF">2024-10-29T15:41:14Z</dcterms:modified>
</cp:coreProperties>
</file>