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6"/>
  </p:notesMasterIdLst>
  <p:handoutMasterIdLst>
    <p:handoutMasterId r:id="rId37"/>
  </p:handoutMasterIdLst>
  <p:sldIdLst>
    <p:sldId id="455" r:id="rId2"/>
    <p:sldId id="509" r:id="rId3"/>
    <p:sldId id="511" r:id="rId4"/>
    <p:sldId id="457" r:id="rId5"/>
    <p:sldId id="306" r:id="rId6"/>
    <p:sldId id="510" r:id="rId7"/>
    <p:sldId id="497" r:id="rId8"/>
    <p:sldId id="346" r:id="rId9"/>
    <p:sldId id="347" r:id="rId10"/>
    <p:sldId id="483" r:id="rId11"/>
    <p:sldId id="484" r:id="rId12"/>
    <p:sldId id="480" r:id="rId13"/>
    <p:sldId id="485" r:id="rId14"/>
    <p:sldId id="479" r:id="rId15"/>
    <p:sldId id="498" r:id="rId16"/>
    <p:sldId id="486" r:id="rId17"/>
    <p:sldId id="432" r:id="rId18"/>
    <p:sldId id="499" r:id="rId19"/>
    <p:sldId id="487" r:id="rId20"/>
    <p:sldId id="501" r:id="rId21"/>
    <p:sldId id="500" r:id="rId22"/>
    <p:sldId id="502" r:id="rId23"/>
    <p:sldId id="504" r:id="rId24"/>
    <p:sldId id="454" r:id="rId25"/>
    <p:sldId id="413" r:id="rId26"/>
    <p:sldId id="505" r:id="rId27"/>
    <p:sldId id="493" r:id="rId28"/>
    <p:sldId id="495" r:id="rId29"/>
    <p:sldId id="489" r:id="rId30"/>
    <p:sldId id="490" r:id="rId31"/>
    <p:sldId id="491" r:id="rId32"/>
    <p:sldId id="506" r:id="rId33"/>
    <p:sldId id="494" r:id="rId34"/>
    <p:sldId id="508" r:id="rId35"/>
  </p:sldIdLst>
  <p:sldSz cx="12192000" cy="6858000"/>
  <p:notesSz cx="7099300" cy="10234613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509"/>
            <p14:sldId id="511"/>
            <p14:sldId id="457"/>
            <p14:sldId id="306"/>
            <p14:sldId id="510"/>
            <p14:sldId id="497"/>
            <p14:sldId id="34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95"/>
            <p14:sldId id="489"/>
            <p14:sldId id="490"/>
            <p14:sldId id="491"/>
            <p14:sldId id="506"/>
            <p14:sldId id="494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102" d="100"/>
          <a:sy n="102" d="100"/>
        </p:scale>
        <p:origin x="14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56DAC-667B-4714-880C-603F24F0591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79D49AE-C4BC-4451-8B61-36344AC8A8CC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6F7F5DD6-6DE9-47B1-9956-BB5CC5C2F674}" type="parTrans" cxnId="{BB44AAC3-B52D-4C06-BFD7-A642F302041C}">
      <dgm:prSet/>
      <dgm:spPr/>
      <dgm:t>
        <a:bodyPr/>
        <a:lstStyle/>
        <a:p>
          <a:endParaRPr lang="en-US"/>
        </a:p>
      </dgm:t>
    </dgm:pt>
    <dgm:pt modelId="{CAF0C5CC-FCA6-43DB-824D-925055DF913E}" type="sibTrans" cxnId="{BB44AAC3-B52D-4C06-BFD7-A642F302041C}">
      <dgm:prSet/>
      <dgm:spPr/>
      <dgm:t>
        <a:bodyPr/>
        <a:lstStyle/>
        <a:p>
          <a:endParaRPr lang="en-US"/>
        </a:p>
      </dgm:t>
    </dgm:pt>
    <dgm:pt modelId="{F56C4BC8-0ED4-400F-A75E-EF237D4F94B6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293304B-5236-46D6-9083-D1E8E81B63BB}" type="parTrans" cxnId="{4B35E22E-3BF8-490E-B7B4-54CD143774CE}">
      <dgm:prSet/>
      <dgm:spPr/>
      <dgm:t>
        <a:bodyPr/>
        <a:lstStyle/>
        <a:p>
          <a:endParaRPr lang="en-US"/>
        </a:p>
      </dgm:t>
    </dgm:pt>
    <dgm:pt modelId="{B2D14E5B-C6D9-499E-9834-A7B65322007B}" type="sibTrans" cxnId="{4B35E22E-3BF8-490E-B7B4-54CD143774CE}">
      <dgm:prSet/>
      <dgm:spPr/>
      <dgm:t>
        <a:bodyPr/>
        <a:lstStyle/>
        <a:p>
          <a:endParaRPr lang="en-US"/>
        </a:p>
      </dgm:t>
    </dgm:pt>
    <dgm:pt modelId="{1F1F3557-D6AF-47CF-8C3D-D8351D586D3F}">
      <dgm:prSet phldrT="[Text]"/>
      <dgm:spPr/>
      <dgm:t>
        <a:bodyPr/>
        <a:lstStyle/>
        <a:p>
          <a:r>
            <a:rPr lang="en-US" dirty="0"/>
            <a:t>Training &amp; Testing</a:t>
          </a:r>
        </a:p>
      </dgm:t>
    </dgm:pt>
    <dgm:pt modelId="{E4334A6C-1385-4594-A085-BF177D0B5A2C}" type="parTrans" cxnId="{33BB2657-E490-4F1A-B796-5E0C2BADBBD7}">
      <dgm:prSet/>
      <dgm:spPr/>
      <dgm:t>
        <a:bodyPr/>
        <a:lstStyle/>
        <a:p>
          <a:endParaRPr lang="en-US"/>
        </a:p>
      </dgm:t>
    </dgm:pt>
    <dgm:pt modelId="{2D333EDA-78FE-4356-BF88-7C120261B098}" type="sibTrans" cxnId="{33BB2657-E490-4F1A-B796-5E0C2BADBBD7}">
      <dgm:prSet/>
      <dgm:spPr/>
      <dgm:t>
        <a:bodyPr/>
        <a:lstStyle/>
        <a:p>
          <a:endParaRPr lang="en-US"/>
        </a:p>
      </dgm:t>
    </dgm:pt>
    <dgm:pt modelId="{451AA810-5B15-4A81-BA5D-D4EA5D9B1831}">
      <dgm:prSet phldrT="[Text]"/>
      <dgm:spPr/>
      <dgm:t>
        <a:bodyPr/>
        <a:lstStyle/>
        <a:p>
          <a:r>
            <a:rPr lang="en-US" dirty="0"/>
            <a:t>Types of supervised ML Models</a:t>
          </a:r>
        </a:p>
      </dgm:t>
    </dgm:pt>
    <dgm:pt modelId="{1AD1F506-36C8-4DEB-80FD-AC22DFB23149}" type="parTrans" cxnId="{E5A0DC4B-9039-4EFF-B096-55D281F90705}">
      <dgm:prSet/>
      <dgm:spPr/>
      <dgm:t>
        <a:bodyPr/>
        <a:lstStyle/>
        <a:p>
          <a:endParaRPr lang="en-US"/>
        </a:p>
      </dgm:t>
    </dgm:pt>
    <dgm:pt modelId="{A332E490-9AC3-4DF1-AE94-0EED0AE5B1C2}" type="sibTrans" cxnId="{E5A0DC4B-9039-4EFF-B096-55D281F90705}">
      <dgm:prSet/>
      <dgm:spPr/>
      <dgm:t>
        <a:bodyPr/>
        <a:lstStyle/>
        <a:p>
          <a:endParaRPr lang="en-US"/>
        </a:p>
      </dgm:t>
    </dgm:pt>
    <dgm:pt modelId="{A162E7D4-7296-40E4-B5A0-41D2FAD1277E}">
      <dgm:prSet phldrT="[Text]"/>
      <dgm:spPr/>
      <dgm:t>
        <a:bodyPr/>
        <a:lstStyle/>
        <a:p>
          <a:r>
            <a:rPr lang="en-US" dirty="0"/>
            <a:t>Use in AI</a:t>
          </a:r>
        </a:p>
      </dgm:t>
    </dgm:pt>
    <dgm:pt modelId="{C4245560-DC20-46FA-AFAD-689EED375F1D}" type="parTrans" cxnId="{6359E31F-C4E6-4C29-AD30-FAD8EC9DFAED}">
      <dgm:prSet/>
      <dgm:spPr/>
      <dgm:t>
        <a:bodyPr/>
        <a:lstStyle/>
        <a:p>
          <a:endParaRPr lang="en-US"/>
        </a:p>
      </dgm:t>
    </dgm:pt>
    <dgm:pt modelId="{0FD7DD4D-9758-4BFF-A28C-3499268CD46E}" type="sibTrans" cxnId="{6359E31F-C4E6-4C29-AD30-FAD8EC9DFAED}">
      <dgm:prSet/>
      <dgm:spPr/>
      <dgm:t>
        <a:bodyPr/>
        <a:lstStyle/>
        <a:p>
          <a:endParaRPr lang="en-US"/>
        </a:p>
      </dgm:t>
    </dgm:pt>
    <dgm:pt modelId="{FB6BA4AC-366A-4DD7-9208-7CAECBC61ACD}">
      <dgm:prSet phldrT="[Text]"/>
      <dgm:spPr/>
      <dgm:t>
        <a:bodyPr/>
        <a:lstStyle/>
        <a:p>
          <a:r>
            <a:rPr lang="en-US" dirty="0"/>
            <a:t>ML &amp; Agents</a:t>
          </a:r>
        </a:p>
      </dgm:t>
    </dgm:pt>
    <dgm:pt modelId="{1BBE2391-B3F0-4D13-BE2F-3139F04AF03A}" type="parTrans" cxnId="{A9DD7A30-ED7B-4678-A229-1A08ECD58F0D}">
      <dgm:prSet/>
      <dgm:spPr/>
      <dgm:t>
        <a:bodyPr/>
        <a:lstStyle/>
        <a:p>
          <a:endParaRPr lang="en-US"/>
        </a:p>
      </dgm:t>
    </dgm:pt>
    <dgm:pt modelId="{82E406E3-D8B4-42F7-B8D8-955AAE0E8DC7}" type="sibTrans" cxnId="{A9DD7A30-ED7B-4678-A229-1A08ECD58F0D}">
      <dgm:prSet/>
      <dgm:spPr/>
      <dgm:t>
        <a:bodyPr/>
        <a:lstStyle/>
        <a:p>
          <a:endParaRPr lang="en-US"/>
        </a:p>
      </dgm:t>
    </dgm:pt>
    <dgm:pt modelId="{DE46D941-84A0-4CD6-8EB7-26AED89C8EDE}" type="pres">
      <dgm:prSet presAssocID="{B1F56DAC-667B-4714-880C-603F24F05912}" presName="CompostProcess" presStyleCnt="0">
        <dgm:presLayoutVars>
          <dgm:dir/>
          <dgm:resizeHandles val="exact"/>
        </dgm:presLayoutVars>
      </dgm:prSet>
      <dgm:spPr/>
    </dgm:pt>
    <dgm:pt modelId="{F52D2AE5-D223-4FD2-AE0F-78620D37C70E}" type="pres">
      <dgm:prSet presAssocID="{B1F56DAC-667B-4714-880C-603F24F05912}" presName="arrow" presStyleLbl="bgShp" presStyleIdx="0" presStyleCnt="1"/>
      <dgm:spPr/>
    </dgm:pt>
    <dgm:pt modelId="{A74280AD-9FFD-4AA9-9C0B-AE915AECE173}" type="pres">
      <dgm:prSet presAssocID="{B1F56DAC-667B-4714-880C-603F24F05912}" presName="linearProcess" presStyleCnt="0"/>
      <dgm:spPr/>
    </dgm:pt>
    <dgm:pt modelId="{53DC3ABF-67AF-4AE6-B5D8-01CDD9772369}" type="pres">
      <dgm:prSet presAssocID="{FB6BA4AC-366A-4DD7-9208-7CAECBC61ACD}" presName="textNode" presStyleLbl="node1" presStyleIdx="0" presStyleCnt="6">
        <dgm:presLayoutVars>
          <dgm:bulletEnabled val="1"/>
        </dgm:presLayoutVars>
      </dgm:prSet>
      <dgm:spPr/>
    </dgm:pt>
    <dgm:pt modelId="{CD05CC86-C5B3-489E-9300-99D83F82B9E0}" type="pres">
      <dgm:prSet presAssocID="{82E406E3-D8B4-42F7-B8D8-955AAE0E8DC7}" presName="sibTrans" presStyleCnt="0"/>
      <dgm:spPr/>
    </dgm:pt>
    <dgm:pt modelId="{0AB9704D-A203-4650-92A1-56E17AD50F58}" type="pres">
      <dgm:prSet presAssocID="{B79D49AE-C4BC-4451-8B61-36344AC8A8CC}" presName="textNode" presStyleLbl="node1" presStyleIdx="1" presStyleCnt="6">
        <dgm:presLayoutVars>
          <dgm:bulletEnabled val="1"/>
        </dgm:presLayoutVars>
      </dgm:prSet>
      <dgm:spPr/>
    </dgm:pt>
    <dgm:pt modelId="{F4D45C06-9090-431D-9BC9-391ED8FB0A5C}" type="pres">
      <dgm:prSet presAssocID="{CAF0C5CC-FCA6-43DB-824D-925055DF913E}" presName="sibTrans" presStyleCnt="0"/>
      <dgm:spPr/>
    </dgm:pt>
    <dgm:pt modelId="{5FE25C4C-2BC5-4F54-BE1F-F3BEC29E749D}" type="pres">
      <dgm:prSet presAssocID="{F56C4BC8-0ED4-400F-A75E-EF237D4F94B6}" presName="textNode" presStyleLbl="node1" presStyleIdx="2" presStyleCnt="6">
        <dgm:presLayoutVars>
          <dgm:bulletEnabled val="1"/>
        </dgm:presLayoutVars>
      </dgm:prSet>
      <dgm:spPr/>
    </dgm:pt>
    <dgm:pt modelId="{0EDCB13F-2541-4902-AB34-BAB340280A40}" type="pres">
      <dgm:prSet presAssocID="{B2D14E5B-C6D9-499E-9834-A7B65322007B}" presName="sibTrans" presStyleCnt="0"/>
      <dgm:spPr/>
    </dgm:pt>
    <dgm:pt modelId="{754C964E-78AB-4328-868B-C63F78DDBC38}" type="pres">
      <dgm:prSet presAssocID="{1F1F3557-D6AF-47CF-8C3D-D8351D586D3F}" presName="textNode" presStyleLbl="node1" presStyleIdx="3" presStyleCnt="6">
        <dgm:presLayoutVars>
          <dgm:bulletEnabled val="1"/>
        </dgm:presLayoutVars>
      </dgm:prSet>
      <dgm:spPr/>
    </dgm:pt>
    <dgm:pt modelId="{17FEA27C-B94C-4644-A856-9D9876CD3195}" type="pres">
      <dgm:prSet presAssocID="{2D333EDA-78FE-4356-BF88-7C120261B098}" presName="sibTrans" presStyleCnt="0"/>
      <dgm:spPr/>
    </dgm:pt>
    <dgm:pt modelId="{98799300-0DD4-4960-A025-4ADACB2CE7BB}" type="pres">
      <dgm:prSet presAssocID="{451AA810-5B15-4A81-BA5D-D4EA5D9B1831}" presName="textNode" presStyleLbl="node1" presStyleIdx="4" presStyleCnt="6">
        <dgm:presLayoutVars>
          <dgm:bulletEnabled val="1"/>
        </dgm:presLayoutVars>
      </dgm:prSet>
      <dgm:spPr/>
    </dgm:pt>
    <dgm:pt modelId="{A37AB7AD-E927-409A-97DA-5DD8DF66D021}" type="pres">
      <dgm:prSet presAssocID="{A332E490-9AC3-4DF1-AE94-0EED0AE5B1C2}" presName="sibTrans" presStyleCnt="0"/>
      <dgm:spPr/>
    </dgm:pt>
    <dgm:pt modelId="{054AE80D-D322-4C7E-8CAE-447DBCBB2AA6}" type="pres">
      <dgm:prSet presAssocID="{A162E7D4-7296-40E4-B5A0-41D2FAD1277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359E31F-C4E6-4C29-AD30-FAD8EC9DFAED}" srcId="{B1F56DAC-667B-4714-880C-603F24F05912}" destId="{A162E7D4-7296-40E4-B5A0-41D2FAD1277E}" srcOrd="5" destOrd="0" parTransId="{C4245560-DC20-46FA-AFAD-689EED375F1D}" sibTransId="{0FD7DD4D-9758-4BFF-A28C-3499268CD46E}"/>
    <dgm:cxn modelId="{C9019E29-62B0-4C86-84B0-A9D37B1CEB0D}" type="presOf" srcId="{B79D49AE-C4BC-4451-8B61-36344AC8A8CC}" destId="{0AB9704D-A203-4650-92A1-56E17AD50F58}" srcOrd="0" destOrd="0" presId="urn:microsoft.com/office/officeart/2005/8/layout/hProcess9"/>
    <dgm:cxn modelId="{45C4C729-75E0-431D-9CF1-307AAE101580}" type="presOf" srcId="{1F1F3557-D6AF-47CF-8C3D-D8351D586D3F}" destId="{754C964E-78AB-4328-868B-C63F78DDBC38}" srcOrd="0" destOrd="0" presId="urn:microsoft.com/office/officeart/2005/8/layout/hProcess9"/>
    <dgm:cxn modelId="{4B35E22E-3BF8-490E-B7B4-54CD143774CE}" srcId="{B1F56DAC-667B-4714-880C-603F24F05912}" destId="{F56C4BC8-0ED4-400F-A75E-EF237D4F94B6}" srcOrd="2" destOrd="0" parTransId="{4293304B-5236-46D6-9083-D1E8E81B63BB}" sibTransId="{B2D14E5B-C6D9-499E-9834-A7B65322007B}"/>
    <dgm:cxn modelId="{A9DD7A30-ED7B-4678-A229-1A08ECD58F0D}" srcId="{B1F56DAC-667B-4714-880C-603F24F05912}" destId="{FB6BA4AC-366A-4DD7-9208-7CAECBC61ACD}" srcOrd="0" destOrd="0" parTransId="{1BBE2391-B3F0-4D13-BE2F-3139F04AF03A}" sibTransId="{82E406E3-D8B4-42F7-B8D8-955AAE0E8DC7}"/>
    <dgm:cxn modelId="{E5A0DC4B-9039-4EFF-B096-55D281F90705}" srcId="{B1F56DAC-667B-4714-880C-603F24F05912}" destId="{451AA810-5B15-4A81-BA5D-D4EA5D9B1831}" srcOrd="4" destOrd="0" parTransId="{1AD1F506-36C8-4DEB-80FD-AC22DFB23149}" sibTransId="{A332E490-9AC3-4DF1-AE94-0EED0AE5B1C2}"/>
    <dgm:cxn modelId="{33BB2657-E490-4F1A-B796-5E0C2BADBBD7}" srcId="{B1F56DAC-667B-4714-880C-603F24F05912}" destId="{1F1F3557-D6AF-47CF-8C3D-D8351D586D3F}" srcOrd="3" destOrd="0" parTransId="{E4334A6C-1385-4594-A085-BF177D0B5A2C}" sibTransId="{2D333EDA-78FE-4356-BF88-7C120261B098}"/>
    <dgm:cxn modelId="{02B7229F-BE61-40CC-8A97-60FE610C9673}" type="presOf" srcId="{B1F56DAC-667B-4714-880C-603F24F05912}" destId="{DE46D941-84A0-4CD6-8EB7-26AED89C8EDE}" srcOrd="0" destOrd="0" presId="urn:microsoft.com/office/officeart/2005/8/layout/hProcess9"/>
    <dgm:cxn modelId="{C74790AF-3C74-4366-ADBB-B2C78FC7C8F2}" type="presOf" srcId="{FB6BA4AC-366A-4DD7-9208-7CAECBC61ACD}" destId="{53DC3ABF-67AF-4AE6-B5D8-01CDD9772369}" srcOrd="0" destOrd="0" presId="urn:microsoft.com/office/officeart/2005/8/layout/hProcess9"/>
    <dgm:cxn modelId="{DD47E2B2-ADFE-4CA3-9539-2CF918532CF9}" type="presOf" srcId="{451AA810-5B15-4A81-BA5D-D4EA5D9B1831}" destId="{98799300-0DD4-4960-A025-4ADACB2CE7BB}" srcOrd="0" destOrd="0" presId="urn:microsoft.com/office/officeart/2005/8/layout/hProcess9"/>
    <dgm:cxn modelId="{F079C2BD-CA5D-4C90-B667-584578C83E8C}" type="presOf" srcId="{A162E7D4-7296-40E4-B5A0-41D2FAD1277E}" destId="{054AE80D-D322-4C7E-8CAE-447DBCBB2AA6}" srcOrd="0" destOrd="0" presId="urn:microsoft.com/office/officeart/2005/8/layout/hProcess9"/>
    <dgm:cxn modelId="{BB44AAC3-B52D-4C06-BFD7-A642F302041C}" srcId="{B1F56DAC-667B-4714-880C-603F24F05912}" destId="{B79D49AE-C4BC-4451-8B61-36344AC8A8CC}" srcOrd="1" destOrd="0" parTransId="{6F7F5DD6-6DE9-47B1-9956-BB5CC5C2F674}" sibTransId="{CAF0C5CC-FCA6-43DB-824D-925055DF913E}"/>
    <dgm:cxn modelId="{404C62E0-031A-4B07-B13C-553C8BE8F2C0}" type="presOf" srcId="{F56C4BC8-0ED4-400F-A75E-EF237D4F94B6}" destId="{5FE25C4C-2BC5-4F54-BE1F-F3BEC29E749D}" srcOrd="0" destOrd="0" presId="urn:microsoft.com/office/officeart/2005/8/layout/hProcess9"/>
    <dgm:cxn modelId="{C23F2E25-141C-4D03-8F91-9C64A93670D7}" type="presParOf" srcId="{DE46D941-84A0-4CD6-8EB7-26AED89C8EDE}" destId="{F52D2AE5-D223-4FD2-AE0F-78620D37C70E}" srcOrd="0" destOrd="0" presId="urn:microsoft.com/office/officeart/2005/8/layout/hProcess9"/>
    <dgm:cxn modelId="{8F0079CE-23EC-451A-9C50-16CA9DB9548D}" type="presParOf" srcId="{DE46D941-84A0-4CD6-8EB7-26AED89C8EDE}" destId="{A74280AD-9FFD-4AA9-9C0B-AE915AECE173}" srcOrd="1" destOrd="0" presId="urn:microsoft.com/office/officeart/2005/8/layout/hProcess9"/>
    <dgm:cxn modelId="{3FAA2E6F-2D6A-422E-9B60-E7CC370A0D3E}" type="presParOf" srcId="{A74280AD-9FFD-4AA9-9C0B-AE915AECE173}" destId="{53DC3ABF-67AF-4AE6-B5D8-01CDD9772369}" srcOrd="0" destOrd="0" presId="urn:microsoft.com/office/officeart/2005/8/layout/hProcess9"/>
    <dgm:cxn modelId="{77078556-8206-402C-992C-585E484D40D2}" type="presParOf" srcId="{A74280AD-9FFD-4AA9-9C0B-AE915AECE173}" destId="{CD05CC86-C5B3-489E-9300-99D83F82B9E0}" srcOrd="1" destOrd="0" presId="urn:microsoft.com/office/officeart/2005/8/layout/hProcess9"/>
    <dgm:cxn modelId="{8724206F-2A0D-49D8-A1BC-97CA6A8CAEF6}" type="presParOf" srcId="{A74280AD-9FFD-4AA9-9C0B-AE915AECE173}" destId="{0AB9704D-A203-4650-92A1-56E17AD50F58}" srcOrd="2" destOrd="0" presId="urn:microsoft.com/office/officeart/2005/8/layout/hProcess9"/>
    <dgm:cxn modelId="{D52F45E2-E3EF-436A-9746-02E5BB338474}" type="presParOf" srcId="{A74280AD-9FFD-4AA9-9C0B-AE915AECE173}" destId="{F4D45C06-9090-431D-9BC9-391ED8FB0A5C}" srcOrd="3" destOrd="0" presId="urn:microsoft.com/office/officeart/2005/8/layout/hProcess9"/>
    <dgm:cxn modelId="{D0D8401F-EFA6-4902-9C0E-F95EA024577B}" type="presParOf" srcId="{A74280AD-9FFD-4AA9-9C0B-AE915AECE173}" destId="{5FE25C4C-2BC5-4F54-BE1F-F3BEC29E749D}" srcOrd="4" destOrd="0" presId="urn:microsoft.com/office/officeart/2005/8/layout/hProcess9"/>
    <dgm:cxn modelId="{43C09B57-5BCC-4BFD-AE0A-15BBA94D7B0E}" type="presParOf" srcId="{A74280AD-9FFD-4AA9-9C0B-AE915AECE173}" destId="{0EDCB13F-2541-4902-AB34-BAB340280A40}" srcOrd="5" destOrd="0" presId="urn:microsoft.com/office/officeart/2005/8/layout/hProcess9"/>
    <dgm:cxn modelId="{DC6EF464-186C-45A6-95C0-582BFA4C0970}" type="presParOf" srcId="{A74280AD-9FFD-4AA9-9C0B-AE915AECE173}" destId="{754C964E-78AB-4328-868B-C63F78DDBC38}" srcOrd="6" destOrd="0" presId="urn:microsoft.com/office/officeart/2005/8/layout/hProcess9"/>
    <dgm:cxn modelId="{A1E9AEF2-30C3-47D3-9252-D68FC2DD4980}" type="presParOf" srcId="{A74280AD-9FFD-4AA9-9C0B-AE915AECE173}" destId="{17FEA27C-B94C-4644-A856-9D9876CD3195}" srcOrd="7" destOrd="0" presId="urn:microsoft.com/office/officeart/2005/8/layout/hProcess9"/>
    <dgm:cxn modelId="{D6050178-2CF6-4FD5-867B-252793DDCBD2}" type="presParOf" srcId="{A74280AD-9FFD-4AA9-9C0B-AE915AECE173}" destId="{98799300-0DD4-4960-A025-4ADACB2CE7BB}" srcOrd="8" destOrd="0" presId="urn:microsoft.com/office/officeart/2005/8/layout/hProcess9"/>
    <dgm:cxn modelId="{228BD13C-2EF4-4593-AFA1-48A1C51F001F}" type="presParOf" srcId="{A74280AD-9FFD-4AA9-9C0B-AE915AECE173}" destId="{A37AB7AD-E927-409A-97DA-5DD8DF66D021}" srcOrd="9" destOrd="0" presId="urn:microsoft.com/office/officeart/2005/8/layout/hProcess9"/>
    <dgm:cxn modelId="{C420B259-13E5-4F4E-BA63-F21CB6DCA6D6}" type="presParOf" srcId="{A74280AD-9FFD-4AA9-9C0B-AE915AECE173}" destId="{054AE80D-D322-4C7E-8CAE-447DBCBB2AA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35A93-AE11-4328-8065-FAF9C37D99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5E95F5-B2F1-4821-9D54-DC9AD43F9E7A}">
      <dgm:prSet/>
      <dgm:spPr/>
      <dgm:t>
        <a:bodyPr/>
        <a:lstStyle/>
        <a:p>
          <a:r>
            <a:rPr lang="en-US"/>
            <a:t>Many other models exist</a:t>
          </a:r>
        </a:p>
      </dgm:t>
    </dgm:pt>
    <dgm:pt modelId="{CE83A929-FCE0-4D34-A265-C9FF2C54779F}" type="parTrans" cxnId="{6E5EEBF9-54A0-4C1C-B47C-ECF6E5894F9C}">
      <dgm:prSet/>
      <dgm:spPr/>
      <dgm:t>
        <a:bodyPr/>
        <a:lstStyle/>
        <a:p>
          <a:endParaRPr lang="en-US"/>
        </a:p>
      </dgm:t>
    </dgm:pt>
    <dgm:pt modelId="{B2723B72-E11B-42F7-866B-483EBDD54CBC}" type="sibTrans" cxnId="{6E5EEBF9-54A0-4C1C-B47C-ECF6E5894F9C}">
      <dgm:prSet/>
      <dgm:spPr/>
      <dgm:t>
        <a:bodyPr/>
        <a:lstStyle/>
        <a:p>
          <a:endParaRPr lang="en-US"/>
        </a:p>
      </dgm:t>
    </dgm:pt>
    <dgm:pt modelId="{1ED475E8-E0EC-4711-B4FB-E75F7477CAAA}">
      <dgm:prSet/>
      <dgm:spPr/>
      <dgm:t>
        <a:bodyPr/>
        <a:lstStyle/>
        <a:p>
          <a:r>
            <a:rPr lang="en-US" b="1" dirty="0"/>
            <a:t>Generalized linear model (GLM): </a:t>
          </a:r>
          <a:r>
            <a:rPr lang="en-US" dirty="0"/>
            <a:t>This important model family includes </a:t>
          </a:r>
          <a:r>
            <a:rPr lang="en-US" b="1" dirty="0"/>
            <a:t>linear regression </a:t>
          </a:r>
          <a:r>
            <a:rPr lang="en-US" dirty="0"/>
            <a:t>and the classification method </a:t>
          </a:r>
          <a:r>
            <a:rPr lang="en-US" b="1" dirty="0"/>
            <a:t>logistic regression. </a:t>
          </a:r>
          <a:endParaRPr lang="en-US" dirty="0"/>
        </a:p>
      </dgm:t>
    </dgm:pt>
    <dgm:pt modelId="{236BEB09-5B70-49D3-867A-4105FE3894F9}" type="parTrans" cxnId="{E8F319D2-5FAD-4834-A83C-7D096D439476}">
      <dgm:prSet/>
      <dgm:spPr/>
      <dgm:t>
        <a:bodyPr/>
        <a:lstStyle/>
        <a:p>
          <a:endParaRPr lang="en-US"/>
        </a:p>
      </dgm:t>
    </dgm:pt>
    <dgm:pt modelId="{E41B67BC-CBCA-466C-8232-7B155C3E702C}" type="sibTrans" cxnId="{E8F319D2-5FAD-4834-A83C-7D096D439476}">
      <dgm:prSet/>
      <dgm:spPr/>
      <dgm:t>
        <a:bodyPr/>
        <a:lstStyle/>
        <a:p>
          <a:endParaRPr lang="en-US"/>
        </a:p>
      </dgm:t>
    </dgm:pt>
    <dgm:pt modelId="{40585307-9758-4CB4-BF58-076BC1745A6A}">
      <dgm:prSet/>
      <dgm:spPr/>
      <dgm:t>
        <a:bodyPr/>
        <a:lstStyle/>
        <a:p>
          <a:r>
            <a:rPr lang="en-US"/>
            <a:t>Often used methods</a:t>
          </a:r>
        </a:p>
      </dgm:t>
    </dgm:pt>
    <dgm:pt modelId="{D8FDF1E4-9B66-441C-9785-F4830EABC37D}" type="parTrans" cxnId="{7DC56D74-B858-411A-AB34-7AD6094F8BCE}">
      <dgm:prSet/>
      <dgm:spPr/>
      <dgm:t>
        <a:bodyPr/>
        <a:lstStyle/>
        <a:p>
          <a:endParaRPr lang="en-US"/>
        </a:p>
      </dgm:t>
    </dgm:pt>
    <dgm:pt modelId="{11746D72-579A-498E-852B-8BEE617DD097}" type="sibTrans" cxnId="{7DC56D74-B858-411A-AB34-7AD6094F8BCE}">
      <dgm:prSet/>
      <dgm:spPr/>
      <dgm:t>
        <a:bodyPr/>
        <a:lstStyle/>
        <a:p>
          <a:endParaRPr lang="en-US"/>
        </a:p>
      </dgm:t>
    </dgm:pt>
    <dgm:pt modelId="{5F00ADBC-B568-4242-97BA-94CD45AB333E}">
      <dgm:prSet/>
      <dgm:spPr/>
      <dgm:t>
        <a:bodyPr/>
        <a:lstStyle/>
        <a:p>
          <a:r>
            <a:rPr lang="en-US" b="1" dirty="0"/>
            <a:t>Regularization: </a:t>
          </a:r>
          <a:r>
            <a:rPr lang="en-US" dirty="0"/>
            <a:t>enforce simplicity and reduces overfitting by using a penalty for complexity.</a:t>
          </a:r>
        </a:p>
      </dgm:t>
    </dgm:pt>
    <dgm:pt modelId="{7AF04798-FD68-4F6B-87A2-A52C6F973446}" type="parTrans" cxnId="{2AA82FB5-1E60-4FA3-8241-EB851911C1DA}">
      <dgm:prSet/>
      <dgm:spPr/>
      <dgm:t>
        <a:bodyPr/>
        <a:lstStyle/>
        <a:p>
          <a:endParaRPr lang="en-US"/>
        </a:p>
      </dgm:t>
    </dgm:pt>
    <dgm:pt modelId="{EB1CF6BA-5482-4A2B-9542-22BBD65B0A0D}" type="sibTrans" cxnId="{2AA82FB5-1E60-4FA3-8241-EB851911C1DA}">
      <dgm:prSet/>
      <dgm:spPr/>
      <dgm:t>
        <a:bodyPr/>
        <a:lstStyle/>
        <a:p>
          <a:endParaRPr lang="en-US"/>
        </a:p>
      </dgm:t>
    </dgm:pt>
    <dgm:pt modelId="{5D695B2C-1523-4190-BB96-EA1E42AD2FAC}">
      <dgm:prSet/>
      <dgm:spPr/>
      <dgm:t>
        <a:bodyPr/>
        <a:lstStyle/>
        <a:p>
          <a:r>
            <a:rPr lang="en-US" b="1" dirty="0"/>
            <a:t>Kernel trick: </a:t>
          </a:r>
          <a:r>
            <a:rPr lang="en-US" dirty="0"/>
            <a:t>Let a linear classifier learn non-linear decision boundaries ( = a linear boundary in a high dimensional space).</a:t>
          </a:r>
        </a:p>
      </dgm:t>
    </dgm:pt>
    <dgm:pt modelId="{C9A82CFF-E498-4AF4-BB06-985F23FE45AA}" type="parTrans" cxnId="{64BCFF14-A8A7-49A5-9F46-1A4FE24AB927}">
      <dgm:prSet/>
      <dgm:spPr/>
      <dgm:t>
        <a:bodyPr/>
        <a:lstStyle/>
        <a:p>
          <a:endParaRPr lang="en-US"/>
        </a:p>
      </dgm:t>
    </dgm:pt>
    <dgm:pt modelId="{1E90E51C-E657-4416-A5AC-07309E49D108}" type="sibTrans" cxnId="{64BCFF14-A8A7-49A5-9F46-1A4FE24AB927}">
      <dgm:prSet/>
      <dgm:spPr/>
      <dgm:t>
        <a:bodyPr/>
        <a:lstStyle/>
        <a:p>
          <a:endParaRPr lang="en-US"/>
        </a:p>
      </dgm:t>
    </dgm:pt>
    <dgm:pt modelId="{540E4FCF-D100-461B-AEA3-55B9A2AC7A9D}">
      <dgm:prSet/>
      <dgm:spPr/>
      <dgm:t>
        <a:bodyPr/>
        <a:lstStyle/>
        <a:p>
          <a:r>
            <a:rPr lang="en-US" b="1" dirty="0"/>
            <a:t>Ensemble Learning: </a:t>
          </a:r>
          <a:r>
            <a:rPr lang="en-US" dirty="0"/>
            <a:t>Use many models and combine the results (e.g., random forest, boosting).</a:t>
          </a:r>
        </a:p>
      </dgm:t>
    </dgm:pt>
    <dgm:pt modelId="{64D13E1B-88EC-4EB2-987F-C0F9481E2CE9}" type="parTrans" cxnId="{F4F628F2-5EDD-4BFF-83E7-EF6DDB4CD7BC}">
      <dgm:prSet/>
      <dgm:spPr/>
      <dgm:t>
        <a:bodyPr/>
        <a:lstStyle/>
        <a:p>
          <a:endParaRPr lang="en-US"/>
        </a:p>
      </dgm:t>
    </dgm:pt>
    <dgm:pt modelId="{FF7B8661-0B4E-4941-ADB2-7BAE0844A58C}" type="sibTrans" cxnId="{F4F628F2-5EDD-4BFF-83E7-EF6DDB4CD7BC}">
      <dgm:prSet/>
      <dgm:spPr/>
      <dgm:t>
        <a:bodyPr/>
        <a:lstStyle/>
        <a:p>
          <a:endParaRPr lang="en-US"/>
        </a:p>
      </dgm:t>
    </dgm:pt>
    <dgm:pt modelId="{C3CA89AC-F4C6-46FD-B0E9-61BD509DA3AB}">
      <dgm:prSet/>
      <dgm:spPr/>
      <dgm:t>
        <a:bodyPr/>
        <a:lstStyle/>
        <a:p>
          <a:r>
            <a:rPr lang="en-US" b="1" dirty="0"/>
            <a:t>Embedding and Dimensionality Reduction: </a:t>
          </a:r>
          <a:r>
            <a:rPr lang="en-US" dirty="0"/>
            <a:t>Learn how to represent data in a simpler way (e.g., PCA, text embeddings).</a:t>
          </a:r>
        </a:p>
      </dgm:t>
    </dgm:pt>
    <dgm:pt modelId="{8DB2500D-776E-4F4F-B91F-62CCC0E3AD0A}" type="parTrans" cxnId="{7145D416-5044-449E-AF9F-93AA3846825E}">
      <dgm:prSet/>
      <dgm:spPr/>
      <dgm:t>
        <a:bodyPr/>
        <a:lstStyle/>
        <a:p>
          <a:endParaRPr lang="en-US"/>
        </a:p>
      </dgm:t>
    </dgm:pt>
    <dgm:pt modelId="{2485EA27-5696-4623-8B9A-705E18564C54}" type="sibTrans" cxnId="{7145D416-5044-449E-AF9F-93AA3846825E}">
      <dgm:prSet/>
      <dgm:spPr/>
      <dgm:t>
        <a:bodyPr/>
        <a:lstStyle/>
        <a:p>
          <a:endParaRPr lang="en-US"/>
        </a:p>
      </dgm:t>
    </dgm:pt>
    <dgm:pt modelId="{6A1890CE-FB14-4465-A97D-A8D0C6F14E9C}" type="pres">
      <dgm:prSet presAssocID="{E0635A93-AE11-4328-8065-FAF9C37D9905}" presName="linear" presStyleCnt="0">
        <dgm:presLayoutVars>
          <dgm:dir/>
          <dgm:animLvl val="lvl"/>
          <dgm:resizeHandles val="exact"/>
        </dgm:presLayoutVars>
      </dgm:prSet>
      <dgm:spPr/>
    </dgm:pt>
    <dgm:pt modelId="{E835D97E-99FA-4FE2-94E7-59450AE5FDB7}" type="pres">
      <dgm:prSet presAssocID="{DB5E95F5-B2F1-4821-9D54-DC9AD43F9E7A}" presName="parentLin" presStyleCnt="0"/>
      <dgm:spPr/>
    </dgm:pt>
    <dgm:pt modelId="{68739E00-13B3-45DC-907F-4AA92DEEEA6D}" type="pres">
      <dgm:prSet presAssocID="{DB5E95F5-B2F1-4821-9D54-DC9AD43F9E7A}" presName="parentLeftMargin" presStyleLbl="node1" presStyleIdx="0" presStyleCnt="2"/>
      <dgm:spPr/>
    </dgm:pt>
    <dgm:pt modelId="{728725E1-C028-4CFF-B3D7-ECB8D28021DB}" type="pres">
      <dgm:prSet presAssocID="{DB5E95F5-B2F1-4821-9D54-DC9AD43F9E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E73E0-5960-4E54-B7CC-F40AFFACB724}" type="pres">
      <dgm:prSet presAssocID="{DB5E95F5-B2F1-4821-9D54-DC9AD43F9E7A}" presName="negativeSpace" presStyleCnt="0"/>
      <dgm:spPr/>
    </dgm:pt>
    <dgm:pt modelId="{E878BA4F-48C0-44F7-B49B-2544E59430F6}" type="pres">
      <dgm:prSet presAssocID="{DB5E95F5-B2F1-4821-9D54-DC9AD43F9E7A}" presName="childText" presStyleLbl="conFgAcc1" presStyleIdx="0" presStyleCnt="2">
        <dgm:presLayoutVars>
          <dgm:bulletEnabled val="1"/>
        </dgm:presLayoutVars>
      </dgm:prSet>
      <dgm:spPr/>
    </dgm:pt>
    <dgm:pt modelId="{DF3B02ED-3641-4E1C-A0E3-80C49093F7FF}" type="pres">
      <dgm:prSet presAssocID="{B2723B72-E11B-42F7-866B-483EBDD54CBC}" presName="spaceBetweenRectangles" presStyleCnt="0"/>
      <dgm:spPr/>
    </dgm:pt>
    <dgm:pt modelId="{45E99E50-0FBF-478A-BA8B-A4280BCF2E37}" type="pres">
      <dgm:prSet presAssocID="{40585307-9758-4CB4-BF58-076BC1745A6A}" presName="parentLin" presStyleCnt="0"/>
      <dgm:spPr/>
    </dgm:pt>
    <dgm:pt modelId="{67A26B9C-FEA4-49A0-A2A6-D596F117EE18}" type="pres">
      <dgm:prSet presAssocID="{40585307-9758-4CB4-BF58-076BC1745A6A}" presName="parentLeftMargin" presStyleLbl="node1" presStyleIdx="0" presStyleCnt="2"/>
      <dgm:spPr/>
    </dgm:pt>
    <dgm:pt modelId="{D2714134-93F0-48C2-9EAF-C80D0AD218DE}" type="pres">
      <dgm:prSet presAssocID="{40585307-9758-4CB4-BF58-076BC1745A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A0DC3B-D2D9-4E10-A5F0-F6DCF002121A}" type="pres">
      <dgm:prSet presAssocID="{40585307-9758-4CB4-BF58-076BC1745A6A}" presName="negativeSpace" presStyleCnt="0"/>
      <dgm:spPr/>
    </dgm:pt>
    <dgm:pt modelId="{8BD60244-BD09-48B5-A6BD-A5920B49269F}" type="pres">
      <dgm:prSet presAssocID="{40585307-9758-4CB4-BF58-076BC1745A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BCFF14-A8A7-49A5-9F46-1A4FE24AB927}" srcId="{40585307-9758-4CB4-BF58-076BC1745A6A}" destId="{5D695B2C-1523-4190-BB96-EA1E42AD2FAC}" srcOrd="1" destOrd="0" parTransId="{C9A82CFF-E498-4AF4-BB06-985F23FE45AA}" sibTransId="{1E90E51C-E657-4416-A5AC-07309E49D108}"/>
    <dgm:cxn modelId="{7145D416-5044-449E-AF9F-93AA3846825E}" srcId="{40585307-9758-4CB4-BF58-076BC1745A6A}" destId="{C3CA89AC-F4C6-46FD-B0E9-61BD509DA3AB}" srcOrd="3" destOrd="0" parTransId="{8DB2500D-776E-4F4F-B91F-62CCC0E3AD0A}" sibTransId="{2485EA27-5696-4623-8B9A-705E18564C54}"/>
    <dgm:cxn modelId="{44786C39-1398-43AC-A942-0B7F1EA30DDA}" type="presOf" srcId="{5D695B2C-1523-4190-BB96-EA1E42AD2FAC}" destId="{8BD60244-BD09-48B5-A6BD-A5920B49269F}" srcOrd="0" destOrd="1" presId="urn:microsoft.com/office/officeart/2005/8/layout/list1"/>
    <dgm:cxn modelId="{2908AE40-3EB6-4934-BED4-47236A0AB6A3}" type="presOf" srcId="{1ED475E8-E0EC-4711-B4FB-E75F7477CAAA}" destId="{E878BA4F-48C0-44F7-B49B-2544E59430F6}" srcOrd="0" destOrd="0" presId="urn:microsoft.com/office/officeart/2005/8/layout/list1"/>
    <dgm:cxn modelId="{F6C20B5C-46E0-4327-8CF9-B1E440D159B4}" type="presOf" srcId="{40585307-9758-4CB4-BF58-076BC1745A6A}" destId="{67A26B9C-FEA4-49A0-A2A6-D596F117EE18}" srcOrd="0" destOrd="0" presId="urn:microsoft.com/office/officeart/2005/8/layout/list1"/>
    <dgm:cxn modelId="{22D6D25E-C4E9-4F19-86B1-25C03874BAAB}" type="presOf" srcId="{40585307-9758-4CB4-BF58-076BC1745A6A}" destId="{D2714134-93F0-48C2-9EAF-C80D0AD218DE}" srcOrd="1" destOrd="0" presId="urn:microsoft.com/office/officeart/2005/8/layout/list1"/>
    <dgm:cxn modelId="{928A9563-3671-4CA3-8265-76E71A85FC85}" type="presOf" srcId="{5F00ADBC-B568-4242-97BA-94CD45AB333E}" destId="{8BD60244-BD09-48B5-A6BD-A5920B49269F}" srcOrd="0" destOrd="0" presId="urn:microsoft.com/office/officeart/2005/8/layout/list1"/>
    <dgm:cxn modelId="{D02BBE48-0970-479F-9003-FCD68A563521}" type="presOf" srcId="{540E4FCF-D100-461B-AEA3-55B9A2AC7A9D}" destId="{8BD60244-BD09-48B5-A6BD-A5920B49269F}" srcOrd="0" destOrd="2" presId="urn:microsoft.com/office/officeart/2005/8/layout/list1"/>
    <dgm:cxn modelId="{7DC56D74-B858-411A-AB34-7AD6094F8BCE}" srcId="{E0635A93-AE11-4328-8065-FAF9C37D9905}" destId="{40585307-9758-4CB4-BF58-076BC1745A6A}" srcOrd="1" destOrd="0" parTransId="{D8FDF1E4-9B66-441C-9785-F4830EABC37D}" sibTransId="{11746D72-579A-498E-852B-8BEE617DD097}"/>
    <dgm:cxn modelId="{D104E1A4-26F3-430A-AB12-B1DC1A3251B7}" type="presOf" srcId="{C3CA89AC-F4C6-46FD-B0E9-61BD509DA3AB}" destId="{8BD60244-BD09-48B5-A6BD-A5920B49269F}" srcOrd="0" destOrd="3" presId="urn:microsoft.com/office/officeart/2005/8/layout/list1"/>
    <dgm:cxn modelId="{8B1363AA-5E44-43B2-AF6C-D6626AEDEFAA}" type="presOf" srcId="{DB5E95F5-B2F1-4821-9D54-DC9AD43F9E7A}" destId="{68739E00-13B3-45DC-907F-4AA92DEEEA6D}" srcOrd="0" destOrd="0" presId="urn:microsoft.com/office/officeart/2005/8/layout/list1"/>
    <dgm:cxn modelId="{2AA82FB5-1E60-4FA3-8241-EB851911C1DA}" srcId="{40585307-9758-4CB4-BF58-076BC1745A6A}" destId="{5F00ADBC-B568-4242-97BA-94CD45AB333E}" srcOrd="0" destOrd="0" parTransId="{7AF04798-FD68-4F6B-87A2-A52C6F973446}" sibTransId="{EB1CF6BA-5482-4A2B-9542-22BBD65B0A0D}"/>
    <dgm:cxn modelId="{E8F319D2-5FAD-4834-A83C-7D096D439476}" srcId="{DB5E95F5-B2F1-4821-9D54-DC9AD43F9E7A}" destId="{1ED475E8-E0EC-4711-B4FB-E75F7477CAAA}" srcOrd="0" destOrd="0" parTransId="{236BEB09-5B70-49D3-867A-4105FE3894F9}" sibTransId="{E41B67BC-CBCA-466C-8232-7B155C3E702C}"/>
    <dgm:cxn modelId="{7C2C0DD6-12B3-4DA9-9ABA-49406A488311}" type="presOf" srcId="{E0635A93-AE11-4328-8065-FAF9C37D9905}" destId="{6A1890CE-FB14-4465-A97D-A8D0C6F14E9C}" srcOrd="0" destOrd="0" presId="urn:microsoft.com/office/officeart/2005/8/layout/list1"/>
    <dgm:cxn modelId="{F4F628F2-5EDD-4BFF-83E7-EF6DDB4CD7BC}" srcId="{40585307-9758-4CB4-BF58-076BC1745A6A}" destId="{540E4FCF-D100-461B-AEA3-55B9A2AC7A9D}" srcOrd="2" destOrd="0" parTransId="{64D13E1B-88EC-4EB2-987F-C0F9481E2CE9}" sibTransId="{FF7B8661-0B4E-4941-ADB2-7BAE0844A58C}"/>
    <dgm:cxn modelId="{12B212F5-173E-47B4-AED0-A1379AB7F9D5}" type="presOf" srcId="{DB5E95F5-B2F1-4821-9D54-DC9AD43F9E7A}" destId="{728725E1-C028-4CFF-B3D7-ECB8D28021DB}" srcOrd="1" destOrd="0" presId="urn:microsoft.com/office/officeart/2005/8/layout/list1"/>
    <dgm:cxn modelId="{6E5EEBF9-54A0-4C1C-B47C-ECF6E5894F9C}" srcId="{E0635A93-AE11-4328-8065-FAF9C37D9905}" destId="{DB5E95F5-B2F1-4821-9D54-DC9AD43F9E7A}" srcOrd="0" destOrd="0" parTransId="{CE83A929-FCE0-4D34-A265-C9FF2C54779F}" sibTransId="{B2723B72-E11B-42F7-866B-483EBDD54CBC}"/>
    <dgm:cxn modelId="{98C5AFAE-AB26-42E5-8B63-B71F0D32718F}" type="presParOf" srcId="{6A1890CE-FB14-4465-A97D-A8D0C6F14E9C}" destId="{E835D97E-99FA-4FE2-94E7-59450AE5FDB7}" srcOrd="0" destOrd="0" presId="urn:microsoft.com/office/officeart/2005/8/layout/list1"/>
    <dgm:cxn modelId="{17DD88B0-3D29-4077-A7C5-F7EB23F98DEC}" type="presParOf" srcId="{E835D97E-99FA-4FE2-94E7-59450AE5FDB7}" destId="{68739E00-13B3-45DC-907F-4AA92DEEEA6D}" srcOrd="0" destOrd="0" presId="urn:microsoft.com/office/officeart/2005/8/layout/list1"/>
    <dgm:cxn modelId="{94DE51C0-69B9-4658-85B0-83EB32704971}" type="presParOf" srcId="{E835D97E-99FA-4FE2-94E7-59450AE5FDB7}" destId="{728725E1-C028-4CFF-B3D7-ECB8D28021DB}" srcOrd="1" destOrd="0" presId="urn:microsoft.com/office/officeart/2005/8/layout/list1"/>
    <dgm:cxn modelId="{7FDCF880-B4BA-4E10-9BC8-F6BF6365F812}" type="presParOf" srcId="{6A1890CE-FB14-4465-A97D-A8D0C6F14E9C}" destId="{FF4E73E0-5960-4E54-B7CC-F40AFFACB724}" srcOrd="1" destOrd="0" presId="urn:microsoft.com/office/officeart/2005/8/layout/list1"/>
    <dgm:cxn modelId="{C57AD68A-218A-4758-9FFE-1512211122F4}" type="presParOf" srcId="{6A1890CE-FB14-4465-A97D-A8D0C6F14E9C}" destId="{E878BA4F-48C0-44F7-B49B-2544E59430F6}" srcOrd="2" destOrd="0" presId="urn:microsoft.com/office/officeart/2005/8/layout/list1"/>
    <dgm:cxn modelId="{C3CA5018-C9C5-4CA7-8D88-B90DFCD38DF6}" type="presParOf" srcId="{6A1890CE-FB14-4465-A97D-A8D0C6F14E9C}" destId="{DF3B02ED-3641-4E1C-A0E3-80C49093F7FF}" srcOrd="3" destOrd="0" presId="urn:microsoft.com/office/officeart/2005/8/layout/list1"/>
    <dgm:cxn modelId="{147D7661-93E8-4D9B-9955-41402472042B}" type="presParOf" srcId="{6A1890CE-FB14-4465-A97D-A8D0C6F14E9C}" destId="{45E99E50-0FBF-478A-BA8B-A4280BCF2E37}" srcOrd="4" destOrd="0" presId="urn:microsoft.com/office/officeart/2005/8/layout/list1"/>
    <dgm:cxn modelId="{2033511D-8D8C-4343-8060-2214EDC00E22}" type="presParOf" srcId="{45E99E50-0FBF-478A-BA8B-A4280BCF2E37}" destId="{67A26B9C-FEA4-49A0-A2A6-D596F117EE18}" srcOrd="0" destOrd="0" presId="urn:microsoft.com/office/officeart/2005/8/layout/list1"/>
    <dgm:cxn modelId="{929189FF-33B0-4012-AF15-07E254F99105}" type="presParOf" srcId="{45E99E50-0FBF-478A-BA8B-A4280BCF2E37}" destId="{D2714134-93F0-48C2-9EAF-C80D0AD218DE}" srcOrd="1" destOrd="0" presId="urn:microsoft.com/office/officeart/2005/8/layout/list1"/>
    <dgm:cxn modelId="{022D06D8-D70D-4E3E-A29F-2714524D7014}" type="presParOf" srcId="{6A1890CE-FB14-4465-A97D-A8D0C6F14E9C}" destId="{2FA0DC3B-D2D9-4E10-A5F0-F6DCF002121A}" srcOrd="5" destOrd="0" presId="urn:microsoft.com/office/officeart/2005/8/layout/list1"/>
    <dgm:cxn modelId="{EFA88D12-D271-4106-B10F-7758B3211460}" type="presParOf" srcId="{6A1890CE-FB14-4465-A97D-A8D0C6F14E9C}" destId="{8BD60244-BD09-48B5-A6BD-A5920B4926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/>
      <dgm:t>
        <a:bodyPr/>
        <a:lstStyle/>
        <a:p>
          <a:r>
            <a:rPr lang="en-US" dirty="0"/>
            <a:t>Learn evaluation functions for states. 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/>
      <dgm:t>
        <a:bodyPr/>
        <a:lstStyle/>
        <a:p>
          <a:pPr algn="l"/>
          <a:r>
            <a:rPr lang="en-US" dirty="0"/>
            <a:t>Directly learn the best action from examples. </a:t>
          </a:r>
          <a:br>
            <a:rPr lang="en-US" dirty="0"/>
          </a:br>
          <a:endParaRPr lang="en-US" dirty="0"/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𝑎𝑐𝑡𝑖𝑜𝑛=ℎ(𝑠𝑡𝑎𝑡𝑒)</a:t>
              </a:r>
              <a:endParaRPr lang="en-US" dirty="0"/>
            </a:p>
          </dgm:t>
        </dgm:pt>
      </mc:Fallback>
    </mc:AlternateConten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𝑒𝑣𝑎𝑙=ℎ(𝑠𝑡𝑎𝑡𝑒)</a:t>
              </a:r>
              <a:endParaRPr lang="en-US" dirty="0"/>
            </a:p>
          </dgm:t>
        </dgm:pt>
      </mc:Fallback>
    </mc:AlternateConten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This model can also be used as a </a:t>
          </a:r>
          <a:r>
            <a:rPr lang="en-US" b="1" dirty="0"/>
            <a:t>playout policy </a:t>
          </a:r>
          <a:r>
            <a:rPr lang="en-US" dirty="0"/>
            <a:t>for Monte Carlo tree search with data from self-play. 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pPr algn="ctr">
            <a:buNone/>
          </a:pPr>
          <a:endParaRPr lang="en-US" dirty="0"/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endParaRPr lang="en-US" dirty="0"/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 dirty="0"/>
            <a:t>Can learn a </a:t>
          </a:r>
          <a:r>
            <a:rPr lang="en-US" b="1" dirty="0"/>
            <a:t>heuristic</a:t>
          </a:r>
          <a:r>
            <a:rPr lang="en-US" dirty="0"/>
            <a:t> for minimax search from examples. 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endParaRPr lang="en-US" dirty="0"/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980F8CCE-337E-4705-A19C-5ED4DD4EA2D8}">
      <dgm:prSet/>
      <dgm:spPr/>
      <dgm:t>
        <a:bodyPr/>
        <a:lstStyle/>
        <a:p>
          <a:r>
            <a:rPr lang="en-US" b="1" dirty="0"/>
            <a:t>Compressing Tables</a:t>
          </a:r>
        </a:p>
      </dgm:t>
    </dgm:pt>
    <dgm:pt modelId="{C0F1A191-7679-4D0E-A111-7CCBED6FD481}" type="parTrans" cxnId="{DC928E36-9234-469C-BF20-3D07CD1B731D}">
      <dgm:prSet/>
      <dgm:spPr/>
      <dgm:t>
        <a:bodyPr/>
        <a:lstStyle/>
        <a:p>
          <a:endParaRPr lang="en-US"/>
        </a:p>
      </dgm:t>
    </dgm:pt>
    <dgm:pt modelId="{8A764E1A-C3F6-47F3-B72F-E822D7DF8B0F}" type="sibTrans" cxnId="{DC928E36-9234-469C-BF20-3D07CD1B731D}">
      <dgm:prSet/>
      <dgm:spPr/>
      <dgm:t>
        <a:bodyPr/>
        <a:lstStyle/>
        <a:p>
          <a:endParaRPr lang="en-US"/>
        </a:p>
      </dgm:t>
    </dgm:pt>
    <dgm:pt modelId="{4DE436A9-83E0-4E97-94D3-A7A23D470661}">
      <dgm:prSet/>
      <dgm:spPr/>
      <dgm:t>
        <a:bodyPr/>
        <a:lstStyle/>
        <a:p>
          <a:r>
            <a:rPr lang="en-US" dirty="0"/>
            <a:t>Neural networks can be used as a compact representation of tables that do not fit in memory. E.g.,</a:t>
          </a:r>
        </a:p>
      </dgm:t>
    </dgm:pt>
    <dgm:pt modelId="{C3CE518E-68F8-4825-9AA4-0AFE0BB3E644}" type="parTrans" cxnId="{01205396-4586-4514-8DC8-38890847DA28}">
      <dgm:prSet/>
      <dgm:spPr/>
      <dgm:t>
        <a:bodyPr/>
        <a:lstStyle/>
        <a:p>
          <a:endParaRPr lang="en-US"/>
        </a:p>
      </dgm:t>
    </dgm:pt>
    <dgm:pt modelId="{21FED047-F0D8-4E0B-8699-332F4868562E}" type="sibTrans" cxnId="{01205396-4586-4514-8DC8-38890847DA28}">
      <dgm:prSet/>
      <dgm:spPr/>
      <dgm:t>
        <a:bodyPr/>
        <a:lstStyle/>
        <a:p>
          <a:endParaRPr lang="en-US"/>
        </a:p>
      </dgm:t>
    </dgm:pt>
    <dgm:pt modelId="{77EDED24-91FB-4304-9F78-BB9483F31D18}">
      <dgm:prSet/>
      <dgm:spPr/>
      <dgm:t>
        <a:bodyPr/>
        <a:lstStyle/>
        <a:p>
          <a:r>
            <a:rPr lang="en-US" dirty="0"/>
            <a:t>Joint probability table</a:t>
          </a:r>
        </a:p>
      </dgm:t>
    </dgm:pt>
    <dgm:pt modelId="{52456935-B8CA-463F-8CA9-8FA80E633B7F}" type="parTrans" cxnId="{466F98A8-C841-4450-A735-F026ACA76FC0}">
      <dgm:prSet/>
      <dgm:spPr/>
      <dgm:t>
        <a:bodyPr/>
        <a:lstStyle/>
        <a:p>
          <a:endParaRPr lang="en-US"/>
        </a:p>
      </dgm:t>
    </dgm:pt>
    <dgm:pt modelId="{8BCD6EF8-A1A2-4BAB-A176-A4655DE3B030}" type="sibTrans" cxnId="{466F98A8-C841-4450-A735-F026ACA76FC0}">
      <dgm:prSet/>
      <dgm:spPr/>
      <dgm:t>
        <a:bodyPr/>
        <a:lstStyle/>
        <a:p>
          <a:endParaRPr lang="en-US"/>
        </a:p>
      </dgm:t>
    </dgm:pt>
    <dgm:pt modelId="{7BB60CEB-A95D-49A0-AD38-420DC784DCA3}">
      <dgm:prSet/>
      <dgm:spPr/>
      <dgm:t>
        <a:bodyPr/>
        <a:lstStyle/>
        <a:p>
          <a:r>
            <a:rPr lang="en-US" dirty="0"/>
            <a:t>State utility table</a:t>
          </a:r>
        </a:p>
      </dgm:t>
    </dgm:pt>
    <dgm:pt modelId="{995CD675-79FD-47C2-B432-CF5030025CEA}" type="parTrans" cxnId="{F2450089-35B6-4C59-98E4-11205DAF2D35}">
      <dgm:prSet/>
      <dgm:spPr/>
      <dgm:t>
        <a:bodyPr/>
        <a:lstStyle/>
        <a:p>
          <a:endParaRPr lang="en-US"/>
        </a:p>
      </dgm:t>
    </dgm:pt>
    <dgm:pt modelId="{D50CDC4E-9969-43E8-918A-FB36C15A8F77}" type="sibTrans" cxnId="{F2450089-35B6-4C59-98E4-11205DAF2D35}">
      <dgm:prSet/>
      <dgm:spPr/>
      <dgm:t>
        <a:bodyPr/>
        <a:lstStyle/>
        <a:p>
          <a:endParaRPr lang="en-US"/>
        </a:p>
      </dgm:t>
    </dgm:pt>
    <dgm:pt modelId="{764035C1-797D-4E37-9DB3-D36F689A6465}">
      <dgm:prSet/>
      <dgm:spPr/>
      <dgm:t>
        <a:bodyPr/>
        <a:lstStyle/>
        <a:p>
          <a:r>
            <a:rPr lang="en-US" dirty="0"/>
            <a:t>The tables can be learned form data.</a:t>
          </a:r>
        </a:p>
      </dgm:t>
    </dgm:pt>
    <dgm:pt modelId="{BC33FE86-1D62-4EB4-913A-5CCBD6E3277F}" type="parTrans" cxnId="{AB5A5BC2-82F5-4727-812C-830BCCF5F22A}">
      <dgm:prSet/>
      <dgm:spPr/>
      <dgm:t>
        <a:bodyPr/>
        <a:lstStyle/>
        <a:p>
          <a:endParaRPr lang="en-US"/>
        </a:p>
      </dgm:t>
    </dgm:pt>
    <dgm:pt modelId="{9E25982E-A6BF-4FC5-92B3-D31942FA9259}" type="sibTrans" cxnId="{AB5A5BC2-82F5-4727-812C-830BCCF5F22A}">
      <dgm:prSet/>
      <dgm:spPr/>
      <dgm:t>
        <a:bodyPr/>
        <a:lstStyle/>
        <a:p>
          <a:endParaRPr lang="en-US"/>
        </a:p>
      </dgm:t>
    </dgm:pt>
    <dgm:pt modelId="{828FC82D-8B9E-448B-88E5-E524814587C2}">
      <dgm:prSet/>
      <dgm:spPr/>
      <dgm:t>
        <a:bodyPr/>
        <a:lstStyle/>
        <a:p>
          <a:endParaRPr lang="en-US" dirty="0"/>
        </a:p>
      </dgm:t>
    </dgm:pt>
    <dgm:pt modelId="{605A9D2F-A78F-40A7-BF17-1871176A7BE2}" type="parTrans" cxnId="{F1AD6D7C-2648-41D7-9565-58BA7609FA1B}">
      <dgm:prSet/>
      <dgm:spPr/>
      <dgm:t>
        <a:bodyPr/>
        <a:lstStyle/>
        <a:p>
          <a:endParaRPr lang="en-US"/>
        </a:p>
      </dgm:t>
    </dgm:pt>
    <dgm:pt modelId="{F8A67F21-E7FC-4D36-9D82-50BE578D3B50}" type="sibTrans" cxnId="{F1AD6D7C-2648-41D7-9565-58BA7609FA1B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4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4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4">
        <dgm:presLayoutVars>
          <dgm:bulletEnabled val="1"/>
        </dgm:presLayoutVars>
      </dgm:prSet>
      <dgm:spPr/>
    </dgm:pt>
    <dgm:pt modelId="{5C0185F6-8BC2-49DB-80FA-7E10298A7336}" type="pres">
      <dgm:prSet presAssocID="{9998D001-06E5-4323-9A95-FF39D5528DEE}" presName="space" presStyleCnt="0"/>
      <dgm:spPr/>
    </dgm:pt>
    <dgm:pt modelId="{A5AD8769-1CE8-41B5-B5CC-B14A3CAED050}" type="pres">
      <dgm:prSet presAssocID="{980F8CCE-337E-4705-A19C-5ED4DD4EA2D8}" presName="composite" presStyleCnt="0"/>
      <dgm:spPr/>
    </dgm:pt>
    <dgm:pt modelId="{B110EE6C-C081-460E-9EB5-A4A219535E14}" type="pres">
      <dgm:prSet presAssocID="{980F8CCE-337E-4705-A19C-5ED4DD4EA2D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55C6EC-4763-4437-8A81-DCCD7447E9E0}" type="pres">
      <dgm:prSet presAssocID="{980F8CCE-337E-4705-A19C-5ED4DD4EA2D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8B764E0F-3B97-4AE2-B9CE-0668427E680A}" type="presOf" srcId="{828FC82D-8B9E-448B-88E5-E524814587C2}" destId="{C955C6EC-4763-4437-8A81-DCCD7447E9E0}" srcOrd="0" destOrd="3" presId="urn:microsoft.com/office/officeart/2005/8/layout/hList1"/>
    <dgm:cxn modelId="{8679871C-A3E4-4FE6-9B09-530207A9F274}" type="presOf" srcId="{77EDED24-91FB-4304-9F78-BB9483F31D18}" destId="{C955C6EC-4763-4437-8A81-DCCD7447E9E0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C928E36-9234-469C-BF20-3D07CD1B731D}" srcId="{A583D8F7-0B58-43A8-AE34-32594DE1738D}" destId="{980F8CCE-337E-4705-A19C-5ED4DD4EA2D8}" srcOrd="3" destOrd="0" parTransId="{C0F1A191-7679-4D0E-A111-7CCBED6FD481}" sibTransId="{8A764E1A-C3F6-47F3-B72F-E822D7DF8B0F}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E308933C-22B1-4821-B011-2621F01A21D0}" type="presOf" srcId="{764035C1-797D-4E37-9DB3-D36F689A6465}" destId="{C955C6EC-4763-4437-8A81-DCCD7447E9E0}" srcOrd="0" destOrd="4" presId="urn:microsoft.com/office/officeart/2005/8/layout/hList1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5A09D06D-CA0E-4982-B4A4-7A24889386FB}" type="presOf" srcId="{7BB60CEB-A95D-49A0-AD38-420DC784DCA3}" destId="{C955C6EC-4763-4437-8A81-DCCD7447E9E0}" srcOrd="0" destOrd="2" presId="urn:microsoft.com/office/officeart/2005/8/layout/hList1"/>
    <dgm:cxn modelId="{B131466E-66BD-4E2F-9D7E-B69CC3A00733}" type="presOf" srcId="{4DE436A9-83E0-4E97-94D3-A7A23D470661}" destId="{C955C6EC-4763-4437-8A81-DCCD7447E9E0}" srcOrd="0" destOrd="0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F1AD6D7C-2648-41D7-9565-58BA7609FA1B}" srcId="{4DE436A9-83E0-4E97-94D3-A7A23D470661}" destId="{828FC82D-8B9E-448B-88E5-E524814587C2}" srcOrd="2" destOrd="0" parTransId="{605A9D2F-A78F-40A7-BF17-1871176A7BE2}" sibTransId="{F8A67F21-E7FC-4D36-9D82-50BE578D3B50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F2450089-35B6-4C59-98E4-11205DAF2D35}" srcId="{4DE436A9-83E0-4E97-94D3-A7A23D470661}" destId="{7BB60CEB-A95D-49A0-AD38-420DC784DCA3}" srcOrd="1" destOrd="0" parTransId="{995CD675-79FD-47C2-B432-CF5030025CEA}" sibTransId="{D50CDC4E-9969-43E8-918A-FB36C15A8F77}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01205396-4586-4514-8DC8-38890847DA28}" srcId="{980F8CCE-337E-4705-A19C-5ED4DD4EA2D8}" destId="{4DE436A9-83E0-4E97-94D3-A7A23D470661}" srcOrd="0" destOrd="0" parTransId="{C3CE518E-68F8-4825-9AA4-0AFE0BB3E644}" sibTransId="{21FED047-F0D8-4E0B-8699-332F4868562E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466F98A8-C841-4450-A735-F026ACA76FC0}" srcId="{4DE436A9-83E0-4E97-94D3-A7A23D470661}" destId="{77EDED24-91FB-4304-9F78-BB9483F31D18}" srcOrd="0" destOrd="0" parTransId="{52456935-B8CA-463F-8CA9-8FA80E633B7F}" sibTransId="{8BCD6EF8-A1A2-4BAB-A176-A4655DE3B030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168EB7B2-E346-40AC-81C6-42E67C97FFEA}" type="presOf" srcId="{980F8CCE-337E-4705-A19C-5ED4DD4EA2D8}" destId="{B110EE6C-C081-460E-9EB5-A4A219535E14}" srcOrd="0" destOrd="0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AB5A5BC2-82F5-4727-812C-830BCCF5F22A}" srcId="{980F8CCE-337E-4705-A19C-5ED4DD4EA2D8}" destId="{764035C1-797D-4E37-9DB3-D36F689A6465}" srcOrd="1" destOrd="0" parTransId="{BC33FE86-1D62-4EB4-913A-5CCBD6E3277F}" sibTransId="{9E25982E-A6BF-4FC5-92B3-D31942FA9259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  <dgm:cxn modelId="{2C4D4AC5-CCB7-4912-AF0B-1CA10D5A6D32}" type="presParOf" srcId="{1DC10AE1-4929-4B55-A688-C70A646FA12F}" destId="{5C0185F6-8BC2-49DB-80FA-7E10298A7336}" srcOrd="5" destOrd="0" presId="urn:microsoft.com/office/officeart/2005/8/layout/hList1"/>
    <dgm:cxn modelId="{895133B6-BA48-4822-9790-363D77EC2DC7}" type="presParOf" srcId="{1DC10AE1-4929-4B55-A688-C70A646FA12F}" destId="{A5AD8769-1CE8-41B5-B5CC-B14A3CAED050}" srcOrd="6" destOrd="0" presId="urn:microsoft.com/office/officeart/2005/8/layout/hList1"/>
    <dgm:cxn modelId="{56E31D3D-789E-421A-B9D3-E9597F977D8D}" type="presParOf" srcId="{A5AD8769-1CE8-41B5-B5CC-B14A3CAED050}" destId="{B110EE6C-C081-460E-9EB5-A4A219535E14}" srcOrd="0" destOrd="0" presId="urn:microsoft.com/office/officeart/2005/8/layout/hList1"/>
    <dgm:cxn modelId="{35830651-CC97-4A6C-B108-6B3B39D4791F}" type="presParOf" srcId="{A5AD8769-1CE8-41B5-B5CC-B14A3CAED050}" destId="{C955C6EC-4763-4437-8A81-DCCD7447E9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>
        <a:blipFill>
          <a:blip xmlns:r="http://schemas.openxmlformats.org/officeDocument/2006/relationships" r:embed="rId1"/>
          <a:stretch>
            <a:fillRect l="-1790" r="-76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>
        <a:blipFill>
          <a:blip xmlns:r="http://schemas.openxmlformats.org/officeDocument/2006/relationships" r:embed="rId2"/>
          <a:stretch>
            <a:fillRect l="-1535" r="-153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dgm:pt modelId="{EDE1371B-F13F-4A60-9C71-C9674634C49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dgm:pt modelId="{6F1981E5-7B90-4815-8E6C-BF76A61A82B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980F8CCE-337E-4705-A19C-5ED4DD4EA2D8}">
      <dgm:prSet/>
      <dgm:spPr/>
      <dgm:t>
        <a:bodyPr/>
        <a:lstStyle/>
        <a:p>
          <a:r>
            <a:rPr lang="en-US" b="1" dirty="0"/>
            <a:t>Compressing Tables</a:t>
          </a:r>
        </a:p>
      </dgm:t>
    </dgm:pt>
    <dgm:pt modelId="{C0F1A191-7679-4D0E-A111-7CCBED6FD481}" type="parTrans" cxnId="{DC928E36-9234-469C-BF20-3D07CD1B731D}">
      <dgm:prSet/>
      <dgm:spPr/>
      <dgm:t>
        <a:bodyPr/>
        <a:lstStyle/>
        <a:p>
          <a:endParaRPr lang="en-US"/>
        </a:p>
      </dgm:t>
    </dgm:pt>
    <dgm:pt modelId="{8A764E1A-C3F6-47F3-B72F-E822D7DF8B0F}" type="sibTrans" cxnId="{DC928E36-9234-469C-BF20-3D07CD1B731D}">
      <dgm:prSet/>
      <dgm:spPr/>
      <dgm:t>
        <a:bodyPr/>
        <a:lstStyle/>
        <a:p>
          <a:endParaRPr lang="en-US"/>
        </a:p>
      </dgm:t>
    </dgm:pt>
    <dgm:pt modelId="{4DE436A9-83E0-4E97-94D3-A7A23D470661}">
      <dgm:prSet/>
      <dgm:spPr/>
      <dgm:t>
        <a:bodyPr/>
        <a:lstStyle/>
        <a:p>
          <a:r>
            <a:rPr lang="en-US" dirty="0"/>
            <a:t>Neural networks can be used as a compact representation of tables that do not fit in memory. E.g.,</a:t>
          </a:r>
        </a:p>
      </dgm:t>
    </dgm:pt>
    <dgm:pt modelId="{C3CE518E-68F8-4825-9AA4-0AFE0BB3E644}" type="parTrans" cxnId="{01205396-4586-4514-8DC8-38890847DA28}">
      <dgm:prSet/>
      <dgm:spPr/>
      <dgm:t>
        <a:bodyPr/>
        <a:lstStyle/>
        <a:p>
          <a:endParaRPr lang="en-US"/>
        </a:p>
      </dgm:t>
    </dgm:pt>
    <dgm:pt modelId="{21FED047-F0D8-4E0B-8699-332F4868562E}" type="sibTrans" cxnId="{01205396-4586-4514-8DC8-38890847DA28}">
      <dgm:prSet/>
      <dgm:spPr/>
      <dgm:t>
        <a:bodyPr/>
        <a:lstStyle/>
        <a:p>
          <a:endParaRPr lang="en-US"/>
        </a:p>
      </dgm:t>
    </dgm:pt>
    <dgm:pt modelId="{77EDED24-91FB-4304-9F78-BB9483F31D18}">
      <dgm:prSet/>
      <dgm:spPr/>
      <dgm:t>
        <a:bodyPr/>
        <a:lstStyle/>
        <a:p>
          <a:r>
            <a:rPr lang="en-US" dirty="0"/>
            <a:t>Joint probability table</a:t>
          </a:r>
        </a:p>
      </dgm:t>
    </dgm:pt>
    <dgm:pt modelId="{52456935-B8CA-463F-8CA9-8FA80E633B7F}" type="parTrans" cxnId="{466F98A8-C841-4450-A735-F026ACA76FC0}">
      <dgm:prSet/>
      <dgm:spPr/>
      <dgm:t>
        <a:bodyPr/>
        <a:lstStyle/>
        <a:p>
          <a:endParaRPr lang="en-US"/>
        </a:p>
      </dgm:t>
    </dgm:pt>
    <dgm:pt modelId="{8BCD6EF8-A1A2-4BAB-A176-A4655DE3B030}" type="sibTrans" cxnId="{466F98A8-C841-4450-A735-F026ACA76FC0}">
      <dgm:prSet/>
      <dgm:spPr/>
      <dgm:t>
        <a:bodyPr/>
        <a:lstStyle/>
        <a:p>
          <a:endParaRPr lang="en-US"/>
        </a:p>
      </dgm:t>
    </dgm:pt>
    <dgm:pt modelId="{7BB60CEB-A95D-49A0-AD38-420DC784DCA3}">
      <dgm:prSet/>
      <dgm:spPr/>
      <dgm:t>
        <a:bodyPr/>
        <a:lstStyle/>
        <a:p>
          <a:r>
            <a:rPr lang="en-US" dirty="0"/>
            <a:t>State utility table</a:t>
          </a:r>
        </a:p>
      </dgm:t>
    </dgm:pt>
    <dgm:pt modelId="{995CD675-79FD-47C2-B432-CF5030025CEA}" type="parTrans" cxnId="{F2450089-35B6-4C59-98E4-11205DAF2D35}">
      <dgm:prSet/>
      <dgm:spPr/>
      <dgm:t>
        <a:bodyPr/>
        <a:lstStyle/>
        <a:p>
          <a:endParaRPr lang="en-US"/>
        </a:p>
      </dgm:t>
    </dgm:pt>
    <dgm:pt modelId="{D50CDC4E-9969-43E8-918A-FB36C15A8F77}" type="sibTrans" cxnId="{F2450089-35B6-4C59-98E4-11205DAF2D35}">
      <dgm:prSet/>
      <dgm:spPr/>
      <dgm:t>
        <a:bodyPr/>
        <a:lstStyle/>
        <a:p>
          <a:endParaRPr lang="en-US"/>
        </a:p>
      </dgm:t>
    </dgm:pt>
    <dgm:pt modelId="{764035C1-797D-4E37-9DB3-D36F689A6465}">
      <dgm:prSet/>
      <dgm:spPr/>
      <dgm:t>
        <a:bodyPr/>
        <a:lstStyle/>
        <a:p>
          <a:r>
            <a:rPr lang="en-US" dirty="0"/>
            <a:t>The tables can be learned form data.</a:t>
          </a:r>
        </a:p>
      </dgm:t>
    </dgm:pt>
    <dgm:pt modelId="{BC33FE86-1D62-4EB4-913A-5CCBD6E3277F}" type="parTrans" cxnId="{AB5A5BC2-82F5-4727-812C-830BCCF5F22A}">
      <dgm:prSet/>
      <dgm:spPr/>
      <dgm:t>
        <a:bodyPr/>
        <a:lstStyle/>
        <a:p>
          <a:endParaRPr lang="en-US"/>
        </a:p>
      </dgm:t>
    </dgm:pt>
    <dgm:pt modelId="{9E25982E-A6BF-4FC5-92B3-D31942FA9259}" type="sibTrans" cxnId="{AB5A5BC2-82F5-4727-812C-830BCCF5F22A}">
      <dgm:prSet/>
      <dgm:spPr/>
      <dgm:t>
        <a:bodyPr/>
        <a:lstStyle/>
        <a:p>
          <a:endParaRPr lang="en-US"/>
        </a:p>
      </dgm:t>
    </dgm:pt>
    <dgm:pt modelId="{828FC82D-8B9E-448B-88E5-E524814587C2}">
      <dgm:prSet/>
      <dgm:spPr/>
      <dgm:t>
        <a:bodyPr/>
        <a:lstStyle/>
        <a:p>
          <a:endParaRPr lang="en-US" dirty="0"/>
        </a:p>
      </dgm:t>
    </dgm:pt>
    <dgm:pt modelId="{605A9D2F-A78F-40A7-BF17-1871176A7BE2}" type="parTrans" cxnId="{F1AD6D7C-2648-41D7-9565-58BA7609FA1B}">
      <dgm:prSet/>
      <dgm:spPr/>
      <dgm:t>
        <a:bodyPr/>
        <a:lstStyle/>
        <a:p>
          <a:endParaRPr lang="en-US"/>
        </a:p>
      </dgm:t>
    </dgm:pt>
    <dgm:pt modelId="{F8A67F21-E7FC-4D36-9D82-50BE578D3B50}" type="sibTrans" cxnId="{F1AD6D7C-2648-41D7-9565-58BA7609FA1B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4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4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4">
        <dgm:presLayoutVars>
          <dgm:bulletEnabled val="1"/>
        </dgm:presLayoutVars>
      </dgm:prSet>
      <dgm:spPr/>
    </dgm:pt>
    <dgm:pt modelId="{5C0185F6-8BC2-49DB-80FA-7E10298A7336}" type="pres">
      <dgm:prSet presAssocID="{9998D001-06E5-4323-9A95-FF39D5528DEE}" presName="space" presStyleCnt="0"/>
      <dgm:spPr/>
    </dgm:pt>
    <dgm:pt modelId="{A5AD8769-1CE8-41B5-B5CC-B14A3CAED050}" type="pres">
      <dgm:prSet presAssocID="{980F8CCE-337E-4705-A19C-5ED4DD4EA2D8}" presName="composite" presStyleCnt="0"/>
      <dgm:spPr/>
    </dgm:pt>
    <dgm:pt modelId="{B110EE6C-C081-460E-9EB5-A4A219535E14}" type="pres">
      <dgm:prSet presAssocID="{980F8CCE-337E-4705-A19C-5ED4DD4EA2D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55C6EC-4763-4437-8A81-DCCD7447E9E0}" type="pres">
      <dgm:prSet presAssocID="{980F8CCE-337E-4705-A19C-5ED4DD4EA2D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8B764E0F-3B97-4AE2-B9CE-0668427E680A}" type="presOf" srcId="{828FC82D-8B9E-448B-88E5-E524814587C2}" destId="{C955C6EC-4763-4437-8A81-DCCD7447E9E0}" srcOrd="0" destOrd="3" presId="urn:microsoft.com/office/officeart/2005/8/layout/hList1"/>
    <dgm:cxn modelId="{8679871C-A3E4-4FE6-9B09-530207A9F274}" type="presOf" srcId="{77EDED24-91FB-4304-9F78-BB9483F31D18}" destId="{C955C6EC-4763-4437-8A81-DCCD7447E9E0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C928E36-9234-469C-BF20-3D07CD1B731D}" srcId="{A583D8F7-0B58-43A8-AE34-32594DE1738D}" destId="{980F8CCE-337E-4705-A19C-5ED4DD4EA2D8}" srcOrd="3" destOrd="0" parTransId="{C0F1A191-7679-4D0E-A111-7CCBED6FD481}" sibTransId="{8A764E1A-C3F6-47F3-B72F-E822D7DF8B0F}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E308933C-22B1-4821-B011-2621F01A21D0}" type="presOf" srcId="{764035C1-797D-4E37-9DB3-D36F689A6465}" destId="{C955C6EC-4763-4437-8A81-DCCD7447E9E0}" srcOrd="0" destOrd="4" presId="urn:microsoft.com/office/officeart/2005/8/layout/hList1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5A09D06D-CA0E-4982-B4A4-7A24889386FB}" type="presOf" srcId="{7BB60CEB-A95D-49A0-AD38-420DC784DCA3}" destId="{C955C6EC-4763-4437-8A81-DCCD7447E9E0}" srcOrd="0" destOrd="2" presId="urn:microsoft.com/office/officeart/2005/8/layout/hList1"/>
    <dgm:cxn modelId="{B131466E-66BD-4E2F-9D7E-B69CC3A00733}" type="presOf" srcId="{4DE436A9-83E0-4E97-94D3-A7A23D470661}" destId="{C955C6EC-4763-4437-8A81-DCCD7447E9E0}" srcOrd="0" destOrd="0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F1AD6D7C-2648-41D7-9565-58BA7609FA1B}" srcId="{4DE436A9-83E0-4E97-94D3-A7A23D470661}" destId="{828FC82D-8B9E-448B-88E5-E524814587C2}" srcOrd="2" destOrd="0" parTransId="{605A9D2F-A78F-40A7-BF17-1871176A7BE2}" sibTransId="{F8A67F21-E7FC-4D36-9D82-50BE578D3B50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F2450089-35B6-4C59-98E4-11205DAF2D35}" srcId="{4DE436A9-83E0-4E97-94D3-A7A23D470661}" destId="{7BB60CEB-A95D-49A0-AD38-420DC784DCA3}" srcOrd="1" destOrd="0" parTransId="{995CD675-79FD-47C2-B432-CF5030025CEA}" sibTransId="{D50CDC4E-9969-43E8-918A-FB36C15A8F77}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01205396-4586-4514-8DC8-38890847DA28}" srcId="{980F8CCE-337E-4705-A19C-5ED4DD4EA2D8}" destId="{4DE436A9-83E0-4E97-94D3-A7A23D470661}" srcOrd="0" destOrd="0" parTransId="{C3CE518E-68F8-4825-9AA4-0AFE0BB3E644}" sibTransId="{21FED047-F0D8-4E0B-8699-332F4868562E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466F98A8-C841-4450-A735-F026ACA76FC0}" srcId="{4DE436A9-83E0-4E97-94D3-A7A23D470661}" destId="{77EDED24-91FB-4304-9F78-BB9483F31D18}" srcOrd="0" destOrd="0" parTransId="{52456935-B8CA-463F-8CA9-8FA80E633B7F}" sibTransId="{8BCD6EF8-A1A2-4BAB-A176-A4655DE3B030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168EB7B2-E346-40AC-81C6-42E67C97FFEA}" type="presOf" srcId="{980F8CCE-337E-4705-A19C-5ED4DD4EA2D8}" destId="{B110EE6C-C081-460E-9EB5-A4A219535E14}" srcOrd="0" destOrd="0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AB5A5BC2-82F5-4727-812C-830BCCF5F22A}" srcId="{980F8CCE-337E-4705-A19C-5ED4DD4EA2D8}" destId="{764035C1-797D-4E37-9DB3-D36F689A6465}" srcOrd="1" destOrd="0" parTransId="{BC33FE86-1D62-4EB4-913A-5CCBD6E3277F}" sibTransId="{9E25982E-A6BF-4FC5-92B3-D31942FA9259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  <dgm:cxn modelId="{2C4D4AC5-CCB7-4912-AF0B-1CA10D5A6D32}" type="presParOf" srcId="{1DC10AE1-4929-4B55-A688-C70A646FA12F}" destId="{5C0185F6-8BC2-49DB-80FA-7E10298A7336}" srcOrd="5" destOrd="0" presId="urn:microsoft.com/office/officeart/2005/8/layout/hList1"/>
    <dgm:cxn modelId="{895133B6-BA48-4822-9790-363D77EC2DC7}" type="presParOf" srcId="{1DC10AE1-4929-4B55-A688-C70A646FA12F}" destId="{A5AD8769-1CE8-41B5-B5CC-B14A3CAED050}" srcOrd="6" destOrd="0" presId="urn:microsoft.com/office/officeart/2005/8/layout/hList1"/>
    <dgm:cxn modelId="{56E31D3D-789E-421A-B9D3-E9597F977D8D}" type="presParOf" srcId="{A5AD8769-1CE8-41B5-B5CC-B14A3CAED050}" destId="{B110EE6C-C081-460E-9EB5-A4A219535E14}" srcOrd="0" destOrd="0" presId="urn:microsoft.com/office/officeart/2005/8/layout/hList1"/>
    <dgm:cxn modelId="{35830651-CC97-4A6C-B108-6B3B39D4791F}" type="presParOf" srcId="{A5AD8769-1CE8-41B5-B5CC-B14A3CAED050}" destId="{C955C6EC-4763-4437-8A81-DCCD7447E9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2AE5-D223-4FD2-AE0F-78620D37C70E}">
      <dsp:nvSpPr>
        <dsp:cNvPr id="0" name=""/>
        <dsp:cNvSpPr/>
      </dsp:nvSpPr>
      <dsp:spPr>
        <a:xfrm>
          <a:off x="788669" y="0"/>
          <a:ext cx="8938260" cy="3505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C3ABF-67AF-4AE6-B5D8-01CDD9772369}">
      <dsp:nvSpPr>
        <dsp:cNvPr id="0" name=""/>
        <dsp:cNvSpPr/>
      </dsp:nvSpPr>
      <dsp:spPr>
        <a:xfrm>
          <a:off x="233" y="1051559"/>
          <a:ext cx="1679247" cy="140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ML &amp; Agents</a:t>
          </a:r>
        </a:p>
      </dsp:txBody>
      <dsp:txXfrm>
        <a:off x="68677" y="1120003"/>
        <a:ext cx="1542359" cy="1265192"/>
      </dsp:txXfrm>
    </dsp:sp>
    <dsp:sp modelId="{0AB9704D-A203-4650-92A1-56E17AD50F58}">
      <dsp:nvSpPr>
        <dsp:cNvPr id="0" name=""/>
        <dsp:cNvSpPr/>
      </dsp:nvSpPr>
      <dsp:spPr>
        <a:xfrm>
          <a:off x="1767410" y="1051559"/>
          <a:ext cx="1679247" cy="140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Supervised Learning</a:t>
          </a:r>
        </a:p>
      </dsp:txBody>
      <dsp:txXfrm>
        <a:off x="1835854" y="1120003"/>
        <a:ext cx="1542359" cy="1265192"/>
      </dsp:txXfrm>
    </dsp:sp>
    <dsp:sp modelId="{5FE25C4C-2BC5-4F54-BE1F-F3BEC29E749D}">
      <dsp:nvSpPr>
        <dsp:cNvPr id="0" name=""/>
        <dsp:cNvSpPr/>
      </dsp:nvSpPr>
      <dsp:spPr>
        <a:xfrm>
          <a:off x="3534587" y="1051559"/>
          <a:ext cx="1679247" cy="140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3603031" y="1120003"/>
        <a:ext cx="1542359" cy="1265192"/>
      </dsp:txXfrm>
    </dsp:sp>
    <dsp:sp modelId="{754C964E-78AB-4328-868B-C63F78DDBC38}">
      <dsp:nvSpPr>
        <dsp:cNvPr id="0" name=""/>
        <dsp:cNvSpPr/>
      </dsp:nvSpPr>
      <dsp:spPr>
        <a:xfrm>
          <a:off x="5301764" y="1051559"/>
          <a:ext cx="1679247" cy="140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Training &amp; Testing</a:t>
          </a:r>
        </a:p>
      </dsp:txBody>
      <dsp:txXfrm>
        <a:off x="5370208" y="1120003"/>
        <a:ext cx="1542359" cy="1265192"/>
      </dsp:txXfrm>
    </dsp:sp>
    <dsp:sp modelId="{98799300-0DD4-4960-A025-4ADACB2CE7BB}">
      <dsp:nvSpPr>
        <dsp:cNvPr id="0" name=""/>
        <dsp:cNvSpPr/>
      </dsp:nvSpPr>
      <dsp:spPr>
        <a:xfrm>
          <a:off x="7068941" y="1051559"/>
          <a:ext cx="1679247" cy="140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Types of supervised ML Models</a:t>
          </a:r>
        </a:p>
      </dsp:txBody>
      <dsp:txXfrm>
        <a:off x="7137385" y="1120003"/>
        <a:ext cx="1542359" cy="1265192"/>
      </dsp:txXfrm>
    </dsp:sp>
    <dsp:sp modelId="{054AE80D-D322-4C7E-8CAE-447DBCBB2AA6}">
      <dsp:nvSpPr>
        <dsp:cNvPr id="0" name=""/>
        <dsp:cNvSpPr/>
      </dsp:nvSpPr>
      <dsp:spPr>
        <a:xfrm>
          <a:off x="8836119" y="1051559"/>
          <a:ext cx="1679247" cy="140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in AI</a:t>
          </a:r>
        </a:p>
      </dsp:txBody>
      <dsp:txXfrm>
        <a:off x="8904563" y="1120003"/>
        <a:ext cx="1542359" cy="126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8BA4F-48C0-44F7-B49B-2544E59430F6}">
      <dsp:nvSpPr>
        <dsp:cNvPr id="0" name=""/>
        <dsp:cNvSpPr/>
      </dsp:nvSpPr>
      <dsp:spPr>
        <a:xfrm>
          <a:off x="0" y="351931"/>
          <a:ext cx="626364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Generalized linear model (GLM): </a:t>
          </a:r>
          <a:r>
            <a:rPr lang="en-US" sz="1900" kern="1200" dirty="0"/>
            <a:t>This important model family includes </a:t>
          </a:r>
          <a:r>
            <a:rPr lang="en-US" sz="1900" b="1" kern="1200" dirty="0"/>
            <a:t>linear regression </a:t>
          </a:r>
          <a:r>
            <a:rPr lang="en-US" sz="1900" kern="1200" dirty="0"/>
            <a:t>and the classification method </a:t>
          </a:r>
          <a:r>
            <a:rPr lang="en-US" sz="1900" b="1" kern="1200" dirty="0"/>
            <a:t>logistic regression. </a:t>
          </a:r>
          <a:endParaRPr lang="en-US" sz="1900" kern="1200" dirty="0"/>
        </a:p>
      </dsp:txBody>
      <dsp:txXfrm>
        <a:off x="0" y="351931"/>
        <a:ext cx="6263640" cy="1346625"/>
      </dsp:txXfrm>
    </dsp:sp>
    <dsp:sp modelId="{728725E1-C028-4CFF-B3D7-ECB8D28021DB}">
      <dsp:nvSpPr>
        <dsp:cNvPr id="0" name=""/>
        <dsp:cNvSpPr/>
      </dsp:nvSpPr>
      <dsp:spPr>
        <a:xfrm>
          <a:off x="313182" y="71491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other models exist</a:t>
          </a:r>
        </a:p>
      </dsp:txBody>
      <dsp:txXfrm>
        <a:off x="340562" y="98871"/>
        <a:ext cx="4329788" cy="506120"/>
      </dsp:txXfrm>
    </dsp:sp>
    <dsp:sp modelId="{8BD60244-BD09-48B5-A6BD-A5920B49269F}">
      <dsp:nvSpPr>
        <dsp:cNvPr id="0" name=""/>
        <dsp:cNvSpPr/>
      </dsp:nvSpPr>
      <dsp:spPr>
        <a:xfrm>
          <a:off x="0" y="2081596"/>
          <a:ext cx="6263640" cy="335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Regularization: </a:t>
          </a:r>
          <a:r>
            <a:rPr lang="en-US" sz="1900" kern="1200" dirty="0"/>
            <a:t>enforce simplicity and reduces overfitting by using a penalty for complexity.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Kernel trick: </a:t>
          </a:r>
          <a:r>
            <a:rPr lang="en-US" sz="1900" kern="1200" dirty="0"/>
            <a:t>Let a linear classifier learn non-linear decision boundaries ( = a linear boundary in a high dimensional space).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Ensemble Learning: </a:t>
          </a:r>
          <a:r>
            <a:rPr lang="en-US" sz="1900" kern="1200" dirty="0"/>
            <a:t>Use many models and combine the results (e.g., random forest, boosting).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Embedding and Dimensionality Reduction: </a:t>
          </a:r>
          <a:r>
            <a:rPr lang="en-US" sz="1900" kern="1200" dirty="0"/>
            <a:t>Learn how to represent data in a simpler way (e.g., PCA, text embeddings).</a:t>
          </a:r>
        </a:p>
      </dsp:txBody>
      <dsp:txXfrm>
        <a:off x="0" y="2081596"/>
        <a:ext cx="6263640" cy="3351600"/>
      </dsp:txXfrm>
    </dsp:sp>
    <dsp:sp modelId="{D2714134-93F0-48C2-9EAF-C80D0AD218DE}">
      <dsp:nvSpPr>
        <dsp:cNvPr id="0" name=""/>
        <dsp:cNvSpPr/>
      </dsp:nvSpPr>
      <dsp:spPr>
        <a:xfrm>
          <a:off x="313182" y="1801156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Often used methods</a:t>
          </a:r>
        </a:p>
      </dsp:txBody>
      <dsp:txXfrm>
        <a:off x="340562" y="1828536"/>
        <a:ext cx="432978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F41E-FDAD-4835-B53A-D7D076DE9B55}">
      <dsp:nvSpPr>
        <dsp:cNvPr id="0" name=""/>
        <dsp:cNvSpPr/>
      </dsp:nvSpPr>
      <dsp:spPr>
        <a:xfrm>
          <a:off x="3953" y="123275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Learn Actions</a:t>
          </a:r>
        </a:p>
      </dsp:txBody>
      <dsp:txXfrm>
        <a:off x="3953" y="123275"/>
        <a:ext cx="2377306" cy="460800"/>
      </dsp:txXfrm>
    </dsp:sp>
    <dsp:sp modelId="{BACEBB25-2A32-4633-A8AA-43030F652DE8}">
      <dsp:nvSpPr>
        <dsp:cNvPr id="0" name=""/>
        <dsp:cNvSpPr/>
      </dsp:nvSpPr>
      <dsp:spPr>
        <a:xfrm>
          <a:off x="3953" y="584075"/>
          <a:ext cx="2377306" cy="36439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Directly learn the best action from examples. </a:t>
          </a:r>
          <a:br>
            <a:rPr lang="en-US" sz="1600" kern="1200" dirty="0"/>
          </a:br>
          <a:endParaRPr lang="en-US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1" kern="1200" smtClean="0">
                    <a:latin typeface="Cambria Math" panose="02040503050406030204" pitchFamily="18" charset="0"/>
                  </a:rPr>
                  <m:t>𝑎𝑐𝑡𝑖𝑜𝑛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This model can also be used as a </a:t>
          </a:r>
          <a:r>
            <a:rPr lang="en-US" sz="1600" b="1" kern="1200" dirty="0"/>
            <a:t>playout policy </a:t>
          </a:r>
          <a:r>
            <a:rPr lang="en-US" sz="1600" kern="1200" dirty="0"/>
            <a:t>for Monte Carlo tree search with data from self-play. </a:t>
          </a:r>
        </a:p>
      </dsp:txBody>
      <dsp:txXfrm>
        <a:off x="3953" y="584075"/>
        <a:ext cx="2377306" cy="3643987"/>
      </dsp:txXfrm>
    </dsp:sp>
    <dsp:sp modelId="{01534658-91BB-4C44-9424-637822D3A9D0}">
      <dsp:nvSpPr>
        <dsp:cNvPr id="0" name=""/>
        <dsp:cNvSpPr/>
      </dsp:nvSpPr>
      <dsp:spPr>
        <a:xfrm>
          <a:off x="2714082" y="123275"/>
          <a:ext cx="2377306" cy="4608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Learn Heuristics</a:t>
          </a:r>
        </a:p>
      </dsp:txBody>
      <dsp:txXfrm>
        <a:off x="2714082" y="123275"/>
        <a:ext cx="2377306" cy="460800"/>
      </dsp:txXfrm>
    </dsp:sp>
    <dsp:sp modelId="{5C57C7EB-478D-4F11-B65D-9016B386C608}">
      <dsp:nvSpPr>
        <dsp:cNvPr id="0" name=""/>
        <dsp:cNvSpPr/>
      </dsp:nvSpPr>
      <dsp:spPr>
        <a:xfrm>
          <a:off x="2714082" y="584075"/>
          <a:ext cx="2377306" cy="36439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Learn evaluation functions for states.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1" kern="1200" smtClean="0">
                    <a:latin typeface="Cambria Math" panose="02040503050406030204" pitchFamily="18" charset="0"/>
                  </a:rPr>
                  <m:t>𝑒𝑣𝑎𝑙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learn a </a:t>
          </a:r>
          <a:r>
            <a:rPr lang="en-US" sz="1600" b="1" kern="1200" dirty="0"/>
            <a:t>heuristic</a:t>
          </a:r>
          <a:r>
            <a:rPr lang="en-US" sz="1600" kern="1200" dirty="0"/>
            <a:t> for minimax search from examples. </a:t>
          </a:r>
        </a:p>
      </dsp:txBody>
      <dsp:txXfrm>
        <a:off x="2714082" y="584075"/>
        <a:ext cx="2377306" cy="3643987"/>
      </dsp:txXfrm>
    </dsp:sp>
    <dsp:sp modelId="{228970AD-4D95-42F2-B737-33364C2CB3CE}">
      <dsp:nvSpPr>
        <dsp:cNvPr id="0" name=""/>
        <dsp:cNvSpPr/>
      </dsp:nvSpPr>
      <dsp:spPr>
        <a:xfrm>
          <a:off x="5424211" y="123275"/>
          <a:ext cx="2377306" cy="460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Perception</a:t>
          </a:r>
          <a:r>
            <a:rPr lang="en-US" sz="1600" kern="1200" dirty="0"/>
            <a:t> </a:t>
          </a:r>
        </a:p>
      </dsp:txBody>
      <dsp:txXfrm>
        <a:off x="5424211" y="123275"/>
        <a:ext cx="2377306" cy="460800"/>
      </dsp:txXfrm>
    </dsp:sp>
    <dsp:sp modelId="{4712BD07-C9A8-4BD1-BC67-16B85061F7C6}">
      <dsp:nvSpPr>
        <dsp:cNvPr id="0" name=""/>
        <dsp:cNvSpPr/>
      </dsp:nvSpPr>
      <dsp:spPr>
        <a:xfrm>
          <a:off x="5424211" y="584075"/>
          <a:ext cx="2377306" cy="36439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Natural language processing: </a:t>
          </a:r>
          <a:r>
            <a:rPr lang="en-US" sz="1600" kern="1200" dirty="0"/>
            <a:t>Use deep learning / word embeddings / language models to understand concepts, translate between languages, or generate text.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Speech recognition: Identify the most likely sequence of words.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Vision: Object recognition in images/videos. Generate images/video.</a:t>
          </a:r>
        </a:p>
      </dsp:txBody>
      <dsp:txXfrm>
        <a:off x="5424211" y="584075"/>
        <a:ext cx="2377306" cy="3643987"/>
      </dsp:txXfrm>
    </dsp:sp>
    <dsp:sp modelId="{B110EE6C-C081-460E-9EB5-A4A219535E14}">
      <dsp:nvSpPr>
        <dsp:cNvPr id="0" name=""/>
        <dsp:cNvSpPr/>
      </dsp:nvSpPr>
      <dsp:spPr>
        <a:xfrm>
          <a:off x="8134340" y="123275"/>
          <a:ext cx="2377306" cy="460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Compressing Tables</a:t>
          </a:r>
        </a:p>
      </dsp:txBody>
      <dsp:txXfrm>
        <a:off x="8134340" y="123275"/>
        <a:ext cx="2377306" cy="460800"/>
      </dsp:txXfrm>
    </dsp:sp>
    <dsp:sp modelId="{C955C6EC-4763-4437-8A81-DCCD7447E9E0}">
      <dsp:nvSpPr>
        <dsp:cNvPr id="0" name=""/>
        <dsp:cNvSpPr/>
      </dsp:nvSpPr>
      <dsp:spPr>
        <a:xfrm>
          <a:off x="8134340" y="584075"/>
          <a:ext cx="2377306" cy="36439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Neural networks can be used as a compact representation of tables that do not fit in memory. E.g.,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Joint probability table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State utility table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tables can be learned form data.</a:t>
          </a:r>
        </a:p>
      </dsp:txBody>
      <dsp:txXfrm>
        <a:off x="8134340" y="584075"/>
        <a:ext cx="2377306" cy="3643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0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0.png"/><Relationship Id="rId5" Type="http://schemas.openxmlformats.org/officeDocument/2006/relationships/image" Target="../media/image340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199" y="713312"/>
            <a:ext cx="4422647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 5/7320 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Intelligence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Examples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AIMA Chapter 19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dirty="0"/>
            </a:br>
            <a:r>
              <a:rPr lang="en-US" sz="1800" dirty="0"/>
              <a:t>Slides by Michael Hahsler  </a:t>
            </a:r>
            <a:br>
              <a:rPr lang="en-US" sz="1800" dirty="0"/>
            </a:br>
            <a:r>
              <a:rPr lang="en-US" sz="1600" dirty="0"/>
              <a:t>Based on slides by Dan Klein, Pieter </a:t>
            </a:r>
            <a:r>
              <a:rPr lang="en-US" sz="1600" dirty="0" err="1"/>
              <a:t>Abbeel</a:t>
            </a:r>
            <a:r>
              <a:rPr lang="en-US" sz="1600" dirty="0"/>
              <a:t>, Sergey Levine and  A. Farhadi (</a:t>
            </a:r>
            <a:r>
              <a:rPr lang="en-US" sz="1600" dirty="0">
                <a:hlinkClick r:id="rId3"/>
              </a:rPr>
              <a:t>http://ai.berkeley.edu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with figures from the AIMA textbook.</a:t>
            </a:r>
            <a:br>
              <a:rPr lang="en-US" sz="3200" dirty="0"/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0126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838199" y="626441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730448B-7C7B-B1D7-2745-591D0BFC2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04" y="1259943"/>
            <a:ext cx="6816648" cy="486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Consistency using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342741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loss, cross-entropy loss and many others…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3427413"/>
              </a:xfrm>
              <a:blipFill>
                <a:blip r:embed="rId3"/>
                <a:stretch>
                  <a:fillRect l="-1043" t="-3737"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8073674" y="3497305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295393" y="358431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513587" y="393476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>
            <a:cxnSpLocks/>
          </p:cNvCxnSpPr>
          <p:nvPr/>
        </p:nvCxnSpPr>
        <p:spPr>
          <a:xfrm flipH="1">
            <a:off x="8077200" y="4119429"/>
            <a:ext cx="436387" cy="12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9573D55-D5D4-4241-8344-90D913550C6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44747C-723B-4A29-B453-B5B3DA7BF2C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A107679-EBBB-4822-93FB-7D94002C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F0F589-D255-4E6D-9DDF-6F1DBE93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6A554F-D213-4E01-A5CD-02BE90E3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C758A0F-1D8E-4754-BD9A-30C49C1D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13" descr="txp_fig">
              <a:extLst>
                <a:ext uri="{FF2B5EF4-FFF2-40B4-BE49-F238E27FC236}">
                  <a16:creationId xmlns:a16="http://schemas.microsoft.com/office/drawing/2014/main" id="{E418D104-EF6B-4179-833F-E1837595ED2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81C9D012-E038-4266-A28C-3B02C6C3C9AF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Consistent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by Minimizing the Loss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Find the best hypothesis that minimizes the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It is 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so we use a non-optimal heuristic.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081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2F9E5-A1AA-477E-A7A5-38ECCBCEE21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116AE6-B46E-4695-A894-0CCFD699B21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94E2309-F337-45D4-BF03-7E28296E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BAF3D2-D446-46FB-98F1-0B8EBE3E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C5540B-019A-4893-B64E-2EF3BC98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3F391002-205A-452C-865F-05E7F96E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13" descr="txp_fig">
              <a:extLst>
                <a:ext uri="{FF2B5EF4-FFF2-40B4-BE49-F238E27FC236}">
                  <a16:creationId xmlns:a16="http://schemas.microsoft.com/office/drawing/2014/main" id="{8D571DFA-268A-42D3-9919-C561BF51B85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FD87FC05-37F8-4864-ABEA-86C4EAAA7AAD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Most Consistent Classifier</a:t>
            </a:r>
            <a:br>
              <a:rPr lang="en-US" dirty="0"/>
            </a:br>
            <a:r>
              <a:rPr lang="en-US" dirty="0"/>
              <a:t>The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625" y="1690688"/>
                <a:ext cx="10744200" cy="49688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For 0/1 loss</a:t>
                </a:r>
                <a:r>
                  <a:rPr lang="en-US" dirty="0"/>
                  <a:t>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MAP (Maximum a posteriori) estimates.  This is called the Bayes classifier.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 for 0/1 loss.</a:t>
                </a:r>
                <a:r>
                  <a:rPr lang="en-US" dirty="0"/>
                  <a:t> It is the most consistent classifier possible with the lowest possible error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 No better classifier is possible!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The classifier requires to learn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examples.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</a:t>
                </a:r>
                <a:r>
                  <a:rPr lang="en-US" b="1" dirty="0">
                    <a:solidFill>
                      <a:srgbClr val="FF0000"/>
                    </a:solidFill>
                  </a:rPr>
                  <a:t>needs the complete joint probability </a:t>
                </a:r>
                <a:r>
                  <a:rPr lang="en-US" dirty="0"/>
                  <a:t>which requires in the general case a probability table with one entry for each possible value for the feature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This is impractical (unless a simple Bayes network exists) and most classifiers try to approximate the Bayes classifier using a </a:t>
                </a:r>
                <a:r>
                  <a:rPr lang="en-US" b="1" dirty="0">
                    <a:solidFill>
                      <a:srgbClr val="FF0000"/>
                    </a:solidFill>
                  </a:rPr>
                  <a:t>simpler model </a:t>
                </a:r>
                <a:r>
                  <a:rPr lang="en-US" dirty="0"/>
                  <a:t>with fewer parameters.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625" y="1690688"/>
                <a:ext cx="10744200" cy="4968875"/>
              </a:xfrm>
              <a:blipFill>
                <a:blip r:embed="rId2"/>
                <a:stretch>
                  <a:fillRect l="-511" t="-613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Ease of use</a:t>
                </a:r>
                <a:endParaRPr lang="en-US" dirty="0"/>
              </a:p>
              <a:p>
                <a:pPr lvl="1"/>
                <a:r>
                  <a:rPr lang="en-US" dirty="0"/>
                  <a:t>Simpler hypotheses have fewer model parameters to estimate and store.</a:t>
                </a:r>
              </a:p>
              <a:p>
                <a:pPr lvl="1"/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Model bias: </a:t>
                </a:r>
                <a:r>
                  <a:rPr lang="en-US" dirty="0"/>
                  <a:t>Restrict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to simpler models (e.g., assumptions like independence, only consider linear models).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Feature selection: </a:t>
                </a:r>
                <a:r>
                  <a:rPr lang="en-US" dirty="0"/>
                  <a:t>use fewer variables from the 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Regularization:</a:t>
                </a:r>
                <a:r>
                  <a:rPr lang="en-US" dirty="0"/>
                  <a:t> penalize model for its complexity (e.g., number of parameters)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  <a:blipFill>
                <a:blip r:embed="rId2"/>
                <a:stretch>
                  <a:fillRect l="-1043" t="-325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481541" y="5179327"/>
            <a:ext cx="216933" cy="1768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896099" y="617803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88284" y="2897236"/>
                <a:ext cx="2046515" cy="20313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Points: Two samples from the same generating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Lines: the learned model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84" y="2897236"/>
                <a:ext cx="2046515" cy="2031325"/>
              </a:xfrm>
              <a:prstGeom prst="rect">
                <a:avLst/>
              </a:prstGeom>
              <a:blipFill>
                <a:blip r:embed="rId3"/>
                <a:stretch>
                  <a:fillRect l="-2065" t="-1190" b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5029200" y="1314967"/>
            <a:ext cx="3124200" cy="5138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1796714" y="1314967"/>
            <a:ext cx="3080086" cy="5138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1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00030-7835-4CC6-A0B9-86E7FD32D4AB}"/>
              </a:ext>
            </a:extLst>
          </p:cNvPr>
          <p:cNvSpPr/>
          <p:nvPr/>
        </p:nvSpPr>
        <p:spPr>
          <a:xfrm>
            <a:off x="9475730" y="5257800"/>
            <a:ext cx="21255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755E4-BCB2-4D99-9A3B-B42494B33ECD}"/>
              </a:ext>
            </a:extLst>
          </p:cNvPr>
          <p:cNvSpPr txBox="1"/>
          <p:nvPr/>
        </p:nvSpPr>
        <p:spPr>
          <a:xfrm>
            <a:off x="9710056" y="5758934"/>
            <a:ext cx="17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tradeoff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F0CE0-2BFD-3D6B-D38D-3FBE798CD0B5}"/>
              </a:ext>
            </a:extLst>
          </p:cNvPr>
          <p:cNvSpPr/>
          <p:nvPr/>
        </p:nvSpPr>
        <p:spPr>
          <a:xfrm>
            <a:off x="4876800" y="1828800"/>
            <a:ext cx="4130843" cy="3657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8" grpId="0" animBg="1"/>
      <p:bldP spid="3" grpId="0" animBg="1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(Instances,</a:t>
            </a:r>
          </a:p>
          <a:p>
            <a:pPr algn="ctr"/>
            <a:r>
              <a:rPr lang="en-US" dirty="0"/>
              <a:t>Observation)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/>
              <p:nvPr/>
            </p:nvSpPr>
            <p:spPr>
              <a:xfrm>
                <a:off x="5257800" y="400398"/>
                <a:ext cx="3200399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(Features, Variables, Attributes)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00398"/>
                <a:ext cx="3200399" cy="646331"/>
              </a:xfrm>
              <a:prstGeom prst="rect">
                <a:avLst/>
              </a:prstGeom>
              <a:blipFill>
                <a:blip r:embed="rId3"/>
                <a:stretch>
                  <a:fillRect l="-380" t="-4630" r="-38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68580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/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Class</a:t>
                </a:r>
              </a:p>
              <a:p>
                <a:pPr algn="ctr"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  <a:blipFill>
                <a:blip r:embed="rId4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Embedding: E.g., convert words to vectors where vector similarity between vectors reflects semantic similarity.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</a:t>
                </a:r>
                <a:r>
                  <a:rPr lang="en-US" sz="2400" b="1" dirty="0"/>
                  <a:t>model selection problem </a:t>
                </a:r>
                <a:r>
                  <a:rPr lang="en-US" sz="2400" dirty="0"/>
                  <a:t>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925" t="-3222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(Testing)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model was trained on the training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 We want to test how well the model will perform on new examples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(i.e., how well it </a:t>
                </a:r>
                <a:r>
                  <a:rPr lang="en-US" b="1" dirty="0">
                    <a:solidFill>
                      <a:srgbClr val="FF0000"/>
                    </a:solidFill>
                  </a:rPr>
                  <a:t>generalizes to new data</a:t>
                </a:r>
                <a:r>
                  <a:rPr lang="en-US" dirty="0"/>
                  <a:t>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A484-066C-54DA-847A-5C586438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23D68-F6E6-53E0-60DB-00A39CD0D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64855"/>
              </p:ext>
            </p:extLst>
          </p:nvPr>
        </p:nvGraphicFramePr>
        <p:xfrm>
          <a:off x="838200" y="1295400"/>
          <a:ext cx="10515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81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data. </a:t>
                </a:r>
                <a:r>
                  <a:rPr lang="en-US" dirty="0"/>
                  <a:t>This involved estimating: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 marL="971550" lvl="1" indent="-51435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b="1" dirty="0"/>
                  <a:t>Model parameters </a:t>
                </a:r>
                <a:r>
                  <a:rPr lang="en-US" dirty="0"/>
                  <a:t>(the model): E.g., probabilities, weights, factors.</a:t>
                </a:r>
              </a:p>
              <a:p>
                <a:pPr marL="971550" lvl="1" indent="-51435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b="1" dirty="0"/>
                  <a:t>Hyperparameters</a:t>
                </a:r>
                <a:r>
                  <a:rPr lang="en-US" dirty="0"/>
                  <a:t>: Many learning algorithms have choices for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features,... The algorithm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need to tune the hyperparameters! </a:t>
                </a:r>
                <a:br>
                  <a:rPr lang="en-US" dirty="0"/>
                </a:br>
                <a:r>
                  <a:rPr lang="en-US" dirty="0"/>
                  <a:t>This is a type of model selection.</a:t>
                </a: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  <a:blipFill>
                <a:blip r:embed="rId3"/>
                <a:stretch>
                  <a:fillRect l="-1230" t="-2883" r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230E18-6AA0-4E78-83A4-ED8E9758A1CC}"/>
              </a:ext>
            </a:extLst>
          </p:cNvPr>
          <p:cNvSpPr/>
          <p:nvPr/>
        </p:nvSpPr>
        <p:spPr>
          <a:xfrm>
            <a:off x="9220200" y="1676400"/>
            <a:ext cx="381000" cy="3505200"/>
          </a:xfrm>
          <a:prstGeom prst="leftBrace">
            <a:avLst>
              <a:gd name="adj1" fmla="val 8333"/>
              <a:gd name="adj2" fmla="val 107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A5F0F676-E5C7-C500-566A-7D4781CC8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Hold a validation data set back from the training data.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Learn models </a:t>
            </a:r>
            <a:r>
              <a:rPr lang="en-US" dirty="0"/>
              <a:t>using the training set with different hyperparameters. Often a grid of possible hyperparameter combinations or some greedy search is used.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Evaluate the models </a:t>
            </a:r>
            <a:r>
              <a:rPr lang="en-US" dirty="0"/>
              <a:t>using the validation data 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Learn the final model with the chosen hyperparameters using all training (including validation data).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 with different hyperparameters, so we get generalization accuracy for comparing different hyperparameter settings.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8CBF153-BF1F-4D8A-B050-FDFB306AD585}"/>
              </a:ext>
            </a:extLst>
          </p:cNvPr>
          <p:cNvSpPr/>
          <p:nvPr/>
        </p:nvSpPr>
        <p:spPr>
          <a:xfrm>
            <a:off x="9448800" y="4060371"/>
            <a:ext cx="228600" cy="9906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2D09B-33B6-45E7-8770-58F7B005DDBE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382000" y="3581400"/>
            <a:ext cx="1066800" cy="97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A25EF86C-DB82-4BE3-A64E-0A220C3C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C8D0187-0D4F-45F7-9081-BFE29C15E1D6}"/>
              </a:ext>
            </a:extLst>
          </p:cNvPr>
          <p:cNvSpPr/>
          <p:nvPr/>
        </p:nvSpPr>
        <p:spPr>
          <a:xfrm>
            <a:off x="9372600" y="1724997"/>
            <a:ext cx="304800" cy="2161203"/>
          </a:xfrm>
          <a:prstGeom prst="leftBrace">
            <a:avLst>
              <a:gd name="adj1" fmla="val 8333"/>
              <a:gd name="adj2" fmla="val 175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FDE35-E271-4784-A2B7-52A2A8E913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924800" y="2039776"/>
            <a:ext cx="1447800" cy="6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E42E714F-C096-F70B-B437-032F32600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3657600"/>
            <a:ext cx="8115300" cy="2362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model is selected, the final model is evaluated against the test set to </a:t>
            </a:r>
            <a:r>
              <a:rPr lang="en-US" sz="2400" b="1" dirty="0">
                <a:latin typeface="Calibri"/>
                <a:cs typeface="Calibri"/>
              </a:rPr>
              <a:t>estimate the final model accuracy </a:t>
            </a:r>
            <a:r>
              <a:rPr lang="en-US" sz="2400" dirty="0">
                <a:latin typeface="Calibri"/>
                <a:cs typeface="Calibri"/>
              </a:rPr>
              <a:t>and see how well it generalizes.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b="1" dirty="0"/>
              <a:t>Very important: </a:t>
            </a:r>
            <a:r>
              <a:rPr lang="en-US" sz="2400" dirty="0"/>
              <a:t>never contaminate your training set with test data or “peek” at the test set during training!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941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01B99BB-B020-43F8-9CFD-9293399FB657}"/>
              </a:ext>
            </a:extLst>
          </p:cNvPr>
          <p:cNvSpPr/>
          <p:nvPr/>
        </p:nvSpPr>
        <p:spPr>
          <a:xfrm>
            <a:off x="9372600" y="5410200"/>
            <a:ext cx="228600" cy="9842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00634-942B-41CB-B538-20DFE58A6CB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382000" y="4343400"/>
            <a:ext cx="990600" cy="1558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Unlock with solid fill">
            <a:extLst>
              <a:ext uri="{FF2B5EF4-FFF2-40B4-BE49-F238E27FC236}">
                <a16:creationId xmlns:a16="http://schemas.microsoft.com/office/drawing/2014/main" id="{B1EAD544-8074-E914-D0BC-88B8725BC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99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Random splits: </a:t>
                </a:r>
                <a:r>
                  <a:rPr lang="en-US" dirty="0"/>
                  <a:t>Split the data randomly in, e.g., </a:t>
                </a:r>
                <a:br>
                  <a:rPr lang="en-US" dirty="0"/>
                </a:br>
                <a:r>
                  <a:rPr lang="en-US" dirty="0"/>
                  <a:t> 60% training, 20% validation, and 20% testing.</a:t>
                </a:r>
              </a:p>
              <a:p>
                <a:endParaRPr lang="en-US" dirty="0"/>
              </a:p>
              <a:p>
                <a:r>
                  <a:rPr lang="en-US" b="1" dirty="0"/>
                  <a:t>Stratified splits: </a:t>
                </a:r>
                <a:r>
                  <a:rPr lang="en-US" dirty="0"/>
                  <a:t>Like random splits, but balance classes or other properties of the examples.</a:t>
                </a:r>
              </a:p>
              <a:p>
                <a:endParaRPr lang="en-US" dirty="0"/>
              </a:p>
              <a:p>
                <a:r>
                  <a:rPr lang="en-US" b="1" dirty="0"/>
                  <a:t>k-fold cross validation:</a:t>
                </a:r>
                <a:r>
                  <a:rPr lang="en-US" dirty="0"/>
                  <a:t> Use training &amp; validation data better</a:t>
                </a:r>
                <a:endParaRPr lang="en-US" b="1" dirty="0"/>
              </a:p>
              <a:p>
                <a:pPr lvl="1"/>
                <a:r>
                  <a:rPr lang="en-US" dirty="0"/>
                  <a:t>Split the training &amp; validation data randomly into k folds.</a:t>
                </a:r>
              </a:p>
              <a:p>
                <a:pPr lvl="1"/>
                <a:r>
                  <a:rPr lang="en-US" dirty="0"/>
                  <a:t>For each of k rounds, hold one fold back for testing and use the remaining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for training.</a:t>
                </a:r>
              </a:p>
              <a:p>
                <a:pPr lvl="1"/>
                <a:r>
                  <a:rPr lang="en-US" dirty="0"/>
                  <a:t>Use the average error/accuracy as a better estimate.</a:t>
                </a:r>
              </a:p>
              <a:p>
                <a:pPr lvl="1"/>
                <a:r>
                  <a:rPr lang="en-US" dirty="0"/>
                  <a:t>Some algorithms/tools do this internally.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LOOCV</a:t>
                </a:r>
                <a:r>
                  <a:rPr lang="en-US" dirty="0"/>
                  <a:t> (leave-one-out cross validation):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 if very little data is available. </a:t>
                </a: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  <a:blipFill>
                <a:blip r:embed="rId3"/>
                <a:stretch>
                  <a:fillRect l="-889" t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DF87CB9-E28E-4983-AF48-C099898C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902678-732F-4BF1-A640-3A14D221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AAC3243-A418-4DF1-87E0-EB1A75E4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89333" y="1679881"/>
            <a:ext cx="3200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At some point the learning curve flattens out and more data does not contribute much!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FF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straw man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good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If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published state-of-the-art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D1268937-A758-4CE9-B5AD-0B9E9E8D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495300"/>
            <a:ext cx="29083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40074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blipFill>
                <a:blip r:embed="rId3"/>
                <a:stretch>
                  <a:fillRect l="-2011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Empirical Loss: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Find</a:t>
                </a:r>
                <a:r>
                  <a:rPr lang="en-US" sz="2000" b="0" dirty="0"/>
                  <a:t>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0</a:t>
                </a:r>
                <a:br>
                  <a:rPr lang="en-US" sz="2000" b="0" dirty="0"/>
                </a:br>
                <a:r>
                  <a:rPr lang="en-US" sz="2000" b="0" dirty="0"/>
                  <a:t>	</a:t>
                </a:r>
              </a:p>
              <a:p>
                <a:r>
                  <a:rPr lang="en-US" sz="2000" dirty="0"/>
                  <a:t>Gradient descend: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Analytical solution: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blipFill>
                <a:blip r:embed="rId5"/>
                <a:stretch>
                  <a:fillRect l="-5328" t="-3672" r="-2459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2831503" y="5632571"/>
            <a:ext cx="170610" cy="87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2378160" y="6133265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blipFill>
                <a:blip r:embed="rId7"/>
                <a:stretch>
                  <a:fillRect l="-360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/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9140F-8A35-41C8-BAA3-86891CBF5B38}"/>
              </a:ext>
            </a:extLst>
          </p:cNvPr>
          <p:cNvCxnSpPr>
            <a:cxnSpLocks/>
          </p:cNvCxnSpPr>
          <p:nvPr/>
        </p:nvCxnSpPr>
        <p:spPr>
          <a:xfrm>
            <a:off x="9753600" y="4876800"/>
            <a:ext cx="121284" cy="3827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/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2A8E63D-95B9-4405-A60E-26D6C5A48857}"/>
              </a:ext>
            </a:extLst>
          </p:cNvPr>
          <p:cNvSpPr/>
          <p:nvPr/>
        </p:nvSpPr>
        <p:spPr>
          <a:xfrm>
            <a:off x="9730740" y="4820279"/>
            <a:ext cx="45719" cy="537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5E0E4-DDA3-48B5-A02F-888000E1036E}"/>
              </a:ext>
            </a:extLst>
          </p:cNvPr>
          <p:cNvCxnSpPr>
            <a:cxnSpLocks/>
          </p:cNvCxnSpPr>
          <p:nvPr/>
        </p:nvCxnSpPr>
        <p:spPr>
          <a:xfrm flipH="1">
            <a:off x="9906000" y="4692134"/>
            <a:ext cx="304800" cy="2634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/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Squared error loss over the whole data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  <a:blipFill>
                <a:blip r:embed="rId11"/>
                <a:stretch>
                  <a:fillRect t="-657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/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US" dirty="0"/>
                  <a:t>The gradient is a vector of partial derivatives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Approximates a Bayes classifier with the </a:t>
                </a:r>
                <a:r>
                  <a:rPr lang="en-US" b="1" dirty="0"/>
                  <a:t>naïve independence assumption </a:t>
                </a:r>
                <a:r>
                  <a:rPr lang="en-US" dirty="0"/>
                  <a:t>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	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s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s are estimated from the data by counting.</a:t>
                </a:r>
              </a:p>
              <a:p>
                <a:endParaRPr lang="en-US" dirty="0"/>
              </a:p>
              <a:p>
                <a:r>
                  <a:rPr lang="en-US" dirty="0"/>
                  <a:t>Gaussian Naïve Bayes Classifiers extend the approach to continuous features by assuming the feature follows a normal distribution depending on the class: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sz="2800" dirty="0"/>
                  <a:t>The parameters for the normal distribution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estimated from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38C3B6-C9B4-A225-6D9E-068428B819FE}"/>
                  </a:ext>
                </a:extLst>
              </p:cNvPr>
              <p:cNvSpPr txBox="1"/>
              <p:nvPr/>
            </p:nvSpPr>
            <p:spPr>
              <a:xfrm>
                <a:off x="8153400" y="275381"/>
                <a:ext cx="3732228" cy="81131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latin typeface="Cambria Math" panose="02040503050406030204" pitchFamily="18" charset="0"/>
                  </a:rPr>
                  <a:t>Bayes Classifier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38C3B6-C9B4-A225-6D9E-068428B8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75381"/>
                <a:ext cx="3732228" cy="811312"/>
              </a:xfrm>
              <a:prstGeom prst="rect">
                <a:avLst/>
              </a:prstGeom>
              <a:blipFill>
                <a:blip r:embed="rId3"/>
                <a:stretch>
                  <a:fillRect t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sequence of decisions </a:t>
                </a:r>
                <a:r>
                  <a:rPr lang="en-US" dirty="0"/>
                  <a:t>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  <a:blipFill>
                <a:blip r:embed="rId2"/>
                <a:stretch>
                  <a:fillRect l="-406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0C540-1566-73DE-991D-B01BBDF201B5}"/>
                  </a:ext>
                </a:extLst>
              </p:cNvPr>
              <p:cNvSpPr txBox="1"/>
              <p:nvPr/>
            </p:nvSpPr>
            <p:spPr>
              <a:xfrm>
                <a:off x="8153400" y="275381"/>
                <a:ext cx="3732228" cy="81131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latin typeface="Cambria Math" panose="02040503050406030204" pitchFamily="18" charset="0"/>
                  </a:rPr>
                  <a:t>Bayes Classifier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0C540-1566-73DE-991D-B01BBDF2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75381"/>
                <a:ext cx="3732228" cy="811312"/>
              </a:xfrm>
              <a:prstGeom prst="rect">
                <a:avLst/>
              </a:prstGeom>
              <a:blipFill>
                <a:blip r:embed="rId2"/>
                <a:stretch>
                  <a:fillRect t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A43D-93C1-ABD3-A2E5-40B73B6EC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A4B6-D7DC-5913-84F9-79DC02BD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ML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Agents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AF3E4-DA27-99F4-6A0C-36ED5861B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FDFC1-1E91-863C-60E8-089AC78538B5}"/>
              </a:ext>
            </a:extLst>
          </p:cNvPr>
          <p:cNvSpPr txBox="1"/>
          <p:nvPr/>
        </p:nvSpPr>
        <p:spPr>
          <a:xfrm>
            <a:off x="5715000" y="6081063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DeepAi.org with prompt: “A happy cartoon robot with an artificial neural network for a brain on white background learning to play chess”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B3B5D91-7A9D-DC31-1696-410760A5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72099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91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Class is predicted by looking at the majority in the set of the k nearest </a:t>
                </a:r>
                <a:r>
                  <a:rPr lang="en-US" b="1" dirty="0"/>
                  <a:t>neighbors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 hyperparameter.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smooth the decision boundary.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  <a:blipFill>
                <a:blip r:embed="rId2"/>
                <a:stretch>
                  <a:fillRect l="-522" t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524000"/>
            <a:ext cx="7822234" cy="3092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A030D7-AE02-E41D-F799-060EE531343E}"/>
                  </a:ext>
                </a:extLst>
              </p:cNvPr>
              <p:cNvSpPr txBox="1"/>
              <p:nvPr/>
            </p:nvSpPr>
            <p:spPr>
              <a:xfrm>
                <a:off x="8153400" y="275381"/>
                <a:ext cx="3732228" cy="81131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latin typeface="Cambria Math" panose="02040503050406030204" pitchFamily="18" charset="0"/>
                  </a:rPr>
                  <a:t>Bayes Classifier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A030D7-AE02-E41D-F799-060EE5313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75381"/>
                <a:ext cx="3732228" cy="811312"/>
              </a:xfrm>
              <a:prstGeom prst="rect">
                <a:avLst/>
              </a:prstGeom>
              <a:blipFill>
                <a:blip r:embed="rId4"/>
                <a:stretch>
                  <a:fillRect t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5475"/>
            <a:ext cx="10515600" cy="12724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Linear classifier that finds </a:t>
            </a:r>
            <a:r>
              <a:rPr lang="en-US" b="1" dirty="0"/>
              <a:t>the maximum margin separator </a:t>
            </a:r>
            <a:r>
              <a:rPr lang="en-US" dirty="0"/>
              <a:t>using only the points that are “support vectors” and quadratic optimization.</a:t>
            </a:r>
          </a:p>
          <a:p>
            <a:r>
              <a:rPr lang="en-US" dirty="0"/>
              <a:t>The kernel trick can be used to learn non-linear decision boundaries.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 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as a network of weighted sums with non-linear </a:t>
                </a:r>
                <a:r>
                  <a:rPr lang="en-US" sz="1800" b="1" dirty="0"/>
                  <a:t>activation functions </a:t>
                </a:r>
                <a:r>
                  <a:rPr lang="en-US" sz="1800" dirty="0"/>
                  <a:t>g (e.g., logistic, </a:t>
                </a:r>
                <a:r>
                  <a:rPr lang="en-US" sz="1800" dirty="0" err="1"/>
                  <a:t>ReLU</a:t>
                </a:r>
                <a:r>
                  <a:rPr lang="en-US" sz="1800" dirty="0"/>
                  <a:t>).</a:t>
                </a:r>
              </a:p>
              <a:p>
                <a:r>
                  <a:rPr lang="en-US" sz="1800" dirty="0"/>
                  <a:t>Learn weights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1800" dirty="0"/>
                  <a:t> from examples using </a:t>
                </a:r>
                <a:r>
                  <a:rPr lang="en-US" sz="1800" b="1" dirty="0"/>
                  <a:t>backpropagation</a:t>
                </a:r>
                <a:r>
                  <a:rPr lang="en-US" sz="1800" dirty="0"/>
                  <a:t> of prediction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(gradient descend).</a:t>
                </a:r>
              </a:p>
              <a:p>
                <a:r>
                  <a:rPr lang="en-US" sz="1800" dirty="0"/>
                  <a:t>ANNs are </a:t>
                </a:r>
                <a:r>
                  <a:rPr lang="en-US" sz="1800" b="1" dirty="0"/>
                  <a:t>universal approximators</a:t>
                </a:r>
                <a:r>
                  <a:rPr lang="en-US" sz="1800" dirty="0"/>
                  <a:t>. Large networks can approximate any function (no bias). </a:t>
                </a:r>
                <a:r>
                  <a:rPr lang="en-US" sz="1800" b="1" dirty="0"/>
                  <a:t>Regularization</a:t>
                </a:r>
                <a:r>
                  <a:rPr lang="en-US" sz="1800" dirty="0"/>
                  <a:t> is typically used to avoid overfitting.</a:t>
                </a:r>
              </a:p>
              <a:p>
                <a:r>
                  <a:rPr lang="en-US" sz="1800" b="1" dirty="0"/>
                  <a:t>Deep learning </a:t>
                </a:r>
                <a:r>
                  <a:rPr lang="en-US" sz="1800" dirty="0"/>
                  <a:t>adds more hidden layers and layer types (e.g., convolution layers) for better learning.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  <a:blipFill>
                <a:blip r:embed="rId2"/>
                <a:stretch>
                  <a:fillRect l="-1000" t="-1300" r="-1000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2986312" y="6293644"/>
            <a:ext cx="976088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Bias term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240470" y="12170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/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 classification typically a </a:t>
                </a:r>
                <a:r>
                  <a:rPr lang="en-US" sz="1400" dirty="0" err="1"/>
                  <a:t>softmax</a:t>
                </a:r>
                <a:r>
                  <a:rPr lang="en-US" sz="1400" dirty="0"/>
                  <a:t> activation function returning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D9991D3-82B3-3064-C52C-A229F1BFF3D7}"/>
              </a:ext>
            </a:extLst>
          </p:cNvPr>
          <p:cNvSpPr/>
          <p:nvPr/>
        </p:nvSpPr>
        <p:spPr>
          <a:xfrm>
            <a:off x="838200" y="6059145"/>
            <a:ext cx="1104900" cy="381000"/>
          </a:xfrm>
          <a:prstGeom prst="wedgeRectCallout">
            <a:avLst>
              <a:gd name="adj1" fmla="val 25551"/>
              <a:gd name="adj2" fmla="val -2807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Perceptron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7CB4B8-E50C-D9E2-1583-8D9F96D417B5}"/>
              </a:ext>
            </a:extLst>
          </p:cNvPr>
          <p:cNvSpPr/>
          <p:nvPr/>
        </p:nvSpPr>
        <p:spPr>
          <a:xfrm>
            <a:off x="3516088" y="1503391"/>
            <a:ext cx="1943100" cy="2590800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A2D06-82E0-6A3D-BC59-0D301E7633E2}"/>
              </a:ext>
            </a:extLst>
          </p:cNvPr>
          <p:cNvCxnSpPr>
            <a:cxnSpLocks/>
          </p:cNvCxnSpPr>
          <p:nvPr/>
        </p:nvCxnSpPr>
        <p:spPr>
          <a:xfrm flipV="1">
            <a:off x="1611488" y="1586428"/>
            <a:ext cx="2409626" cy="11382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DDE38B-5A06-6C92-402E-28D279A27AE6}"/>
              </a:ext>
            </a:extLst>
          </p:cNvPr>
          <p:cNvCxnSpPr>
            <a:cxnSpLocks/>
          </p:cNvCxnSpPr>
          <p:nvPr/>
        </p:nvCxnSpPr>
        <p:spPr>
          <a:xfrm>
            <a:off x="1611487" y="3054894"/>
            <a:ext cx="2323321" cy="89110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Other Popular Models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7A239-0BAB-C414-09F4-BB525FA25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27878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31CE-DF87-67E9-77D1-77180DEF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 Cases of ML for Intelligent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3CD8-6DB6-F8AA-0C14-2EE3075A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9138"/>
            <a:ext cx="10515600" cy="6143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Bottom line</a:t>
            </a:r>
            <a:r>
              <a:rPr lang="en-US" dirty="0"/>
              <a:t>: Learning a function is often more effective than hard-coding it</a:t>
            </a:r>
            <a:br>
              <a:rPr lang="en-US" dirty="0"/>
            </a:br>
            <a:r>
              <a:rPr lang="en-US" dirty="0"/>
              <a:t>However, we do not always know how it performs in very rare cases!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384619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384619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02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191000"/>
            <a:ext cx="10363200" cy="207327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sz="2800" b="1" dirty="0"/>
              <a:t>Machine Learning</a:t>
            </a:r>
            <a:endParaRPr lang="en-US" dirty="0"/>
          </a:p>
          <a:p>
            <a:r>
              <a:rPr lang="en-US" dirty="0"/>
              <a:t>Learning = Improve performance after making observations about the world. That is, learn what works and what doesn’t. </a:t>
            </a:r>
          </a:p>
          <a:p>
            <a:r>
              <a:rPr lang="en-US" dirty="0"/>
              <a:t>We learn a model that decides on the actions to take. This is called the “performance element.”</a:t>
            </a:r>
          </a:p>
          <a:p>
            <a:r>
              <a:rPr lang="en-US" dirty="0"/>
              <a:t>The goal is to get closer to optimal decisions. I.e., it is an optimization problem.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A6592-0F81-C186-5953-75C015A330F3}"/>
              </a:ext>
            </a:extLst>
          </p:cNvPr>
          <p:cNvSpPr/>
          <p:nvPr/>
        </p:nvSpPr>
        <p:spPr>
          <a:xfrm>
            <a:off x="838200" y="1524000"/>
            <a:ext cx="9982200" cy="251460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eaLnBrk="1" hangingPunct="1">
              <a:buNone/>
            </a:pPr>
            <a:r>
              <a:rPr lang="en-US" sz="2000" b="1" dirty="0">
                <a:solidFill>
                  <a:schemeClr val="tx1"/>
                </a:solidFill>
              </a:rPr>
              <a:t>Up until now in this course: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Hand-craft algorithms </a:t>
            </a:r>
            <a:r>
              <a:rPr lang="en-US" sz="2000" dirty="0">
                <a:solidFill>
                  <a:schemeClr val="tx1"/>
                </a:solidFill>
              </a:rPr>
              <a:t>to make rational/optimal or at least good decisions.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Examples: Search strategies, heuristics.</a:t>
            </a: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Designer cannot anticipate all possible future situations.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Designer may have examples but does not know how to program a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Chapter 2: Agents that Learn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learning element </a:t>
            </a:r>
            <a:r>
              <a:rPr lang="en-US" sz="2400" dirty="0"/>
              <a:t>modifies the performance element to improve its performance.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11E6-8A7F-4883-91BB-E3D4CAF1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15" y="2801776"/>
            <a:ext cx="4565885" cy="3149762"/>
          </a:xfrm>
          <a:prstGeom prst="rect">
            <a:avLst/>
          </a:prstGeom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EC43F13B-70AE-4A79-BEC3-FD5269489949}"/>
              </a:ext>
            </a:extLst>
          </p:cNvPr>
          <p:cNvSpPr/>
          <p:nvPr/>
        </p:nvSpPr>
        <p:spPr>
          <a:xfrm>
            <a:off x="2057400" y="2606603"/>
            <a:ext cx="2630150" cy="711362"/>
          </a:xfrm>
          <a:prstGeom prst="borderCallout1">
            <a:avLst>
              <a:gd name="adj1" fmla="val 50597"/>
              <a:gd name="adj2" fmla="val 102591"/>
              <a:gd name="adj3" fmla="val 114698"/>
              <a:gd name="adj4" fmla="val 1454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is the agent currently performing?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E3F4BEC-90AE-4251-9F62-1458F9DFAFAE}"/>
              </a:ext>
            </a:extLst>
          </p:cNvPr>
          <p:cNvSpPr/>
          <p:nvPr/>
        </p:nvSpPr>
        <p:spPr>
          <a:xfrm>
            <a:off x="2057399" y="5172974"/>
            <a:ext cx="2630150" cy="1094476"/>
          </a:xfrm>
          <a:prstGeom prst="borderCallout1">
            <a:avLst>
              <a:gd name="adj1" fmla="val 20790"/>
              <a:gd name="adj2" fmla="val 104328"/>
              <a:gd name="adj3" fmla="val 14209"/>
              <a:gd name="adj4" fmla="val 1426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Exploration: select actions that lead to better information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1DFCA2A8-129A-7DD8-4F14-4280C6829F08}"/>
              </a:ext>
            </a:extLst>
          </p:cNvPr>
          <p:cNvSpPr/>
          <p:nvPr/>
        </p:nvSpPr>
        <p:spPr>
          <a:xfrm>
            <a:off x="2057400" y="3503752"/>
            <a:ext cx="2630150" cy="1503273"/>
          </a:xfrm>
          <a:prstGeom prst="borderCallout1">
            <a:avLst>
              <a:gd name="adj1" fmla="val 45008"/>
              <a:gd name="adj2" fmla="val 104907"/>
              <a:gd name="adj3" fmla="val 64209"/>
              <a:gd name="adj4" fmla="val 1455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the performance element and changes how it selects actions.</a:t>
            </a:r>
          </a:p>
          <a:p>
            <a:pPr algn="ctr"/>
            <a:r>
              <a:rPr lang="en-US" dirty="0"/>
              <a:t>E.g., adding rules, changing weights</a:t>
            </a:r>
          </a:p>
        </p:txBody>
      </p:sp>
    </p:spTree>
    <p:extLst>
      <p:ext uri="{BB962C8B-B14F-4D97-AF65-F5344CB8AC3E}">
        <p14:creationId xmlns:p14="http://schemas.microsoft.com/office/powerpoint/2010/main" val="147365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Using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 fontScale="85000" lnSpcReduction="20000"/>
          </a:bodyPr>
          <a:lstStyle/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/>
              <a:t>What </a:t>
            </a:r>
            <a:r>
              <a:rPr lang="en-US" sz="2400" b="1" dirty="0"/>
              <a:t>component</a:t>
            </a:r>
            <a:r>
              <a:rPr lang="en-US" sz="2400" dirty="0"/>
              <a:t> of the performance element is learned? </a:t>
            </a:r>
            <a:br>
              <a:rPr lang="en-US" sz="2400" dirty="0"/>
            </a:br>
            <a:r>
              <a:rPr lang="en-US" sz="2400" dirty="0"/>
              <a:t>	E.g., how to select action, estimate the utility of a state, …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/>
              <a:t>What </a:t>
            </a:r>
            <a:r>
              <a:rPr lang="en-US" sz="2400" b="1" dirty="0"/>
              <a:t>representation</a:t>
            </a:r>
            <a:r>
              <a:rPr lang="en-US" sz="2400" dirty="0"/>
              <a:t> (model) is </a:t>
            </a:r>
            <a:r>
              <a:rPr lang="en-US" dirty="0"/>
              <a:t>used in the component? </a:t>
            </a:r>
            <a:br>
              <a:rPr lang="en-US" dirty="0"/>
            </a:br>
            <a:r>
              <a:rPr lang="en-US" dirty="0"/>
              <a:t>	Linear regression, rules, trees, neural nets,…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/>
              <a:t>What </a:t>
            </a:r>
            <a:r>
              <a:rPr lang="en-US" sz="2400" b="1" dirty="0"/>
              <a:t>feedback</a:t>
            </a:r>
            <a:r>
              <a:rPr lang="en-US" sz="2400" dirty="0"/>
              <a:t> is available for learning?</a:t>
            </a:r>
            <a:endParaRPr lang="en-US" sz="2400" b="1" dirty="0"/>
          </a:p>
          <a:p>
            <a:pPr lvl="2"/>
            <a:r>
              <a:rPr lang="en-US" b="1" dirty="0"/>
              <a:t>Unsupervised Learning</a:t>
            </a:r>
            <a:r>
              <a:rPr lang="en-US" dirty="0"/>
              <a:t>: No feedback, just organize data (e.g., clustering, embedding)</a:t>
            </a:r>
          </a:p>
          <a:p>
            <a:pPr marL="914400" lvl="2" indent="0">
              <a:buNone/>
            </a:pPr>
            <a:endParaRPr lang="en-US" b="1" dirty="0"/>
          </a:p>
          <a:p>
            <a:pPr lvl="2"/>
            <a:r>
              <a:rPr lang="en-US" b="1" dirty="0"/>
              <a:t>Supervised Learning</a:t>
            </a:r>
            <a:r>
              <a:rPr lang="en-US" dirty="0"/>
              <a:t>: Uses a data set with correct answers. Learn a function (model) to map an input (e.g., state) to an output (e.g., action or utility). 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Use a naïve Bayesian classifier to distinguish between spam/no spam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Learn a playout policy to simulate games (current board -&gt; good move)</a:t>
            </a:r>
          </a:p>
          <a:p>
            <a:pPr marL="914400" lvl="2" indent="0">
              <a:buNone/>
            </a:pPr>
            <a:endParaRPr lang="en-US" b="1" dirty="0"/>
          </a:p>
          <a:p>
            <a:pPr lvl="2"/>
            <a:r>
              <a:rPr lang="en-US" b="1" dirty="0"/>
              <a:t>Reinforcement Learning</a:t>
            </a:r>
            <a:r>
              <a:rPr lang="en-US" dirty="0"/>
              <a:t>: Learn from rewards/punishment (e.g., winning a game) obtained via interaction with the environment over time.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DB91D51-C76A-B472-A3EE-6E088C0D9CF6}"/>
              </a:ext>
            </a:extLst>
          </p:cNvPr>
          <p:cNvSpPr/>
          <p:nvPr/>
        </p:nvSpPr>
        <p:spPr>
          <a:xfrm>
            <a:off x="9982200" y="4191000"/>
            <a:ext cx="152400" cy="99060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22442-E2FA-A8D0-A650-497A30CFAD94}"/>
              </a:ext>
            </a:extLst>
          </p:cNvPr>
          <p:cNvSpPr txBox="1"/>
          <p:nvPr/>
        </p:nvSpPr>
        <p:spPr>
          <a:xfrm>
            <a:off x="10363200" y="4086135"/>
            <a:ext cx="134652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focus here on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0316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4" y="2370486"/>
              <a:ext cx="18653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FF0000"/>
                  </a:solidFill>
                  <a:latin typeface="Ink Free" panose="03080402000500000000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4394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there exists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produces </a:t>
                </a:r>
                <a:r>
                  <a:rPr lang="en-US" dirty="0" err="1"/>
                  <a:t>iid</a:t>
                </a:r>
                <a:r>
                  <a:rPr lang="en-US" dirty="0"/>
                  <a:t> (independent and identically distributed) examples possibly with noise and errors.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Examples are observed input-output pairs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 vectors called the feature vector.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 </a:t>
                </a:r>
                <a:r>
                  <a:rPr lang="en-US" dirty="0"/>
                  <a:t>of representable models.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Supervised learning 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E.g.,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price.</a:t>
                </a:r>
              </a:p>
            </p:txBody>
          </p:sp>
        </mc:Choice>
        <mc:Fallback xmlns=""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439400" cy="4724400"/>
              </a:xfrm>
              <a:blipFill>
                <a:blip r:embed="rId4"/>
                <a:stretch>
                  <a:fillRect l="-876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E27B559-43A9-46D3-A531-CDA612A73009}"/>
              </a:ext>
            </a:extLst>
          </p:cNvPr>
          <p:cNvGrpSpPr/>
          <p:nvPr/>
        </p:nvGrpSpPr>
        <p:grpSpPr>
          <a:xfrm>
            <a:off x="8674100" y="2705100"/>
            <a:ext cx="3352800" cy="2476500"/>
            <a:chOff x="8674100" y="2590800"/>
            <a:chExt cx="3352800" cy="2476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0C7E3D-5406-4B36-8BEA-4977E9F815D7}"/>
                </a:ext>
              </a:extLst>
            </p:cNvPr>
            <p:cNvSpPr/>
            <p:nvPr/>
          </p:nvSpPr>
          <p:spPr>
            <a:xfrm>
              <a:off x="8674100" y="2590800"/>
              <a:ext cx="3352800" cy="2476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4901" name="Freeform 5"/>
            <p:cNvSpPr>
              <a:spLocks/>
            </p:cNvSpPr>
            <p:nvPr/>
          </p:nvSpPr>
          <p:spPr bwMode="auto">
            <a:xfrm>
              <a:off x="8939213" y="3369965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04904" name="Picture 8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400" y="3523953"/>
              <a:ext cx="185738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4905" name="Oval 9"/>
            <p:cNvSpPr>
              <a:spLocks noChangeArrowheads="1"/>
            </p:cNvSpPr>
            <p:nvPr/>
          </p:nvSpPr>
          <p:spPr bwMode="auto">
            <a:xfrm>
              <a:off x="10328275" y="333027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06" name="Oval 10"/>
            <p:cNvSpPr>
              <a:spLocks noChangeArrowheads="1"/>
            </p:cNvSpPr>
            <p:nvPr/>
          </p:nvSpPr>
          <p:spPr bwMode="auto">
            <a:xfrm>
              <a:off x="10328275" y="287625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04909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075" y="4136728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/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7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61991E-4ADB-3258-6A99-6E16D1146186}"/>
              </a:ext>
            </a:extLst>
          </p:cNvPr>
          <p:cNvSpPr txBox="1"/>
          <p:nvPr/>
        </p:nvSpPr>
        <p:spPr>
          <a:xfrm>
            <a:off x="10248900" y="4540588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Univariate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Simplicity: </a:t>
                </a:r>
                <a:r>
                  <a:rPr lang="en-US" sz="2400" dirty="0"/>
                  <a:t>small number of model parameters</a:t>
                </a:r>
                <a:endParaRPr lang="en-US" sz="2400" b="1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3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6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83306" y="186809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E815FAA-BAF2-41E9-BEFE-7EE94BCF9E03}"/>
              </a:ext>
            </a:extLst>
          </p:cNvPr>
          <p:cNvSpPr/>
          <p:nvPr/>
        </p:nvSpPr>
        <p:spPr>
          <a:xfrm>
            <a:off x="10241793" y="3607094"/>
            <a:ext cx="1341572" cy="1505934"/>
          </a:xfrm>
          <a:prstGeom prst="wedgeRectCallout">
            <a:avLst>
              <a:gd name="adj1" fmla="val -93771"/>
              <a:gd name="adj2" fmla="val 58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9FE2A-1DB0-4405-63A3-E2082B4EBAC0}"/>
              </a:ext>
            </a:extLst>
          </p:cNvPr>
          <p:cNvSpPr txBox="1"/>
          <p:nvPr/>
        </p:nvSpPr>
        <p:spPr>
          <a:xfrm>
            <a:off x="6459205" y="1826567"/>
            <a:ext cx="24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Learned</a:t>
            </a:r>
            <a:r>
              <a:rPr lang="en-US" sz="2400" dirty="0"/>
              <a:t> </a:t>
            </a:r>
            <a:r>
              <a:rPr lang="en-US" sz="2400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2946</Words>
  <Application>Microsoft Office PowerPoint</Application>
  <PresentationFormat>Widescreen</PresentationFormat>
  <Paragraphs>346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Ink Free</vt:lpstr>
      <vt:lpstr>source sans pro</vt:lpstr>
      <vt:lpstr>Times New Roman</vt:lpstr>
      <vt:lpstr>Wingdings</vt:lpstr>
      <vt:lpstr>Office Theme</vt:lpstr>
      <vt:lpstr>CS 5/7320  Artificial Intelligence  Learning  from Examples AIMA Chapter 19  Slides by Michael Hahsler   Based on slides by Dan Klein, Pieter Abbeel, Sergey Levine and  A. Farhadi (http://ai.berkeley.edu) with figures from the AIMA textbook. </vt:lpstr>
      <vt:lpstr>Topics</vt:lpstr>
      <vt:lpstr>ML and Agents</vt:lpstr>
      <vt:lpstr>Learning from Examples: Machine Learning</vt:lpstr>
      <vt:lpstr>From Chapter 2: Agents that Learn</vt:lpstr>
      <vt:lpstr>Types of Using Machine Learning</vt:lpstr>
      <vt:lpstr>Supervised Learning</vt:lpstr>
      <vt:lpstr>Supervised Learning</vt:lpstr>
      <vt:lpstr>Consistency vs. Simplicity</vt:lpstr>
      <vt:lpstr>Measuring Consistency using Loss</vt:lpstr>
      <vt:lpstr>Learning Consistent h by Minimizing the Loss</vt:lpstr>
      <vt:lpstr>The Most Consistent Classifier The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 (Testing)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Naïve Bayes Classifier</vt:lpstr>
      <vt:lpstr>Decision Trees</vt:lpstr>
      <vt:lpstr>K-Nearest Neighbors Classifier</vt:lpstr>
      <vt:lpstr>Support Vector Machine (SVM)</vt:lpstr>
      <vt:lpstr>Artificial Neural Networks/Deep Learning</vt:lpstr>
      <vt:lpstr>Other Popular Models and Methods</vt:lpstr>
      <vt:lpstr>Some Use Cases of ML for Intelligent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53</cp:revision>
  <dcterms:created xsi:type="dcterms:W3CDTF">2020-11-16T22:49:03Z</dcterms:created>
  <dcterms:modified xsi:type="dcterms:W3CDTF">2024-11-08T15:49:44Z</dcterms:modified>
</cp:coreProperties>
</file>