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271" r:id="rId17"/>
    <p:sldId id="294" r:id="rId18"/>
    <p:sldId id="272" r:id="rId19"/>
    <p:sldId id="306" r:id="rId20"/>
    <p:sldId id="274" r:id="rId21"/>
    <p:sldId id="275" r:id="rId22"/>
    <p:sldId id="302" r:id="rId23"/>
    <p:sldId id="276" r:id="rId24"/>
    <p:sldId id="397" r:id="rId25"/>
    <p:sldId id="305" r:id="rId26"/>
    <p:sldId id="307" r:id="rId27"/>
    <p:sldId id="277" r:id="rId28"/>
    <p:sldId id="292" r:id="rId29"/>
    <p:sldId id="289" r:id="rId30"/>
    <p:sldId id="297" r:id="rId31"/>
    <p:sldId id="278" r:id="rId32"/>
    <p:sldId id="298" r:id="rId33"/>
    <p:sldId id="279" r:id="rId34"/>
    <p:sldId id="293" r:id="rId35"/>
    <p:sldId id="280" r:id="rId36"/>
    <p:sldId id="281" r:id="rId37"/>
    <p:sldId id="282" r:id="rId38"/>
    <p:sldId id="284" r:id="rId39"/>
    <p:sldId id="304" r:id="rId40"/>
    <p:sldId id="283" r:id="rId41"/>
    <p:sldId id="303" r:id="rId42"/>
    <p:sldId id="286" r:id="rId43"/>
    <p:sldId id="287" r:id="rId44"/>
    <p:sldId id="300" r:id="rId45"/>
    <p:sldId id="288"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autoAdjust="0"/>
    <p:restoredTop sz="92733" autoAdjust="0"/>
  </p:normalViewPr>
  <p:slideViewPr>
    <p:cSldViewPr>
      <p:cViewPr varScale="1">
        <p:scale>
          <a:sx n="184" d="100"/>
          <a:sy n="184" d="100"/>
        </p:scale>
        <p:origin x="2430" y="150"/>
      </p:cViewPr>
      <p:guideLst>
        <p:guide orient="horz" pos="2160"/>
        <p:guide pos="2880"/>
      </p:guideLst>
    </p:cSldViewPr>
  </p:slideViewPr>
  <p:outlineViewPr>
    <p:cViewPr>
      <p:scale>
        <a:sx n="33" d="100"/>
        <a:sy n="33" d="100"/>
      </p:scale>
      <p:origin x="48" y="7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10/28/2024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0.png"/><Relationship Id="rId7" Type="http://schemas.openxmlformats.org/officeDocument/2006/relationships/image" Target="../media/image200.png"/><Relationship Id="rId12" Type="http://schemas.openxmlformats.org/officeDocument/2006/relationships/image" Target="../media/image251.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14" Type="http://schemas.openxmlformats.org/officeDocument/2006/relationships/image" Target="../media/image270.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32.png"/><Relationship Id="rId2" Type="http://schemas.openxmlformats.org/officeDocument/2006/relationships/image" Target="../media/image14.png"/><Relationship Id="rId16"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30.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9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90.pn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3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flected Chess pieces">
            <a:extLst>
              <a:ext uri="{FF2B5EF4-FFF2-40B4-BE49-F238E27FC236}">
                <a16:creationId xmlns:a16="http://schemas.microsoft.com/office/drawing/2014/main" id="{65D35FAF-3EC3-469A-88B8-DEAD9C4489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Lst>
          </p:cNvPr>
          <p:cNvSpPr txBox="1"/>
          <p:nvPr/>
        </p:nvSpPr>
        <p:spPr>
          <a:xfrm>
            <a:off x="4571998" y="6477000"/>
            <a:ext cx="4572000" cy="276999"/>
          </a:xfrm>
          <a:prstGeom prst="rect">
            <a:avLst/>
          </a:prstGeom>
          <a:noFill/>
        </p:spPr>
        <p:txBody>
          <a:bodyPr wrap="square">
            <a:spAutoFit/>
          </a:bodyPr>
          <a:lstStyle/>
          <a:p>
            <a:pPr algn="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descr="Creative Commons License">
            <a:extLst>
              <a:ext uri="{FF2B5EF4-FFF2-40B4-BE49-F238E27FC236}">
                <a16:creationId xmlns:a16="http://schemas.microsoft.com/office/drawing/2014/main" id="{6AB077E9-26C9-4BEA-B4A9-77B4C68D9A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10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10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39" grpId="0"/>
      <p:bldP spid="40" grpId="0"/>
      <p:bldP spid="41" grpId="0"/>
      <p:bldP spid="45" grpId="0"/>
      <p:bldP spid="46" grpId="0"/>
      <p:bldP spid="47" grpId="0"/>
      <p:bldP spid="48" grpId="0"/>
      <p:bldP spid="49" grpId="0"/>
      <p:bldP spid="50" grpId="0"/>
      <p:bldP spid="51" grpId="0"/>
      <p:bldP spid="52" grpId="0"/>
      <p:bldP spid="53" grpId="0"/>
      <p:bldP spid="54" grpId="0"/>
      <p:bldP spid="55" grpId="0"/>
      <p:bldP spid="56" grpId="0"/>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lstStyle/>
          <a:p>
            <a:r>
              <a:rPr lang="en-US" dirty="0"/>
              <a:t>Exercise: Simple 2-Ply Game</a:t>
            </a:r>
          </a:p>
        </p:txBody>
      </p:sp>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Lst>
          </p:cNvPr>
          <p:cNvGraphicFramePr>
            <a:graphicFrameLocks noGrp="1"/>
          </p:cNvGraphicFramePr>
          <p:nvPr>
            <p:ph idx="1"/>
            <p:extLst>
              <p:ext uri="{D42A27DB-BD31-4B8C-83A1-F6EECF244321}">
                <p14:modId xmlns:p14="http://schemas.microsoft.com/office/powerpoint/2010/main" val="110781199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p:txBody>
          <a:bodyPr/>
          <a:lstStyle/>
          <a:p>
            <a:r>
              <a:rPr lang="en-US" dirty="0"/>
              <a:t>Issue: Game Tree Size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b="1" dirty="0">
                    <a:solidFill>
                      <a:srgbClr val="FF0000"/>
                    </a:solidFill>
                  </a:rPr>
                  <a:t>Minimax search traverses the complete game tree using DFS!</a:t>
                </a:r>
              </a:p>
              <a:p>
                <a:endParaRPr lang="en-US" dirty="0"/>
              </a:p>
              <a:p>
                <a:pPr marL="0" indent="0" algn="ctr">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endParaRPr lang="en-US" b="0" dirty="0"/>
              </a:p>
              <a:p>
                <a:pPr marL="0" indent="0" algn="ctr">
                  <a:buNone/>
                </a:pPr>
                <a:r>
                  <a:rPr lang="en-US" b="0" dirty="0"/>
                  <a:t>Time </a:t>
                </a:r>
                <a:r>
                  <a:rPr lang="en-US" dirty="0"/>
                  <a:t>c</a:t>
                </a:r>
                <a:r>
                  <a:rPr lang="en-US" b="0" dirty="0"/>
                  <a:t>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𝑚</m:t>
                            </m:r>
                          </m:sup>
                        </m:sSup>
                      </m:e>
                    </m:d>
                  </m:oMath>
                </a14:m>
                <a:endParaRPr lang="en-US" b="0" dirty="0"/>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solidFill>
                      <a:srgbClr val="FF0000"/>
                    </a:solidFill>
                  </a:rPr>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 </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 </m:t>
                    </m:r>
                  </m:oMath>
                </a14:m>
                <a:r>
                  <a:rPr lang="en-US" dirty="0"/>
                  <a:t>and prune subtrees (i.e., don’t follow actions) that do not affect the current minimax value bound.</a:t>
                </a:r>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oMath>
                </a14:m>
                <a:r>
                  <a:rPr lang="en-US" dirty="0"/>
                  <a:t>is at most </a:t>
                </a:r>
                <a14:m>
                  <m:oMath xmlns:m="http://schemas.openxmlformats.org/officeDocument/2006/math">
                    <m:r>
                      <a:rPr lang="en-US" b="0" i="1" smtClean="0">
                        <a:latin typeface="Cambria Math" panose="02040503050406030204" pitchFamily="18" charset="0"/>
                      </a:rPr>
                      <m:t>𝛽</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3" b="-42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3"/>
                <a:stretch>
                  <a:fillRect l="-3191" t="-4000" r="-2128"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4"/>
                <a:stretch>
                  <a:fillRect l="-1773" t="-909" b="-3636"/>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5"/>
                <a:stretch>
                  <a:fillRect l="-1444" t="-909" b="-4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7B7D0CFD-5914-40C2-9110-DD0349EFE15E}"/>
                  </a:ext>
                </a:extLst>
              </p:cNvPr>
              <p:cNvSpPr txBox="1"/>
              <p:nvPr/>
            </p:nvSpPr>
            <p:spPr>
              <a:xfrm>
                <a:off x="1447800" y="4904601"/>
                <a:ext cx="66603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 </m:t>
                      </m:r>
                      <m:r>
                        <a:rPr lang="en-US" sz="1200" i="1" dirty="0" smtClean="0">
                          <a:latin typeface="Cambria Math" panose="02040503050406030204" pitchFamily="18" charset="0"/>
                        </a:rPr>
                        <m:t>3</m:t>
                      </m:r>
                      <m:r>
                        <a:rPr lang="en-US" sz="1200" b="0" i="1" dirty="0" smtClean="0">
                          <a:latin typeface="Cambria Math" panose="02040503050406030204" pitchFamily="18" charset="0"/>
                        </a:rPr>
                        <m:t>, +∞ ]</m:t>
                      </m:r>
                    </m:oMath>
                  </m:oMathPara>
                </a14:m>
                <a:endParaRPr lang="en-US" sz="1200" dirty="0"/>
              </a:p>
            </p:txBody>
          </p:sp>
        </mc:Choice>
        <mc:Fallback xmlns="">
          <p:sp>
            <p:nvSpPr>
              <p:cNvPr id="72" name="TextBox 71">
                <a:extLst>
                  <a:ext uri="{FF2B5EF4-FFF2-40B4-BE49-F238E27FC236}">
                    <a16:creationId xmlns:a16="http://schemas.microsoft.com/office/drawing/2014/main" id="{7B7D0CFD-5914-40C2-9110-DD0349EFE15E}"/>
                  </a:ext>
                </a:extLst>
              </p:cNvPr>
              <p:cNvSpPr txBox="1">
                <a:spLocks noRot="1" noChangeAspect="1" noMove="1" noResize="1" noEditPoints="1" noAdjustHandles="1" noChangeArrowheads="1" noChangeShapeType="1" noTextEdit="1"/>
              </p:cNvSpPr>
              <p:nvPr/>
            </p:nvSpPr>
            <p:spPr>
              <a:xfrm>
                <a:off x="1447800" y="4904601"/>
                <a:ext cx="666031" cy="276999"/>
              </a:xfrm>
              <a:prstGeom prst="rect">
                <a:avLst/>
              </a:prstGeom>
              <a:blipFill>
                <a:blip r:embed="rId12"/>
                <a:stretch>
                  <a:fillRect r="-10092" b="-8889"/>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699563" y="5105400"/>
            <a:ext cx="1138049" cy="401776"/>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975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finds an actions that has more value than the best-known move Min has in another subtree.</a:t>
            </a:r>
          </a:p>
        </p:txBody>
      </p:sp>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finds an actions that has less value than the best-known move Max has in another subtree.</a:t>
            </a:r>
          </a:p>
        </p:txBody>
      </p:sp>
    </p:spTree>
    <p:extLst>
      <p:ext uri="{BB962C8B-B14F-4D97-AF65-F5344CB8AC3E}">
        <p14:creationId xmlns:p14="http://schemas.microsoft.com/office/powerpoint/2010/main" val="14362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7886700" cy="961697"/>
          </a:xfrm>
        </p:spPr>
        <p:txBody>
          <a:bodyPr>
            <a:normAutofit fontScale="90000"/>
          </a:bodyPr>
          <a:lstStyle/>
          <a:p>
            <a:r>
              <a:rPr lang="en-US" dirty="0"/>
              <a:t>Exercise: Simple 2-Ply Game with Alpha-Beta Pruning</a:t>
            </a:r>
          </a:p>
        </p:txBody>
      </p:sp>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14"/>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5ACDE07A-163D-F7A9-C9B3-AA29585E742D}"/>
                  </a:ext>
                </a:extLst>
              </p:cNvPr>
              <p:cNvSpPr txBox="1"/>
              <p:nvPr/>
            </p:nvSpPr>
            <p:spPr>
              <a:xfrm>
                <a:off x="313458" y="5183562"/>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313458" y="5183562"/>
                <a:ext cx="7886700" cy="923330"/>
              </a:xfrm>
              <a:prstGeom prst="rect">
                <a:avLst/>
              </a:prstGeom>
              <a:blipFill>
                <a:blip r:embed="rId15"/>
                <a:stretch>
                  <a:fillRect l="-464"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1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1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18"/>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We need expert knowledge or some heuristic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7886700" cy="961697"/>
          </a:xfrm>
        </p:spPr>
        <p:txBody>
          <a:bodyPr>
            <a:noAutofit/>
          </a:bodyPr>
          <a:lstStyle/>
          <a:p>
            <a:r>
              <a:rPr lang="en-US" sz="3600" dirty="0"/>
              <a:t>Exercise: Simple 2-Ply Game with Alpha-Beta Pruning and Move ordering</a:t>
            </a:r>
          </a:p>
        </p:txBody>
      </p:sp>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421566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4215666"/>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427477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4274774"/>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3670157"/>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371972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3682714"/>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2171705"/>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50416EF3-E706-C3C4-2E37-ABE1F755CC86}"/>
                  </a:ext>
                </a:extLst>
              </p:cNvPr>
              <p:cNvSpPr txBox="1"/>
              <p:nvPr/>
            </p:nvSpPr>
            <p:spPr>
              <a:xfrm>
                <a:off x="5183993" y="179759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183993" y="1797598"/>
                <a:ext cx="775725" cy="369332"/>
              </a:xfrm>
              <a:prstGeom prst="rect">
                <a:avLst/>
              </a:prstGeom>
              <a:blipFill>
                <a:blip r:embed="rId14"/>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15"/>
                <a:stretch>
                  <a:fillRect l="-541" t="-3974"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26FE5CB-30FE-CCBC-5EF5-D60F4CF39E8A}"/>
                  </a:ext>
                </a:extLst>
              </p:cNvPr>
              <p:cNvSpPr txBox="1"/>
              <p:nvPr/>
            </p:nvSpPr>
            <p:spPr>
              <a:xfrm>
                <a:off x="3371979" y="3300968"/>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371979" y="3300968"/>
                <a:ext cx="775725" cy="369332"/>
              </a:xfrm>
              <a:prstGeom prst="rect">
                <a:avLst/>
              </a:prstGeom>
              <a:blipFill>
                <a:blip r:embed="rId16"/>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B8638C2-530C-1D9E-5B77-EB8A31BF7698}"/>
                  </a:ext>
                </a:extLst>
              </p:cNvPr>
              <p:cNvSpPr txBox="1"/>
              <p:nvPr/>
            </p:nvSpPr>
            <p:spPr>
              <a:xfrm>
                <a:off x="5244008" y="3332331"/>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6B8638C2-530C-1D9E-5B77-EB8A31BF7698}"/>
                  </a:ext>
                </a:extLst>
              </p:cNvPr>
              <p:cNvSpPr txBox="1">
                <a:spLocks noRot="1" noChangeAspect="1" noMove="1" noResize="1" noEditPoints="1" noAdjustHandles="1" noChangeArrowheads="1" noChangeShapeType="1" noTextEdit="1"/>
              </p:cNvSpPr>
              <p:nvPr/>
            </p:nvSpPr>
            <p:spPr>
              <a:xfrm>
                <a:off x="5244008" y="3332331"/>
                <a:ext cx="775725" cy="369332"/>
              </a:xfrm>
              <a:prstGeom prst="rect">
                <a:avLst/>
              </a:prstGeom>
              <a:blipFill>
                <a:blip r:embed="rId17"/>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0E1B57D-3C80-C97F-FE14-64B7790C8D04}"/>
                  </a:ext>
                </a:extLst>
              </p:cNvPr>
              <p:cNvSpPr txBox="1"/>
              <p:nvPr/>
            </p:nvSpPr>
            <p:spPr>
              <a:xfrm>
                <a:off x="7233804" y="329044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20E1B57D-3C80-C97F-FE14-64B7790C8D04}"/>
                  </a:ext>
                </a:extLst>
              </p:cNvPr>
              <p:cNvSpPr txBox="1">
                <a:spLocks noRot="1" noChangeAspect="1" noMove="1" noResize="1" noEditPoints="1" noAdjustHandles="1" noChangeArrowheads="1" noChangeShapeType="1" noTextEdit="1"/>
              </p:cNvSpPr>
              <p:nvPr/>
            </p:nvSpPr>
            <p:spPr>
              <a:xfrm>
                <a:off x="7233804" y="3290440"/>
                <a:ext cx="775725" cy="369332"/>
              </a:xfrm>
              <a:prstGeom prst="rect">
                <a:avLst/>
              </a:prstGeom>
              <a:blipFill>
                <a:blip r:embed="rId18"/>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shoes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19"/>
                <a:stretch>
                  <a:fillRect l="-1053"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90389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Cutting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descr="Metal tic-tac-toe game pieces">
            <a:extLst>
              <a:ext uri="{FF2B5EF4-FFF2-40B4-BE49-F238E27FC236}">
                <a16:creationId xmlns:a16="http://schemas.microsoft.com/office/drawing/2014/main" id="{175FC947-2DD1-4775-8699-AB039B7D98A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Cutting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sp>
        <p:nvSpPr>
          <p:cNvPr id="36" name="TextBox 35">
            <a:extLst>
              <a:ext uri="{FF2B5EF4-FFF2-40B4-BE49-F238E27FC236}">
                <a16:creationId xmlns:a16="http://schemas.microsoft.com/office/drawing/2014/main" id="{915FE87E-BB60-4C35-9595-C3958FD75F93}"/>
              </a:ext>
            </a:extLst>
          </p:cNvPr>
          <p:cNvSpPr txBox="1"/>
          <p:nvPr/>
        </p:nvSpPr>
        <p:spPr>
          <a:xfrm>
            <a:off x="5576001" y="199848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8" grpId="0"/>
      <p:bldP spid="19" grpId="0"/>
      <p:bldP spid="16" grpId="0"/>
      <p:bldP spid="17" grpId="0"/>
      <p:bldP spid="24" grpId="0"/>
      <p:bldP spid="25" grpId="0"/>
      <p:bldP spid="26" grpId="0"/>
      <p:bldP spid="27" grpId="0"/>
      <p:bldP spid="28" grpId="0"/>
      <p:bldP spid="29" grpId="0"/>
      <p:bldP spid="30" grpId="0"/>
      <p:bldP spid="36" grpId="0"/>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4" grpId="0"/>
      <p:bldP spid="25" grpId="0"/>
      <p:bldP spid="26" grpId="0"/>
      <p:bldP spid="27" grpId="0"/>
      <p:bldP spid="28"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277298149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p:sp>
        <p:nvSpPr>
          <p:cNvPr id="4" name="Speech Bubble: Rectangle 3">
            <a:extLst>
              <a:ext uri="{FF2B5EF4-FFF2-40B4-BE49-F238E27FC236}">
                <a16:creationId xmlns:a16="http://schemas.microsoft.com/office/drawing/2014/main" id="{4FB57C7D-DE94-494A-ACF0-651BD16DDDBD}"/>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2"/>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4"/>
                <a:stretch>
                  <a:fillRect l="-476" r="-357" b="-2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descr="Reflected Chess pieces">
            <a:extLst>
              <a:ext uri="{FF2B5EF4-FFF2-40B4-BE49-F238E27FC236}">
                <a16:creationId xmlns:a16="http://schemas.microsoft.com/office/drawing/2014/main" id="{932AC7A2-B898-4053-9E19-C47E7A2F36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2"/>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3"/>
          <a:stretch>
            <a:fillRect/>
          </a:stretch>
        </p:blipFill>
        <p:spPr>
          <a:xfrm>
            <a:off x="978351" y="2819400"/>
            <a:ext cx="7784649" cy="3189476"/>
          </a:xfrm>
          <a:prstGeom prst="rect">
            <a:avLst/>
          </a:prstGeom>
        </p:spPr>
      </p:pic>
      <p:sp>
        <p:nvSpPr>
          <p:cNvPr id="6" name="Speech Bubble: Rectangle 5">
            <a:extLst>
              <a:ext uri="{FF2B5EF4-FFF2-40B4-BE49-F238E27FC236}">
                <a16:creationId xmlns:a16="http://schemas.microsoft.com/office/drawing/2014/main" id="{559D4B9A-014D-421F-AD0F-76EDEBC51C3A}"/>
              </a:ext>
            </a:extLst>
          </p:cNvPr>
          <p:cNvSpPr/>
          <p:nvPr/>
        </p:nvSpPr>
        <p:spPr>
          <a:xfrm>
            <a:off x="3901408" y="5961528"/>
            <a:ext cx="2286000" cy="838200"/>
          </a:xfrm>
          <a:prstGeom prst="wedgeRectCallout">
            <a:avLst>
              <a:gd name="adj1" fmla="val -47565"/>
              <a:gd name="adj2" fmla="val -9381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Note: the simulation path is not recorded to preserve memory!</a:t>
            </a:r>
          </a:p>
        </p:txBody>
      </p:sp>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Tree>
    <p:extLst>
      <p:ext uri="{BB962C8B-B14F-4D97-AF65-F5344CB8AC3E}">
        <p14:creationId xmlns:p14="http://schemas.microsoft.com/office/powerpoint/2010/main" val="1770306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descr="Image result for tic tac toe">
            <a:extLst>
              <a:ext uri="{FF2B5EF4-FFF2-40B4-BE49-F238E27FC236}">
                <a16:creationId xmlns:a16="http://schemas.microsoft.com/office/drawing/2014/main" id="{F68A6481-403B-4C1E-92D1-373A514882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3"/>
                <a:stretch>
                  <a:fillRect l="-698" t="-598" b="-1394"/>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5" grpId="0"/>
      <p:bldP spid="8" grpId="0"/>
      <p:bldP spid="10" grpId="0"/>
      <p:bldP spid="11" grpId="0"/>
      <p:bldP spid="6" grpId="0" animBg="1"/>
      <p:bldP spid="14" grpId="0" animBg="1"/>
      <p:bldP spid="17" grpId="0" animBg="1"/>
      <p:bldP spid="20" grpId="0" animBg="1"/>
      <p:bldP spid="2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12905</TotalTime>
  <Words>3586</Words>
  <Application>Microsoft Office PowerPoint</Application>
  <PresentationFormat>On-screen Show (4:3)</PresentationFormat>
  <Paragraphs>531</Paragraphs>
  <Slides>45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Idea: Minimax Decision</vt:lpstr>
      <vt:lpstr>Minimax Search: Back-up Minimax Values</vt:lpstr>
      <vt:lpstr>PowerPoint Presentation</vt:lpstr>
      <vt:lpstr>Exercise: Simple 2-Ply Game</vt:lpstr>
      <vt:lpstr>Issue: Game Tree Size</vt:lpstr>
      <vt:lpstr>Alpha-Beta Pruning</vt:lpstr>
      <vt:lpstr>Example: Alpha-Beta Search</vt:lpstr>
      <vt:lpstr>PowerPoint Presentation</vt:lpstr>
      <vt:lpstr>Exercise: Simple 2-Ply Game with Alpha-Beta Pruning</vt:lpstr>
      <vt:lpstr>Move Ordering for Alpha-Beta Search</vt:lpstr>
      <vt:lpstr>Exercise: Simple 2-Ply Game with Alpha-Beta Pruning and Move ordering</vt:lpstr>
      <vt:lpstr>Heuristic Alpha-Beta Tree Search</vt:lpstr>
      <vt:lpstr>Methods for Adversarial Games</vt:lpstr>
      <vt:lpstr>Cutting off search</vt:lpstr>
      <vt:lpstr>Heuristic Alpha-Beta Tree Search: Cutting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PowerPoint Presentation</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78</cp:revision>
  <dcterms:created xsi:type="dcterms:W3CDTF">2021-03-18T20:20:32Z</dcterms:created>
  <dcterms:modified xsi:type="dcterms:W3CDTF">2024-10-28T17:25:59Z</dcterms:modified>
</cp:coreProperties>
</file>