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handoutMasterIdLst>
    <p:handoutMasterId r:id="rId37"/>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501" r:id="rId21"/>
    <p:sldId id="500" r:id="rId22"/>
    <p:sldId id="487" r:id="rId23"/>
    <p:sldId id="504" r:id="rId24"/>
    <p:sldId id="454" r:id="rId25"/>
    <p:sldId id="413" r:id="rId26"/>
    <p:sldId id="505" r:id="rId27"/>
    <p:sldId id="493" r:id="rId28"/>
    <p:sldId id="495" r:id="rId29"/>
    <p:sldId id="489" r:id="rId30"/>
    <p:sldId id="490" r:id="rId31"/>
    <p:sldId id="491" r:id="rId32"/>
    <p:sldId id="506" r:id="rId33"/>
    <p:sldId id="494" r:id="rId34"/>
    <p:sldId id="508" r:id="rId35"/>
  </p:sldIdLst>
  <p:sldSz cx="12192000" cy="6858000"/>
  <p:notesSz cx="7099300" cy="1023461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1"/>
            <p14:sldId id="500"/>
            <p14:sldId id="487"/>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8626" autoAdjust="0"/>
  </p:normalViewPr>
  <p:slideViewPr>
    <p:cSldViewPr>
      <p:cViewPr varScale="1">
        <p:scale>
          <a:sx n="91" d="100"/>
          <a:sy n="91" d="100"/>
        </p:scale>
        <p:origin x="11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_rels/data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reduces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 a linear classifier learn non-linear decision boundaries ( = a linear boundary in a high dimensional space).</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PCA,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dgm:t>
        <a:bodyPr/>
        <a:lstStyle/>
        <a:p>
          <a:r>
            <a:rPr lang="en-US" dirty="0"/>
            <a:t>Learn evaluation functions for states.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dgm:t>
        <a:bodyPr/>
        <a:lstStyle/>
        <a:p>
          <a:pPr algn="l"/>
          <a:r>
            <a:rPr lang="en-US" dirty="0"/>
            <a:t>Directly learn the best action from examples. </a:t>
          </a:r>
          <a:br>
            <a:rPr lang="en-US" dirty="0"/>
          </a:br>
          <a:endParaRPr lang="en-US" dirty="0"/>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mc:AlternateContent xmlns:mc="http://schemas.openxmlformats.org/markup-compatibility/2006" xmlns:a14="http://schemas.microsoft.com/office/drawing/2010/main">
      <mc:Choice Requires="a14">
        <dgm:pt modelId="{EDE1371B-F13F-4A60-9C71-C9674634C493}">
          <dgm:prSet/>
          <dgm:spPr/>
          <dgm:t>
            <a:bodyPr/>
            <a:lstStyle/>
            <a:p>
              <a:pPr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𝑎𝑐𝑡𝑖𝑜𝑛</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EDE1371B-F13F-4A60-9C71-C9674634C493}">
          <dgm:prSet/>
          <dgm:spPr/>
          <dgm:t>
            <a:bodyPr/>
            <a:lstStyle/>
            <a:p>
              <a:pPr algn="ctr">
                <a:buNone/>
              </a:pPr>
              <a:r>
                <a:rPr lang="en-US" b="0" i="0">
                  <a:latin typeface="Cambria Math" panose="02040503050406030204" pitchFamily="18" charset="0"/>
                </a:rPr>
                <a:t>𝑎𝑐𝑡𝑖𝑜𝑛=ℎ(𝑠𝑡𝑎𝑡𝑒)</a:t>
              </a:r>
              <a:endParaRPr lang="en-US" dirty="0"/>
            </a:p>
          </dgm:t>
        </dgm:pt>
      </mc:Fallback>
    </mc:AlternateConten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mc:AlternateContent xmlns:mc="http://schemas.openxmlformats.org/markup-compatibility/2006" xmlns:a14="http://schemas.microsoft.com/office/drawing/2010/main">
      <mc:Choice Requires="a14">
        <dgm:pt modelId="{6F1981E5-7B90-4815-8E6C-BF76A61A82B2}">
          <dgm:prSet/>
          <dgm:spPr/>
          <dgm: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𝑒𝑣𝑎𝑙</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6F1981E5-7B90-4815-8E6C-BF76A61A82B2}">
          <dgm:prSet/>
          <dgm:spPr/>
          <dgm:t>
            <a:bodyPr/>
            <a:lstStyle/>
            <a:p>
              <a:pPr>
                <a:buNone/>
              </a:pPr>
              <a:r>
                <a:rPr lang="en-US" b="0" i="0">
                  <a:latin typeface="Cambria Math" panose="02040503050406030204" pitchFamily="18" charset="0"/>
                </a:rPr>
                <a:t>𝑒𝑣𝑎𝑙=ℎ(𝑠𝑡𝑎𝑡𝑒)</a:t>
              </a:r>
              <a:endParaRPr lang="en-US" dirty="0"/>
            </a:p>
          </dgm:t>
        </dgm:pt>
      </mc:Fallback>
    </mc:AlternateConten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pPr algn="l">
            <a:buFont typeface="Arial" panose="020B0604020202020204" pitchFamily="34" charset="0"/>
            <a:buChar char="•"/>
          </a:pPr>
          <a:r>
            <a:rPr lang="en-US" dirty="0"/>
            <a:t>This model can also be used as a </a:t>
          </a:r>
          <a:r>
            <a:rPr lang="en-US" b="1" dirty="0"/>
            <a:t>playout policy </a:t>
          </a:r>
          <a:r>
            <a:rPr lang="en-US" dirty="0"/>
            <a:t>for Monte Carlo tree search with data from self-play.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pPr algn="ctr">
            <a:buNone/>
          </a:pPr>
          <a:endParaRPr lang="en-US" dirty="0"/>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endParaRPr lang="en-US" dirty="0"/>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dirty="0"/>
            <a:t>Can learn a </a:t>
          </a:r>
          <a:r>
            <a:rPr lang="en-US" b="1" dirty="0"/>
            <a:t>heuristic</a:t>
          </a:r>
          <a:r>
            <a:rPr lang="en-US" dirty="0"/>
            <a:t> for minimax search from examples.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endParaRPr lang="en-US" dirty="0"/>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a:blipFill>
          <a:blip xmlns:r="http://schemas.openxmlformats.org/officeDocument/2006/relationships" r:embed="rId1"/>
          <a:stretch>
            <a:fillRect l="-1790" r="-767"/>
          </a:stretch>
        </a:blipFill>
      </dgm:spPr>
      <dgm:t>
        <a:bodyPr/>
        <a:lstStyle/>
        <a:p>
          <a:r>
            <a:rPr lang="en-US">
              <a:noFill/>
            </a:rPr>
            <a:t>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a:blipFill>
          <a:blip xmlns:r="http://schemas.openxmlformats.org/officeDocument/2006/relationships" r:embed="rId2"/>
          <a:stretch>
            <a:fillRect l="-1535" r="-1535"/>
          </a:stretch>
        </a:blipFill>
      </dgm:spPr>
      <dgm:t>
        <a:bodyPr/>
        <a:lstStyle/>
        <a:p>
          <a:r>
            <a:rPr lang="en-US">
              <a:noFill/>
            </a:rPr>
            <a:t> </a:t>
          </a:r>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dgm:pt modelId="{EDE1371B-F13F-4A60-9C71-C9674634C493}">
      <dgm:prSet/>
      <dgm:spPr/>
      <dgm:t>
        <a:bodyPr/>
        <a:lstStyle/>
        <a:p>
          <a:r>
            <a:rPr lang="en-US">
              <a:noFill/>
            </a:rPr>
            <a:t> </a:t>
          </a:r>
        </a:p>
      </dgm:t>
    </dgm:p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dgm:pt modelId="{6F1981E5-7B90-4815-8E6C-BF76A61A82B2}">
      <dgm:prSet/>
      <dgm:spPr/>
      <dgm:t>
        <a:bodyPr/>
        <a:lstStyle/>
        <a:p>
          <a:r>
            <a:rPr lang="en-US">
              <a:noFill/>
            </a:rPr>
            <a:t> </a:t>
          </a:r>
        </a:p>
      </dgm:t>
    </dgm:p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r>
            <a:rPr lang="en-US">
              <a:noFill/>
            </a:rPr>
            <a:t>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r>
            <a:rPr lang="en-US">
              <a:noFill/>
            </a:rPr>
            <a:t> </a:t>
          </a:r>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r>
            <a:rPr lang="en-US">
              <a:noFill/>
            </a:rPr>
            <a:t> </a:t>
          </a:r>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a:noFill/>
            </a:rPr>
            <a:t>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r>
            <a:rPr lang="en-US">
              <a:noFill/>
            </a:rPr>
            <a:t> </a:t>
          </a:r>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1931"/>
          <a:ext cx="626364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Generalized linear model (GLM): </a:t>
          </a:r>
          <a:r>
            <a:rPr lang="en-US" sz="1900" kern="1200" dirty="0"/>
            <a:t>This important model family includes </a:t>
          </a:r>
          <a:r>
            <a:rPr lang="en-US" sz="1900" b="1" kern="1200" dirty="0"/>
            <a:t>linear regression </a:t>
          </a:r>
          <a:r>
            <a:rPr lang="en-US" sz="1900" kern="1200" dirty="0"/>
            <a:t>and the classification method </a:t>
          </a:r>
          <a:r>
            <a:rPr lang="en-US" sz="1900" b="1" kern="1200" dirty="0"/>
            <a:t>logistic regression. </a:t>
          </a:r>
          <a:endParaRPr lang="en-US" sz="1900" kern="1200" dirty="0"/>
        </a:p>
      </dsp:txBody>
      <dsp:txXfrm>
        <a:off x="0" y="351931"/>
        <a:ext cx="6263640" cy="1346625"/>
      </dsp:txXfrm>
    </dsp:sp>
    <dsp:sp modelId="{728725E1-C028-4CFF-B3D7-ECB8D28021DB}">
      <dsp:nvSpPr>
        <dsp:cNvPr id="0" name=""/>
        <dsp:cNvSpPr/>
      </dsp:nvSpPr>
      <dsp:spPr>
        <a:xfrm>
          <a:off x="313182" y="71491"/>
          <a:ext cx="4384548"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Many other models exist</a:t>
          </a:r>
        </a:p>
      </dsp:txBody>
      <dsp:txXfrm>
        <a:off x="340562" y="98871"/>
        <a:ext cx="4329788" cy="506120"/>
      </dsp:txXfrm>
    </dsp:sp>
    <dsp:sp modelId="{8BD60244-BD09-48B5-A6BD-A5920B49269F}">
      <dsp:nvSpPr>
        <dsp:cNvPr id="0" name=""/>
        <dsp:cNvSpPr/>
      </dsp:nvSpPr>
      <dsp:spPr>
        <a:xfrm>
          <a:off x="0" y="2081596"/>
          <a:ext cx="6263640" cy="33516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Regularization: </a:t>
          </a:r>
          <a:r>
            <a:rPr lang="en-US" sz="1900" kern="1200" dirty="0"/>
            <a:t>enforce simplicity and reduces overfitting by using a penalty for complexity.</a:t>
          </a:r>
        </a:p>
        <a:p>
          <a:pPr marL="171450" lvl="1" indent="-171450" algn="l" defTabSz="844550">
            <a:lnSpc>
              <a:spcPct val="90000"/>
            </a:lnSpc>
            <a:spcBef>
              <a:spcPct val="0"/>
            </a:spcBef>
            <a:spcAft>
              <a:spcPct val="15000"/>
            </a:spcAft>
            <a:buChar char="•"/>
          </a:pPr>
          <a:r>
            <a:rPr lang="en-US" sz="1900" b="1" kern="1200" dirty="0"/>
            <a:t>Kernel trick: </a:t>
          </a:r>
          <a:r>
            <a:rPr lang="en-US" sz="1900" kern="1200" dirty="0"/>
            <a:t>Let a linear classifier learn non-linear decision boundaries ( = a linear boundary in a high dimensional space).</a:t>
          </a:r>
        </a:p>
        <a:p>
          <a:pPr marL="171450" lvl="1" indent="-171450" algn="l" defTabSz="844550">
            <a:lnSpc>
              <a:spcPct val="90000"/>
            </a:lnSpc>
            <a:spcBef>
              <a:spcPct val="0"/>
            </a:spcBef>
            <a:spcAft>
              <a:spcPct val="15000"/>
            </a:spcAft>
            <a:buChar char="•"/>
          </a:pPr>
          <a:r>
            <a:rPr lang="en-US" sz="1900" b="1" kern="1200" dirty="0"/>
            <a:t>Ensemble Learning: </a:t>
          </a:r>
          <a:r>
            <a:rPr lang="en-US" sz="1900" kern="1200" dirty="0"/>
            <a:t>Use many models and combine the results (e.g., random forest, boosting).</a:t>
          </a:r>
        </a:p>
        <a:p>
          <a:pPr marL="171450" lvl="1" indent="-171450" algn="l" defTabSz="844550">
            <a:lnSpc>
              <a:spcPct val="90000"/>
            </a:lnSpc>
            <a:spcBef>
              <a:spcPct val="0"/>
            </a:spcBef>
            <a:spcAft>
              <a:spcPct val="15000"/>
            </a:spcAft>
            <a:buChar char="•"/>
          </a:pPr>
          <a:r>
            <a:rPr lang="en-US" sz="1900" b="1" kern="1200" dirty="0"/>
            <a:t>Embedding and Dimensionality Reduction: </a:t>
          </a:r>
          <a:r>
            <a:rPr lang="en-US" sz="1900" kern="1200" dirty="0"/>
            <a:t>Learn how to represent data in a simpler way (e.g., PCA, text embeddings).</a:t>
          </a:r>
        </a:p>
      </dsp:txBody>
      <dsp:txXfrm>
        <a:off x="0" y="2081596"/>
        <a:ext cx="6263640" cy="3351600"/>
      </dsp:txXfrm>
    </dsp:sp>
    <dsp:sp modelId="{D2714134-93F0-48C2-9EAF-C80D0AD218DE}">
      <dsp:nvSpPr>
        <dsp:cNvPr id="0" name=""/>
        <dsp:cNvSpPr/>
      </dsp:nvSpPr>
      <dsp:spPr>
        <a:xfrm>
          <a:off x="313182" y="1801156"/>
          <a:ext cx="4384548" cy="56088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Often used methods</a:t>
          </a:r>
        </a:p>
      </dsp:txBody>
      <dsp:txXfrm>
        <a:off x="340562" y="1828536"/>
        <a:ext cx="432978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F41E-FDAD-4835-B53A-D7D076DE9B55}">
      <dsp:nvSpPr>
        <dsp:cNvPr id="0" name=""/>
        <dsp:cNvSpPr/>
      </dsp:nvSpPr>
      <dsp:spPr>
        <a:xfrm>
          <a:off x="3953" y="123275"/>
          <a:ext cx="2377306" cy="4608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Actions</a:t>
          </a:r>
        </a:p>
      </dsp:txBody>
      <dsp:txXfrm>
        <a:off x="3953" y="123275"/>
        <a:ext cx="2377306" cy="460800"/>
      </dsp:txXfrm>
    </dsp:sp>
    <dsp:sp modelId="{BACEBB25-2A32-4633-A8AA-43030F652DE8}">
      <dsp:nvSpPr>
        <dsp:cNvPr id="0" name=""/>
        <dsp:cNvSpPr/>
      </dsp:nvSpPr>
      <dsp:spPr>
        <a:xfrm>
          <a:off x="3953" y="584075"/>
          <a:ext cx="2377306" cy="364398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Directly learn the best action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ctr"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dsp:txBody>
      <dsp:txXfrm>
        <a:off x="3953" y="584075"/>
        <a:ext cx="2377306" cy="3643987"/>
      </dsp:txXfrm>
    </dsp:sp>
    <dsp:sp modelId="{01534658-91BB-4C44-9424-637822D3A9D0}">
      <dsp:nvSpPr>
        <dsp:cNvPr id="0" name=""/>
        <dsp:cNvSpPr/>
      </dsp:nvSpPr>
      <dsp:spPr>
        <a:xfrm>
          <a:off x="2714082" y="123275"/>
          <a:ext cx="2377306" cy="4608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Heuristics</a:t>
          </a:r>
        </a:p>
      </dsp:txBody>
      <dsp:txXfrm>
        <a:off x="2714082" y="123275"/>
        <a:ext cx="2377306" cy="460800"/>
      </dsp:txXfrm>
    </dsp:sp>
    <dsp:sp modelId="{5C57C7EB-478D-4F11-B65D-9016B386C608}">
      <dsp:nvSpPr>
        <dsp:cNvPr id="0" name=""/>
        <dsp:cNvSpPr/>
      </dsp:nvSpPr>
      <dsp:spPr>
        <a:xfrm>
          <a:off x="2714082" y="584075"/>
          <a:ext cx="2377306" cy="3643987"/>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 </a:t>
          </a:r>
        </a:p>
      </dsp:txBody>
      <dsp:txXfrm>
        <a:off x="2714082" y="584075"/>
        <a:ext cx="2377306" cy="3643987"/>
      </dsp:txXfrm>
    </dsp:sp>
    <dsp:sp modelId="{228970AD-4D95-42F2-B737-33364C2CB3CE}">
      <dsp:nvSpPr>
        <dsp:cNvPr id="0" name=""/>
        <dsp:cNvSpPr/>
      </dsp:nvSpPr>
      <dsp:spPr>
        <a:xfrm>
          <a:off x="5424211" y="123275"/>
          <a:ext cx="2377306" cy="4608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Perception</a:t>
          </a:r>
          <a:r>
            <a:rPr lang="en-US" sz="1600" kern="1200" dirty="0"/>
            <a:t> </a:t>
          </a:r>
        </a:p>
      </dsp:txBody>
      <dsp:txXfrm>
        <a:off x="5424211" y="123275"/>
        <a:ext cx="2377306" cy="460800"/>
      </dsp:txXfrm>
    </dsp:sp>
    <dsp:sp modelId="{4712BD07-C9A8-4BD1-BC67-16B85061F7C6}">
      <dsp:nvSpPr>
        <dsp:cNvPr id="0" name=""/>
        <dsp:cNvSpPr/>
      </dsp:nvSpPr>
      <dsp:spPr>
        <a:xfrm>
          <a:off x="5424211" y="584075"/>
          <a:ext cx="2377306" cy="3643987"/>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Natural language processing: </a:t>
          </a:r>
          <a:r>
            <a:rPr lang="en-US" sz="16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600" kern="1200" dirty="0"/>
            <a:t>Speech recognition: Identify the most likely sequence of words. </a:t>
          </a:r>
        </a:p>
        <a:p>
          <a:pPr marL="171450" lvl="1" indent="-171450" algn="l" defTabSz="711200">
            <a:lnSpc>
              <a:spcPct val="90000"/>
            </a:lnSpc>
            <a:spcBef>
              <a:spcPct val="0"/>
            </a:spcBef>
            <a:spcAft>
              <a:spcPct val="15000"/>
            </a:spcAft>
            <a:buChar char="•"/>
          </a:pPr>
          <a:r>
            <a:rPr lang="en-US" sz="1600" kern="1200" dirty="0"/>
            <a:t>Vision: Object recognition in images/videos. Generate images/video.</a:t>
          </a:r>
        </a:p>
      </dsp:txBody>
      <dsp:txXfrm>
        <a:off x="5424211" y="584075"/>
        <a:ext cx="2377306" cy="3643987"/>
      </dsp:txXfrm>
    </dsp:sp>
    <dsp:sp modelId="{B110EE6C-C081-460E-9EB5-A4A219535E14}">
      <dsp:nvSpPr>
        <dsp:cNvPr id="0" name=""/>
        <dsp:cNvSpPr/>
      </dsp:nvSpPr>
      <dsp:spPr>
        <a:xfrm>
          <a:off x="8134340" y="123275"/>
          <a:ext cx="2377306" cy="460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dsp:txBody>
      <dsp:txXfrm>
        <a:off x="8134340" y="123275"/>
        <a:ext cx="2377306" cy="460800"/>
      </dsp:txXfrm>
    </dsp:sp>
    <dsp:sp modelId="{C955C6EC-4763-4437-8A81-DCCD7447E9E0}">
      <dsp:nvSpPr>
        <dsp:cNvPr id="0" name=""/>
        <dsp:cNvSpPr/>
      </dsp:nvSpPr>
      <dsp:spPr>
        <a:xfrm>
          <a:off x="8134340" y="584075"/>
          <a:ext cx="2377306" cy="364398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The tables can be learned form data.</a:t>
          </a:r>
        </a:p>
      </dsp:txBody>
      <dsp:txXfrm>
        <a:off x="8134340" y="584075"/>
        <a:ext cx="2377306" cy="36439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20</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creativecommons.org/licenses/by-sa/4.0/"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3" Type="http://schemas.openxmlformats.org/officeDocument/2006/relationships/image" Target="../media/image39.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370.png"/><Relationship Id="rId5" Type="http://schemas.openxmlformats.org/officeDocument/2006/relationships/image" Target="../media/image340.png"/><Relationship Id="rId15" Type="http://schemas.openxmlformats.org/officeDocument/2006/relationships/image" Target="../media/image390.png"/><Relationship Id="rId4" Type="http://schemas.openxmlformats.org/officeDocument/2006/relationships/image" Target="../media/image330.png"/><Relationship Id="rId14" Type="http://schemas.openxmlformats.org/officeDocument/2006/relationships/image" Target="../media/image38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422647" cy="5431376"/>
          </a:xfrm>
        </p:spPr>
        <p:txBody>
          <a:bodyPr vert="horz" lIns="91440" tIns="45720" rIns="91440" bIns="45720" rtlCol="0" anchor="ctr">
            <a:normAutofit/>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from Examples</a:t>
            </a: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br>
              <a:rPr lang="en-US" sz="3200" dirty="0"/>
            </a:br>
            <a:endParaRPr lang="en-US" sz="3200" kern="1200" dirty="0">
              <a:solidFill>
                <a:schemeClr val="tx1"/>
              </a:solidFill>
              <a:latin typeface="+mj-lt"/>
              <a:ea typeface="+mj-ea"/>
              <a:cs typeface="+mj-cs"/>
            </a:endParaRPr>
          </a:p>
        </p:txBody>
      </p:sp>
      <p:grpSp>
        <p:nvGrpSpPr>
          <p:cNvPr id="6" name="Group 5">
            <a:extLst>
              <a:ext uri="{FF2B5EF4-FFF2-40B4-BE49-F238E27FC236}">
                <a16:creationId xmlns:a16="http://schemas.microsoft.com/office/drawing/2014/main" id="{1E0D0D5D-35B7-C2D7-19AB-19035AAD48BA}"/>
              </a:ext>
              <a:ext uri="{C183D7F6-B498-43B3-948B-1728B52AA6E4}">
                <adec:decorative xmlns:adec="http://schemas.microsoft.com/office/drawing/2017/decorative" val="1"/>
              </a:ext>
            </a:extLst>
          </p:cNvPr>
          <p:cNvGrpSpPr/>
          <p:nvPr/>
        </p:nvGrpSpPr>
        <p:grpSpPr>
          <a:xfrm>
            <a:off x="838199" y="5901269"/>
            <a:ext cx="3017521" cy="794028"/>
            <a:chOff x="838199" y="5901269"/>
            <a:chExt cx="3017521" cy="794028"/>
          </a:xfrm>
        </p:grpSpPr>
        <p:pic>
          <p:nvPicPr>
            <p:cNvPr id="18" name="Picture 4" descr="Creative Commons License">
              <a:extLst>
                <a:ext uri="{FF2B5EF4-FFF2-40B4-BE49-F238E27FC236}">
                  <a16:creationId xmlns:a16="http://schemas.microsoft.com/office/drawing/2014/main" id="{67259A3D-DFAB-4657-8C93-F2F7ED3F5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0126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4322797-EFC0-4BD6-A554-1C7992D224D7}"/>
                </a:ext>
              </a:extLst>
            </p:cNvPr>
            <p:cNvSpPr txBox="1"/>
            <p:nvPr/>
          </p:nvSpPr>
          <p:spPr>
            <a:xfrm>
              <a:off x="838199" y="6264410"/>
              <a:ext cx="3017521" cy="430887"/>
            </a:xfrm>
            <a:prstGeom prst="rect">
              <a:avLst/>
            </a:prstGeom>
            <a:noFill/>
          </p:spPr>
          <p:txBody>
            <a:bodyPr wrap="square">
              <a:spAutoFit/>
            </a:bodyPr>
            <a:lstStyle/>
            <a:p>
              <a:pPr>
                <a:spcAft>
                  <a:spcPts val="600"/>
                </a:spcAft>
              </a:pPr>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0846" y="473726"/>
            <a:ext cx="6816648" cy="48690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68527" y="5181124"/>
            <a:ext cx="1218146" cy="1440289"/>
            <a:chOff x="7151029" y="4191000"/>
            <a:chExt cx="1688171"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0" i="1" smtClean="0">
                        <a:latin typeface="Cambria Math" panose="02040503050406030204" pitchFamily="18" charset="0"/>
                      </a:rPr>
                      <m:t>𝑥</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is possible!</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0" i="1" smtClean="0">
                        <a:latin typeface="Cambria Math" panose="02040503050406030204" pitchFamily="18" charset="0"/>
                      </a:rPr>
                      <m:t>𝑥</m:t>
                    </m:r>
                  </m:oMath>
                </a14:m>
                <a:r>
                  <a:rPr lang="en-US" i="1" dirty="0"/>
                  <a:t>. </a:t>
                </a:r>
              </a:p>
              <a:p>
                <a:pPr>
                  <a:lnSpc>
                    <a:spcPct val="120000"/>
                  </a:lnSpc>
                </a:pPr>
                <a:r>
                  <a:rPr lang="en-US" dirty="0"/>
                  <a:t>This is impractical (unless a simple Bayes network exists) and 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i="1" dirty="0" smtClean="0">
                        <a:latin typeface="Cambria Math" panose="02040503050406030204" pitchFamily="18" charset="0"/>
                      </a:rPr>
                      <m:t>𝑥</m:t>
                    </m:r>
                  </m:oMath>
                </a14:m>
                <a:endParaRPr lang="en-US"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896099" y="6178035"/>
            <a:ext cx="1417247" cy="369332"/>
          </a:xfrm>
          <a:prstGeom prst="rect">
            <a:avLst/>
          </a:prstGeom>
          <a:noFill/>
        </p:spPr>
        <p:txBody>
          <a:bodyPr wrap="none" rtlCol="0">
            <a:spAutoFit/>
          </a:bodyPr>
          <a:lstStyle/>
          <a:p>
            <a:r>
              <a:rPr lang="en-US" b="1" dirty="0">
                <a:solidFill>
                  <a:schemeClr val="accent5">
                    <a:lumMod val="50000"/>
                  </a:schemeClr>
                </a:solidFill>
              </a:rPr>
              <a:t>Penalty term</a:t>
            </a:r>
          </a:p>
        </p:txBody>
      </p:sp>
    </p:spTree>
    <p:extLst>
      <p:ext uri="{BB962C8B-B14F-4D97-AF65-F5344CB8AC3E}">
        <p14:creationId xmlns:p14="http://schemas.microsoft.com/office/powerpoint/2010/main" val="277912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92500"/>
          </a:bodyPr>
          <a:lstStyle/>
          <a:p>
            <a:pPr marL="0" indent="0">
              <a:buNone/>
            </a:pPr>
            <a:r>
              <a:rPr lang="en-US" dirty="0"/>
              <a:t>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i="1" dirty="0" smtClean="0">
                          <a:latin typeface="Cambria Math" panose="02040503050406030204" pitchFamily="18" charset="0"/>
                        </a:rPr>
                        <m:t>𝑥</m:t>
                      </m:r>
                    </m:oMath>
                  </a14:m>
                  <a:r>
                    <a:rPr lang="en-US" dirty="0"/>
                    <a:t> </a:t>
                  </a:r>
                </a:p>
                <a:p>
                  <a:pPr algn="ctr"/>
                  <a:r>
                    <a:rPr lang="en-US" dirty="0"/>
                    <a:t>(Features, Variables, Attributes)</a:t>
                  </a:r>
                </a:p>
              </p:txBody>
            </p:sp>
          </mc:Choice>
          <mc:Fallback xmlns="">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4654296" y="2532888"/>
                <a:ext cx="6894576" cy="3959352"/>
              </a:xfrm>
            </p:spPr>
            <p:txBody>
              <a:bodyPr>
                <a:normAutofit/>
              </a:bodyPr>
              <a:lstStyle/>
              <a:p>
                <a:r>
                  <a:rPr lang="en-US" sz="1800" dirty="0"/>
                  <a:t>Add information sources as new variables to the model.</a:t>
                </a:r>
              </a:p>
              <a:p>
                <a:r>
                  <a:rPr lang="en-US" sz="1800" dirty="0"/>
                  <a:t>Add derived features 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oMath>
                </a14:m>
                <a:r>
                  <a:rPr lang="en-US" sz="1800" dirty="0"/>
                  <a:t>).</a:t>
                </a:r>
              </a:p>
              <a:p>
                <a:r>
                  <a:rPr lang="en-US" sz="1800" dirty="0"/>
                  <a:t>Embedding: E.g., convert words to vectors where vector similarity between vectors reflects semantic similarity. </a:t>
                </a:r>
              </a:p>
              <a:p>
                <a:pPr marL="0" indent="0">
                  <a:buNone/>
                </a:pPr>
                <a:endParaRPr lang="en-US" sz="1800" dirty="0"/>
              </a:p>
              <a:p>
                <a:r>
                  <a:rPr lang="en-US" sz="1800" dirty="0"/>
                  <a:t>Example for Spam detection: In addition to words</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a:p>
                <a:pPr eaLnBrk="1" hangingPunct="1"/>
                <a:r>
                  <a:rPr lang="en-US" sz="1800" b="1" dirty="0"/>
                  <a:t>Feature Selection</a:t>
                </a:r>
                <a:r>
                  <a:rPr lang="en-US" sz="1800" dirty="0"/>
                  <a:t>: Which features should be used in the model is a model selection problem (choose between models with different features).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619" t="-1541" b="-462"/>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Observation</a:t>
            </a:r>
            <a:r>
              <a:rPr lang="en-US" sz="2200" dirty="0"/>
              <a:t>: Record video of a task being performed.</a:t>
            </a:r>
          </a:p>
          <a:p>
            <a:pPr lvl="1"/>
            <a:r>
              <a:rPr lang="en-US" sz="2200" b="1" dirty="0"/>
              <a:t>Existing Data</a:t>
            </a:r>
            <a:r>
              <a:rPr lang="en-US" sz="2200" dirty="0"/>
              <a:t>: Download documents from the internet to train Large Language Models.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factors.</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optimizes the model parameters given user-specified hyperparameters.</a:t>
                </a:r>
              </a:p>
              <a:p>
                <a:pPr>
                  <a:lnSpc>
                    <a:spcPct val="80000"/>
                  </a:lnSpc>
                </a:pPr>
                <a:endParaRPr lang="en-US" dirty="0"/>
              </a:p>
              <a:p>
                <a:pPr>
                  <a:lnSpc>
                    <a:spcPct val="80000"/>
                  </a:lnSpc>
                </a:pPr>
                <a:r>
                  <a:rPr lang="en-US" dirty="0"/>
                  <a:t>We need to tune the hyperparameters! </a:t>
                </a:r>
                <a:br>
                  <a:rPr lang="en-US" dirty="0"/>
                </a:br>
                <a:r>
                  <a:rPr lang="en-US" dirty="0"/>
                  <a:t>This is a type of model selection.</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170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1078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92500" lnSpcReduction="20000"/>
          </a:bodyPr>
          <a:lstStyle/>
          <a:p>
            <a:pPr marL="514350" indent="-514350">
              <a:lnSpc>
                <a:spcPct val="80000"/>
              </a:lnSpc>
              <a:buFont typeface="+mj-lt"/>
              <a:buAutoNum type="arabicPeriod"/>
            </a:pPr>
            <a:r>
              <a:rPr lang="en-US" dirty="0"/>
              <a:t>Hold a validation data set back from the training data.</a:t>
            </a:r>
          </a:p>
          <a:p>
            <a:pPr marL="514350" indent="-514350">
              <a:lnSpc>
                <a:spcPct val="8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8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80000"/>
              </a:lnSpc>
              <a:buFont typeface="+mj-lt"/>
              <a:buAutoNum type="arabicPeriod"/>
            </a:pPr>
            <a:r>
              <a:rPr lang="en-US" dirty="0"/>
              <a:t>Learn the final model with the chosen hyperparameters using all training (including validation data).</a:t>
            </a:r>
          </a:p>
          <a:p>
            <a:pPr>
              <a:lnSpc>
                <a:spcPct val="80000"/>
              </a:lnSpc>
            </a:pPr>
            <a:endParaRPr lang="en-US" dirty="0"/>
          </a:p>
          <a:p>
            <a:pPr>
              <a:lnSpc>
                <a:spcPct val="80000"/>
              </a:lnSpc>
            </a:pPr>
            <a:r>
              <a:rPr lang="en-US" dirty="0"/>
              <a:t>Notes: </a:t>
            </a:r>
          </a:p>
          <a:p>
            <a:pPr lvl="1">
              <a:lnSpc>
                <a:spcPct val="80000"/>
              </a:lnSpc>
            </a:pPr>
            <a:r>
              <a:rPr lang="en-US" dirty="0"/>
              <a:t>The validation set was not used for training with different hyperparameters, so we get generalization accuracy for comparing different hyperparameter settings.</a:t>
            </a:r>
          </a:p>
          <a:p>
            <a:pPr lvl="1">
              <a:lnSpc>
                <a:spcPct val="8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382000" y="3581400"/>
            <a:ext cx="1066800" cy="974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flipV="1">
            <a:off x="7924800" y="2039776"/>
            <a:ext cx="1447800" cy="644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77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held 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oMath>
                </a14:m>
                <a:endParaRPr lang="en-US" dirty="0"/>
              </a:p>
              <a:p>
                <a:pPr lvl="1"/>
                <a:endParaRPr lang="en-US" dirty="0"/>
              </a:p>
              <a:p>
                <a:pPr marL="457200" lvl="1" indent="0">
                  <a:buNone/>
                </a:pPr>
                <a:endParaRPr lang="en-US" b="0" dirty="0"/>
              </a:p>
              <a:p>
                <a:pPr lvl="1"/>
                <a:endParaRPr lang="en-US" dirty="0"/>
              </a:p>
            </p:txBody>
          </p:sp>
        </mc:Choice>
        <mc:Fallback>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963" t="-2801" r="-1111" b="-327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62CC93E-62D6-4264-A2C4-6EE684AAB45A}"/>
                  </a:ext>
                </a:extLst>
              </p:cNvPr>
              <p:cNvSpPr txBox="1"/>
              <p:nvPr/>
            </p:nvSpPr>
            <p:spPr>
              <a:xfrm>
                <a:off x="3590730" y="6486525"/>
                <a:ext cx="5010539" cy="215444"/>
              </a:xfrm>
              <a:prstGeom prst="rect">
                <a:avLst/>
              </a:prstGeom>
              <a:noFill/>
            </p:spPr>
            <p:txBody>
              <a:bodyPr wrap="none" lIns="0" tIns="0" rIns="0" bIns="0" rtlCol="0">
                <a:spAutoFit/>
              </a:bodyPr>
              <a:lstStyle/>
              <a:p>
                <a14:m>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𝑐</m:t>
                        </m:r>
                      </m:e>
                    </m:d>
                  </m:oMath>
                </a14:m>
                <a:r>
                  <a:rPr lang="en-US" sz="1400" dirty="0"/>
                  <a:t> is an indicator function returning 1 if </a:t>
                </a:r>
                <a14:m>
                  <m:oMath xmlns:m="http://schemas.openxmlformats.org/officeDocument/2006/math">
                    <m:r>
                      <a:rPr lang="en-US" sz="1400" i="1" dirty="0" smtClean="0">
                        <a:latin typeface="Cambria Math" panose="02040503050406030204" pitchFamily="18" charset="0"/>
                      </a:rPr>
                      <m:t>𝑐</m:t>
                    </m:r>
                    <m:r>
                      <a:rPr lang="en-US" sz="1400" i="1" dirty="0" smtClean="0">
                        <a:latin typeface="Cambria Math" panose="02040503050406030204" pitchFamily="18" charset="0"/>
                      </a:rPr>
                      <m:t> = </m:t>
                    </m:r>
                    <m:r>
                      <a:rPr lang="en-US" sz="1400" i="1" dirty="0" smtClean="0">
                        <a:latin typeface="Cambria Math" panose="02040503050406030204" pitchFamily="18" charset="0"/>
                      </a:rPr>
                      <m:t>𝑇𝑟𝑢𝑒</m:t>
                    </m:r>
                    <m:r>
                      <a:rPr lang="en-US" sz="1400" i="1" dirty="0" smtClean="0">
                        <a:latin typeface="Cambria Math" panose="02040503050406030204" pitchFamily="18" charset="0"/>
                      </a:rPr>
                      <m:t> </m:t>
                    </m:r>
                  </m:oMath>
                </a14:m>
                <a:r>
                  <a:rPr lang="en-US" sz="1400" dirty="0"/>
                  <a:t>and otherwise 0 </a:t>
                </a:r>
              </a:p>
            </p:txBody>
          </p:sp>
        </mc:Choice>
        <mc:Fallback>
          <p:sp>
            <p:nvSpPr>
              <p:cNvPr id="6" name="TextBox 5">
                <a:extLst>
                  <a:ext uri="{FF2B5EF4-FFF2-40B4-BE49-F238E27FC236}">
                    <a16:creationId xmlns:a16="http://schemas.microsoft.com/office/drawing/2014/main" id="{D62CC93E-62D6-4264-A2C4-6EE684AAB45A}"/>
                  </a:ext>
                </a:extLst>
              </p:cNvPr>
              <p:cNvSpPr txBox="1">
                <a:spLocks noRot="1" noChangeAspect="1" noMove="1" noResize="1" noEditPoints="1" noAdjustHandles="1" noChangeArrowheads="1" noChangeShapeType="1" noTextEdit="1"/>
              </p:cNvSpPr>
              <p:nvPr/>
            </p:nvSpPr>
            <p:spPr>
              <a:xfrm>
                <a:off x="3590730" y="6486525"/>
                <a:ext cx="5010539" cy="215444"/>
              </a:xfrm>
              <a:prstGeom prst="rect">
                <a:avLst/>
              </a:prstGeom>
              <a:blipFill>
                <a:blip r:embed="rId3"/>
                <a:stretch>
                  <a:fillRect t="-25714" r="-1217" b="-5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mc:Choice xmlns:a14="http://schemas.microsoft.com/office/drawing/2010/main" Requires="a14">
          <p:sp>
            <p:nvSpPr>
              <p:cNvPr id="1283075" name="Rectangle 3"/>
              <p:cNvSpPr>
                <a:spLocks noGrp="1" noChangeArrowheads="1"/>
              </p:cNvSpPr>
              <p:nvPr>
                <p:ph idx="1"/>
              </p:nvPr>
            </p:nvSpPr>
            <p:spPr>
              <a:xfrm>
                <a:off x="457200" y="1524000"/>
                <a:ext cx="8915400" cy="4800600"/>
              </a:xfrm>
            </p:spPr>
            <p:txBody>
              <a:bodyPr>
                <a:normAutofit fontScale="92500" lnSpcReduction="1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k folds.</a:t>
                </a:r>
              </a:p>
              <a:p>
                <a:pPr lvl="1"/>
                <a:r>
                  <a:rPr lang="en-US" dirty="0"/>
                  <a:t>For each of k rounds, hold one fold back for testing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as a better estimate.</a:t>
                </a:r>
              </a:p>
              <a:p>
                <a:pPr lvl="1"/>
                <a:r>
                  <a:rPr lang="en-US" dirty="0"/>
                  <a:t>Some algorithms/tools do this internally.</a:t>
                </a:r>
              </a:p>
            </p:txBody>
          </p:sp>
        </mc:Choice>
        <mc:Fallback>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1025" t="-2538"/>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85800" y="1774744"/>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sp>
        <p:nvSpPr>
          <p:cNvPr id="5" name="TextBox 4">
            <a:extLst>
              <a:ext uri="{FF2B5EF4-FFF2-40B4-BE49-F238E27FC236}">
                <a16:creationId xmlns:a16="http://schemas.microsoft.com/office/drawing/2014/main" id="{7B893CB7-1CE6-489E-AA25-529992299290}"/>
              </a:ext>
            </a:extLst>
          </p:cNvPr>
          <p:cNvSpPr txBox="1"/>
          <p:nvPr/>
        </p:nvSpPr>
        <p:spPr>
          <a:xfrm>
            <a:off x="8153400" y="1679881"/>
            <a:ext cx="3200400" cy="4216539"/>
          </a:xfrm>
          <a:prstGeom prst="rect">
            <a:avLst/>
          </a:prstGeom>
          <a:noFill/>
        </p:spPr>
        <p:txBody>
          <a:bodyPr wrap="square" rtlCol="0">
            <a:spAutoFit/>
          </a:bodyPr>
          <a:lstStyle/>
          <a:p>
            <a:r>
              <a:rPr lang="en-US" sz="2400" dirty="0"/>
              <a:t>Accuracy increases when the amount of available training data increases.</a:t>
            </a:r>
          </a:p>
          <a:p>
            <a:endParaRPr lang="en-US" sz="2400" dirty="0"/>
          </a:p>
          <a:p>
            <a:r>
              <a:rPr lang="en-US" sz="2800" b="1" dirty="0">
                <a:solidFill>
                  <a:srgbClr val="FF0000"/>
                </a:solidFill>
              </a:rPr>
              <a:t>More data is better!</a:t>
            </a:r>
          </a:p>
          <a:p>
            <a:endParaRPr lang="en-US" sz="2400" b="1" dirty="0">
              <a:solidFill>
                <a:srgbClr val="FF0000"/>
              </a:solidFill>
            </a:endParaRPr>
          </a:p>
          <a:p>
            <a:r>
              <a:rPr lang="en-US" sz="2400" dirty="0"/>
              <a:t>At some point the learning curve flattens out and more data does not contribute much!</a:t>
            </a:r>
          </a:p>
        </p:txBody>
      </p:sp>
      <p:cxnSp>
        <p:nvCxnSpPr>
          <p:cNvPr id="8" name="Straight Connector 7">
            <a:extLst>
              <a:ext uri="{FF2B5EF4-FFF2-40B4-BE49-F238E27FC236}">
                <a16:creationId xmlns:a16="http://schemas.microsoft.com/office/drawing/2014/main" id="{756F0791-53D0-2340-C98D-6EFE1BE2E569}"/>
              </a:ext>
            </a:extLst>
          </p:cNvPr>
          <p:cNvCxnSpPr>
            <a:cxnSpLocks/>
          </p:cNvCxnSpPr>
          <p:nvPr/>
        </p:nvCxnSpPr>
        <p:spPr>
          <a:xfrm>
            <a:off x="2286000" y="2209800"/>
            <a:ext cx="46482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peech Bubble: Oval 9">
            <a:extLst>
              <a:ext uri="{FF2B5EF4-FFF2-40B4-BE49-F238E27FC236}">
                <a16:creationId xmlns:a16="http://schemas.microsoft.com/office/drawing/2014/main" id="{950477E8-3A99-82B3-DE3B-3B1F1FBE1FB7}"/>
              </a:ext>
            </a:extLst>
          </p:cNvPr>
          <p:cNvSpPr/>
          <p:nvPr/>
        </p:nvSpPr>
        <p:spPr>
          <a:xfrm>
            <a:off x="6400800" y="1657383"/>
            <a:ext cx="1752600" cy="442912"/>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Bayesian error rate</a:t>
            </a:r>
          </a:p>
        </p:txBody>
      </p:sp>
    </p:spTree>
    <p:extLst>
      <p:ext uri="{BB962C8B-B14F-4D97-AF65-F5344CB8AC3E}">
        <p14:creationId xmlns:p14="http://schemas.microsoft.com/office/powerpoint/2010/main" val="282686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11"/>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descend:</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xmlns="">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5"/>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5029201" y="4007464"/>
              <a:ext cx="7101460" cy="285053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4"/>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5"/>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counting.</a:t>
                </a:r>
              </a:p>
              <a:p>
                <a:endParaRPr lang="en-US" dirty="0"/>
              </a:p>
              <a:p>
                <a:r>
                  <a:rPr lang="en-US" dirty="0"/>
                  <a:t>Gaussian Naïve Bayes Classifiers extend the approach to continuous features by assuming the feature follows a normal distribution depending on the class: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xmlns="">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E0C540-1566-73DE-991D-B01BBDF201B5}"/>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4BE0C540-1566-73DE-991D-B01BBDF201B5}"/>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2"/>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C2AF3E4-DA27-99F4-6A0C-36ED5861B6FE}"/>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A030D7-AE02-E41D-F799-060EE531343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05A030D7-AE02-E41D-F799-060EE531343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10515600" cy="818384"/>
          </a:xfrm>
        </p:spPr>
        <p:txBody>
          <a:bodyPr/>
          <a:lstStyle/>
          <a:p>
            <a:r>
              <a:rPr lang="en-US" dirty="0"/>
              <a:t>Artificial Neural Networks/Deep Learning</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typically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endParaRPr lang="en-US" sz="1400" dirty="0"/>
                </a:p>
              </p:txBody>
            </p:sp>
          </mc:Choice>
          <mc:Fallback>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18893"/>
                <a:gd name="adj2" fmla="val -24213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Perceptron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4901773"/>
              </a:xfrm>
            </p:spPr>
            <p:txBody>
              <a:bodyPr>
                <a:noAutofit/>
              </a:bodyPr>
              <a:lstStyle/>
              <a:p>
                <a:r>
                  <a:rPr lang="en-US" sz="1800" dirty="0"/>
                  <a:t>Represent </a:t>
                </a:r>
                <a:br>
                  <a:rPr lang="en-US" sz="1800" dirty="0"/>
                </a:br>
                <a14:m>
                  <m:oMath xmlns:m="http://schemas.openxmlformats.org/officeDocument/2006/math">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m:t>
                    </m:r>
                    <m:r>
                      <a:rPr lang="en-US" sz="1800" b="0" i="1" dirty="0" smtClean="0">
                        <a:latin typeface="Cambria Math" panose="02040503050406030204" pitchFamily="18" charset="0"/>
                      </a:rPr>
                      <m:t>h</m:t>
                    </m:r>
                    <m:d>
                      <m:dPr>
                        <m:ctrlPr>
                          <a:rPr lang="en-US" sz="1800" b="0" i="1" dirty="0" smtClean="0">
                            <a:latin typeface="Cambria Math" panose="02040503050406030204" pitchFamily="18" charset="0"/>
                          </a:rPr>
                        </m:ctrlPr>
                      </m:dPr>
                      <m:e>
                        <m:r>
                          <a:rPr lang="en-US" sz="1800" i="1" dirty="0" smtClean="0">
                            <a:latin typeface="Cambria Math" panose="02040503050406030204" pitchFamily="18" charset="0"/>
                          </a:rPr>
                          <m:t>𝑥</m:t>
                        </m:r>
                      </m:e>
                    </m:d>
                  </m:oMath>
                </a14:m>
                <a:r>
                  <a:rPr lang="en-US" sz="1800" dirty="0"/>
                  <a:t> </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1</m:t>
                        </m:r>
                      </m:sub>
                    </m:sSub>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1</m:t>
                            </m:r>
                          </m:sub>
                        </m:sSub>
                        <m:r>
                          <a:rPr lang="en-US" sz="1800" b="1" i="1">
                            <a:latin typeface="Cambria Math" panose="02040503050406030204" pitchFamily="18" charset="0"/>
                          </a:rPr>
                          <m:t>𝒙</m:t>
                        </m:r>
                      </m:e>
                    </m:d>
                    <m:r>
                      <a:rPr lang="en-US" sz="1800" i="1">
                        <a:latin typeface="Cambria Math" panose="02040503050406030204" pitchFamily="18" charset="0"/>
                      </a:rPr>
                      <m:t>)</m:t>
                    </m:r>
                  </m:oMath>
                </a14:m>
                <a:r>
                  <a:rPr lang="en-US" sz="1800" dirty="0"/>
                  <a:t> </a:t>
                </a:r>
                <a:br>
                  <a:rPr lang="en-US" sz="1800" dirty="0"/>
                </a:br>
                <a:r>
                  <a:rPr lang="en-US" sz="1800" dirty="0"/>
                  <a:t>as a network of weighted sums with non-linear </a:t>
                </a:r>
                <a:r>
                  <a:rPr lang="en-US" sz="1800" b="1" dirty="0"/>
                  <a:t>activation functions </a:t>
                </a:r>
                <a:r>
                  <a:rPr lang="en-US" sz="1800" dirty="0"/>
                  <a:t>g (e.g., logistic, </a:t>
                </a:r>
                <a:r>
                  <a:rPr lang="en-US" sz="1800" dirty="0" err="1"/>
                  <a:t>ReLU</a:t>
                </a:r>
                <a:r>
                  <a:rPr lang="en-US" sz="1800" dirty="0"/>
                  <a:t>).</a:t>
                </a:r>
              </a:p>
              <a:p>
                <a:r>
                  <a:rPr lang="en-US" sz="1800" dirty="0"/>
                  <a:t>Learn weight matrices </a:t>
                </a:r>
                <a14:m>
                  <m:oMath xmlns:m="http://schemas.openxmlformats.org/officeDocument/2006/math">
                    <m:r>
                      <a:rPr lang="en-US" sz="1800" b="1" i="1" dirty="0" smtClean="0">
                        <a:latin typeface="Cambria Math" panose="02040503050406030204" pitchFamily="18" charset="0"/>
                      </a:rPr>
                      <m:t>𝑾</m:t>
                    </m:r>
                  </m:oMath>
                </a14:m>
                <a:r>
                  <a:rPr lang="en-US" sz="1800" dirty="0"/>
                  <a:t> from examples using </a:t>
                </a:r>
                <a:r>
                  <a:rPr lang="en-US" sz="1800" b="1" dirty="0"/>
                  <a:t>backpropagation</a:t>
                </a:r>
                <a:r>
                  <a:rPr lang="en-US" sz="1800" dirty="0"/>
                  <a:t> of prediction errors </a:t>
                </a:r>
                <a14:m>
                  <m:oMath xmlns:m="http://schemas.openxmlformats.org/officeDocument/2006/math">
                    <m:r>
                      <m:rPr>
                        <m:sty m:val="p"/>
                      </m:rPr>
                      <a:rPr lang="en-US" sz="1800" dirty="0">
                        <a:latin typeface="Cambria Math" panose="02040503050406030204" pitchFamily="18" charset="0"/>
                      </a:rPr>
                      <m:t>L</m:t>
                    </m:r>
                    <m:r>
                      <a:rPr lang="en-US" sz="1800" b="0" i="0" dirty="0" smtClean="0">
                        <a:latin typeface="Cambria Math" panose="02040503050406030204" pitchFamily="18" charset="0"/>
                      </a:rPr>
                      <m:t>(</m:t>
                    </m:r>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oMath>
                </a14:m>
                <a:r>
                  <a:rPr lang="en-US" sz="1800" dirty="0"/>
                  <a:t> (gradient descend).</a:t>
                </a:r>
              </a:p>
              <a:p>
                <a:r>
                  <a:rPr lang="en-US" sz="1800" dirty="0"/>
                  <a:t>ANNs are </a:t>
                </a:r>
                <a:r>
                  <a:rPr lang="en-US" sz="1800" b="1" dirty="0"/>
                  <a:t>universal approximators</a:t>
                </a:r>
                <a:r>
                  <a:rPr lang="en-US" sz="1800" dirty="0"/>
                  <a:t>. Large networks can approximate any function (no bias). </a:t>
                </a:r>
                <a:r>
                  <a:rPr lang="en-US" sz="1800" b="1" dirty="0"/>
                  <a:t>Regularization</a:t>
                </a:r>
                <a:r>
                  <a:rPr lang="en-US" sz="1800" dirty="0"/>
                  <a:t> is typically needed to avoid overfitting.</a:t>
                </a:r>
              </a:p>
              <a:p>
                <a:r>
                  <a:rPr lang="en-US" sz="1800" b="1" dirty="0"/>
                  <a:t>Deep learning </a:t>
                </a:r>
                <a:r>
                  <a:rPr lang="en-US" sz="1800" dirty="0"/>
                  <a:t>adds more hidden layers and layer types (e.g., convolution layers) for better learning.</a:t>
                </a:r>
              </a:p>
            </p:txBody>
          </p:sp>
        </mc:Choice>
        <mc:Fallback>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4901773"/>
              </a:xfrm>
              <a:blipFill>
                <a:blip r:embed="rId4"/>
                <a:stretch>
                  <a:fillRect l="-1000" t="-1119" b="-236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p:spTree>
    <p:extLst>
      <p:ext uri="{BB962C8B-B14F-4D97-AF65-F5344CB8AC3E}">
        <p14:creationId xmlns:p14="http://schemas.microsoft.com/office/powerpoint/2010/main" val="4045130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6487806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in very rare cases!</a:t>
            </a:r>
          </a:p>
        </p:txBody>
      </p:sp>
      <mc:AlternateContent xmlns:mc="http://schemas.openxmlformats.org/markup-compatibility/2006" xmlns:a14="http://schemas.microsoft.com/office/drawing/2010/main">
        <mc:Choice Requires="a14">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24020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a:normAutofit fontScale="85000" lnSpcReduction="20000"/>
          </a:bodyPr>
          <a:lstStyle/>
          <a:p>
            <a:pPr marL="0" indent="0" eaLnBrk="1" hangingPunct="1">
              <a:buNone/>
            </a:pPr>
            <a:r>
              <a:rPr lang="en-US" sz="2800" b="1" dirty="0"/>
              <a:t>Machine Learning</a:t>
            </a:r>
            <a:endParaRPr lang="en-US" dirty="0"/>
          </a:p>
          <a:p>
            <a:r>
              <a:rPr lang="en-US" dirty="0"/>
              <a:t>Learning = Improve performance after making observations about the world. That is, learn what works and what doesn’t. </a:t>
            </a:r>
          </a:p>
          <a:p>
            <a:r>
              <a:rPr lang="en-US" dirty="0"/>
              <a:t>We learn a model that decides on the actions to take. This is called the “performance element.”</a:t>
            </a:r>
          </a:p>
          <a:p>
            <a:r>
              <a:rPr lang="en-US"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Types of Using Machine Learning</a:t>
            </a:r>
          </a:p>
        </p:txBody>
      </p:sp>
      <p:sp>
        <p:nvSpPr>
          <p:cNvPr id="26627" name="Rectangle 3"/>
          <p:cNvSpPr>
            <a:spLocks noGrp="1" noChangeArrowheads="1"/>
          </p:cNvSpPr>
          <p:nvPr>
            <p:ph idx="1"/>
          </p:nvPr>
        </p:nvSpPr>
        <p:spPr>
          <a:xfrm>
            <a:off x="838200" y="1825625"/>
            <a:ext cx="9296400" cy="4351338"/>
          </a:xfrm>
        </p:spPr>
        <p:txBody>
          <a:bodyPr>
            <a:normAutofit fontScale="850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 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 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9982200" y="4191000"/>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10363200" y="4086135"/>
            <a:ext cx="1346522"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here on supervised learning</a:t>
            </a:r>
          </a:p>
        </p:txBody>
      </p:sp>
    </p:spTree>
    <p:extLst>
      <p:ext uri="{BB962C8B-B14F-4D97-AF65-F5344CB8AC3E}">
        <p14:creationId xmlns:p14="http://schemas.microsoft.com/office/powerpoint/2010/main" val="60316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Ink Free" panose="03080402000500000000" pitchFamily="66"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r>
                      <a:rPr lang="en-US" b="0" i="1" dirty="0" smtClean="0">
                        <a:latin typeface="Cambria Math" panose="02040503050406030204" pitchFamily="18" charset="0"/>
                      </a:rPr>
                      <m:t>𝑥</m:t>
                    </m:r>
                  </m:oMath>
                </a14:m>
                <a:r>
                  <a:rPr lang="en-US" b="0" dirty="0"/>
                  <a:t> 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Times New Roman" pitchFamily="18"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Times New Roman" pitchFamily="18"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0" i="1" smtClean="0">
                        <a:latin typeface="Cambria Math" panose="02040503050406030204" pitchFamily="18" charset="0"/>
                      </a:rPr>
                      <m:t>𝑥</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r>
                  <a:rPr lang="en-US" sz="2800" i="1" dirty="0">
                    <a:latin typeface="Times New Roman" pitchFamily="18" charset="0"/>
                  </a:rPr>
                  <a:t>x</a:t>
                </a:r>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sz="2800" dirty="0">
                    <a:latin typeface="Times New Roman" pitchFamily="18" charset="0"/>
                  </a:rPr>
                  <a:t> </a:t>
                </a:r>
                <a:r>
                  <a:rPr lang="en-US" dirty="0"/>
                  <a:t>is its selling price.</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mc:AlternateContent xmlns:mc="http://schemas.openxmlformats.org/markup-compatibility/2006" xmlns:a14="http://schemas.microsoft.com/office/drawing/2010/main">
        <mc:Choice Requires="a14">
          <p:sp>
            <p:nvSpPr>
              <p:cNvPr id="1105923" name="Rectangle 3"/>
              <p:cNvSpPr>
                <a:spLocks noGrp="1" noChangeArrowheads="1"/>
              </p:cNvSpPr>
              <p:nvPr>
                <p:ph idx="1"/>
              </p:nvPr>
            </p:nvSpPr>
            <p:spPr>
              <a:xfrm>
                <a:off x="609600" y="1443036"/>
                <a:ext cx="11176000" cy="4729164"/>
              </a:xfrm>
            </p:spPr>
            <p:txBody>
              <a:bodyPr>
                <a:normAutofit fontScale="92500" lnSpcReduction="10000"/>
              </a:bodyPr>
              <a:lstStyle/>
              <a:p>
                <a:pPr marL="0" indent="0">
                  <a:lnSpc>
                    <a:spcPct val="80000"/>
                  </a:lnSpc>
                  <a:buNone/>
                </a:pPr>
                <a:r>
                  <a:rPr lang="en-US" sz="2400" dirty="0"/>
                  <a:t>Example: Univariate curve fitting (regression, function approximation)</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marL="0" indent="0">
                  <a:lnSpc>
                    <a:spcPct val="80000"/>
                  </a:lnSpc>
                  <a:buNone/>
                </a:pPr>
                <a:endParaRPr lang="en-US" sz="2400" dirty="0">
                  <a:solidFill>
                    <a:srgbClr val="CC0000"/>
                  </a:solidFill>
                </a:endParaRPr>
              </a:p>
              <a:p>
                <a:pPr>
                  <a:lnSpc>
                    <a:spcPct val="80000"/>
                  </a:lnSpc>
                </a:pPr>
                <a:r>
                  <a:rPr lang="en-US" sz="2400" b="1" dirty="0">
                    <a:solidFill>
                      <a:srgbClr val="CC0000"/>
                    </a:solidFill>
                  </a:rPr>
                  <a:t>Consistency:</a:t>
                </a:r>
                <a:r>
                  <a:rPr lang="en-US" sz="2400" dirty="0"/>
                  <a:t> </a:t>
                </a:r>
                <a14:m>
                  <m:oMath xmlns:m="http://schemas.openxmlformats.org/officeDocument/2006/math">
                    <m:r>
                      <a:rPr lang="en-US" sz="2400" i="1" dirty="0">
                        <a:latin typeface="Cambria Math" panose="02040503050406030204" pitchFamily="18" charset="0"/>
                      </a:rPr>
                      <m:t>h</m:t>
                    </m:r>
                    <m:d>
                      <m:dPr>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e>
                    </m:d>
                    <m:r>
                      <a:rPr lang="en-US" sz="240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 </m:t>
                    </m:r>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𝑦</m:t>
                        </m:r>
                      </m:e>
                      <m:sub>
                        <m:r>
                          <a:rPr lang="en-US" sz="2400" i="1" dirty="0" err="1">
                            <a:latin typeface="Cambria Math" panose="02040503050406030204" pitchFamily="18" charset="0"/>
                          </a:rPr>
                          <m:t>𝑖</m:t>
                        </m:r>
                      </m:sub>
                    </m:sSub>
                  </m:oMath>
                </a14:m>
                <a:r>
                  <a:rPr lang="en-US" sz="2400" dirty="0"/>
                  <a:t> </a:t>
                </a:r>
              </a:p>
              <a:p>
                <a:pPr>
                  <a:lnSpc>
                    <a:spcPct val="80000"/>
                  </a:lnSpc>
                </a:pPr>
                <a:r>
                  <a:rPr lang="en-US" sz="2400" b="1" dirty="0">
                    <a:solidFill>
                      <a:srgbClr val="CC0000"/>
                    </a:solidFill>
                  </a:rPr>
                  <a:t>Simplicity: </a:t>
                </a:r>
                <a:r>
                  <a:rPr lang="en-US" sz="2400" dirty="0"/>
                  <a:t>small number of model parameters</a:t>
                </a:r>
                <a:endParaRPr lang="en-US" sz="2400" b="1" dirty="0"/>
              </a:p>
              <a:p>
                <a:pPr>
                  <a:lnSpc>
                    <a:spcPct val="80000"/>
                  </a:lnSpc>
                </a:pPr>
                <a:endParaRPr lang="en-US" sz="2400" dirty="0"/>
              </a:p>
            </p:txBody>
          </p:sp>
        </mc:Choice>
        <mc:Fallback xmlns="">
          <p:sp>
            <p:nvSpPr>
              <p:cNvPr id="1105923" name="Rectangle 3"/>
              <p:cNvSpPr>
                <a:spLocks noGrp="1" noRot="1" noChangeAspect="1" noMove="1" noResize="1" noEditPoints="1" noAdjustHandles="1" noChangeArrowheads="1" noChangeShapeType="1" noTextEdit="1"/>
              </p:cNvSpPr>
              <p:nvPr>
                <p:ph idx="1"/>
              </p:nvPr>
            </p:nvSpPr>
            <p:spPr>
              <a:xfrm>
                <a:off x="609600" y="1443036"/>
                <a:ext cx="11176000" cy="4729164"/>
              </a:xfrm>
              <a:blipFill>
                <a:blip r:embed="rId3"/>
                <a:stretch>
                  <a:fillRect l="-709" t="-2706" b="-1546"/>
                </a:stretch>
              </a:blipFill>
            </p:spPr>
            <p:txBody>
              <a:bodyPr/>
              <a:lstStyle/>
              <a:p>
                <a:r>
                  <a:rPr lang="en-US">
                    <a:noFill/>
                  </a:rPr>
                  <a:t> </a:t>
                </a:r>
              </a:p>
            </p:txBody>
          </p:sp>
        </mc:Fallback>
      </mc:AlternateContent>
      <p:pic>
        <p:nvPicPr>
          <p:cNvPr id="1105924" name="Picture 4" descr="A scatter plot with some example poi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36529"/>
            <a:ext cx="4716463" cy="347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5928" name="Picture 8" descr="Several models fitted to the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105" y="1878852"/>
            <a:ext cx="4735512" cy="348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p:nvPr/>
            </p:nvSpPr>
            <p:spPr>
              <a:xfrm>
                <a:off x="9775557" y="1894138"/>
                <a:ext cx="1718868" cy="830997"/>
              </a:xfrm>
              <a:prstGeom prst="rect">
                <a:avLst/>
              </a:prstGeom>
              <a:noFill/>
            </p:spPr>
            <p:txBody>
              <a:bodyPr wrap="none" rtlCol="0">
                <a:spAutoFit/>
              </a:bodyPr>
              <a:lstStyle/>
              <a:p>
                <a:r>
                  <a:rPr lang="en-US" sz="2400" b="1" dirty="0"/>
                  <a:t>x</a:t>
                </a:r>
                <a:r>
                  <a:rPr lang="en-US" sz="2400" dirty="0"/>
                  <a:t> …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0" dirty="0"/>
              </a:p>
              <a:p>
                <a:r>
                  <a:rPr lang="en-US" sz="2400" dirty="0"/>
                  <a:t>lines …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p:txBody>
          </p:sp>
        </mc:Choice>
        <mc:Fallback xmlns="">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775557" y="1894138"/>
                <a:ext cx="1718868" cy="830997"/>
              </a:xfrm>
              <a:prstGeom prst="rect">
                <a:avLst/>
              </a:prstGeom>
              <a:blipFill>
                <a:blip r:embed="rId6"/>
                <a:stretch>
                  <a:fillRect l="-5674" t="-5882" r="-1773" b="-161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203AB2-BDEF-45F7-B0BE-A4C90185CB08}"/>
              </a:ext>
              <a:ext uri="{C183D7F6-B498-43B3-948B-1728B52AA6E4}">
                <adec:decorative xmlns:adec="http://schemas.microsoft.com/office/drawing/2017/decorative" val="1"/>
              </a:ext>
            </a:extLst>
          </p:cNvPr>
          <p:cNvSpPr txBox="1"/>
          <p:nvPr/>
        </p:nvSpPr>
        <p:spPr>
          <a:xfrm>
            <a:off x="491206" y="1828801"/>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11" name="TextBox 10">
            <a:extLst>
              <a:ext uri="{FF2B5EF4-FFF2-40B4-BE49-F238E27FC236}">
                <a16:creationId xmlns:a16="http://schemas.microsoft.com/office/drawing/2014/main" id="{E130ECF7-23D8-4A71-A799-489D48208E66}"/>
              </a:ext>
              <a:ext uri="{C183D7F6-B498-43B3-948B-1728B52AA6E4}">
                <adec:decorative xmlns:adec="http://schemas.microsoft.com/office/drawing/2017/decorative" val="1"/>
              </a:ext>
            </a:extLst>
          </p:cNvPr>
          <p:cNvSpPr txBox="1"/>
          <p:nvPr/>
        </p:nvSpPr>
        <p:spPr>
          <a:xfrm>
            <a:off x="5167105" y="1828800"/>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783306" y="1868094"/>
            <a:ext cx="1828800" cy="461665"/>
          </a:xfrm>
          <a:prstGeom prst="rect">
            <a:avLst/>
          </a:prstGeom>
          <a:noFill/>
        </p:spPr>
        <p:txBody>
          <a:bodyPr wrap="square" rtlCol="0">
            <a:spAutoFit/>
          </a:bodyPr>
          <a:lstStyle/>
          <a:p>
            <a:pPr algn="ctr"/>
            <a:r>
              <a:rPr lang="en-US" sz="2400" b="1" dirty="0"/>
              <a:t>Examples</a:t>
            </a:r>
          </a:p>
        </p:txBody>
      </p:sp>
      <p:cxnSp>
        <p:nvCxnSpPr>
          <p:cNvPr id="10" name="Straight Connector 9">
            <a:extLst>
              <a:ext uri="{FF2B5EF4-FFF2-40B4-BE49-F238E27FC236}">
                <a16:creationId xmlns:a16="http://schemas.microsoft.com/office/drawing/2014/main" id="{722AC3BA-4053-46E2-B0B9-60CA5CF0EBBB}"/>
              </a:ext>
              <a:ext uri="{C183D7F6-B498-43B3-948B-1728B52AA6E4}">
                <adec:decorative xmlns:adec="http://schemas.microsoft.com/office/drawing/2017/decorative" val="1"/>
              </a:ext>
            </a:extLst>
          </p:cNvPr>
          <p:cNvCxnSpPr/>
          <p:nvPr/>
        </p:nvCxnSpPr>
        <p:spPr>
          <a:xfrm>
            <a:off x="5467936" y="4419600"/>
            <a:ext cx="4114800" cy="0"/>
          </a:xfrm>
          <a:prstGeom prst="line">
            <a:avLst/>
          </a:prstGeom>
          <a:ln w="5715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12" name="Speech Bubble: Rectangle 11">
            <a:extLst>
              <a:ext uri="{FF2B5EF4-FFF2-40B4-BE49-F238E27FC236}">
                <a16:creationId xmlns:a16="http://schemas.microsoft.com/office/drawing/2014/main" id="{2E815FAA-BAF2-41E9-BEFE-7EE94BCF9E03}"/>
              </a:ext>
              <a:ext uri="{C183D7F6-B498-43B3-948B-1728B52AA6E4}">
                <adec:decorative xmlns:adec="http://schemas.microsoft.com/office/drawing/2017/decorative" val="1"/>
              </a:ext>
            </a:extLst>
          </p:cNvPr>
          <p:cNvSpPr/>
          <p:nvPr/>
        </p:nvSpPr>
        <p:spPr>
          <a:xfrm>
            <a:off x="10241793" y="3607094"/>
            <a:ext cx="1341572" cy="1505934"/>
          </a:xfrm>
          <a:prstGeom prst="wedgeRectCallout">
            <a:avLst>
              <a:gd name="adj1" fmla="val -93771"/>
              <a:gd name="adj2" fmla="val 58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Very simple, but not very consistent with the data!</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6459205" y="1826567"/>
            <a:ext cx="2400200"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p:spTree>
    <p:extLst>
      <p:ext uri="{BB962C8B-B14F-4D97-AF65-F5344CB8AC3E}">
        <p14:creationId xmlns:p14="http://schemas.microsoft.com/office/powerpoint/2010/main" val="1473710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2944</Words>
  <Application>Microsoft Office PowerPoint</Application>
  <PresentationFormat>Widescreen</PresentationFormat>
  <Paragraphs>345</Paragraphs>
  <Slides>34</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Ink Free</vt:lpstr>
      <vt:lpstr>source sans pro</vt:lpstr>
      <vt:lpstr>Times New Roman</vt:lpstr>
      <vt:lpstr>Wingdings</vt:lpstr>
      <vt:lpstr>Office Theme</vt:lpstr>
      <vt:lpstr>CS 5/7320  Artificial Intelligence  Learning  from Examples AIMA Chapter 19  Slides by Michael Hahsler   Based on slides by Dan Klein, Pieter Abbeel, Sergey Levine and  A. Farhadi (http://ai.berkeley.edu) with figures from the AIMA textbook. </vt:lpstr>
      <vt:lpstr>Topics</vt:lpstr>
      <vt:lpstr>ML and Agents</vt:lpstr>
      <vt:lpstr>Learning from Examples: Machine Learning</vt:lpstr>
      <vt:lpstr>From Chapter 2: Agents that Learn</vt:lpstr>
      <vt:lpstr>Types of Using Machine Learning</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Training a Model</vt:lpstr>
      <vt:lpstr>Hyperparameter Tuning/Model Selection</vt:lpstr>
      <vt:lpstr>Model Evaluation (Testing)</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Networks/Deep Learning</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57</cp:revision>
  <dcterms:created xsi:type="dcterms:W3CDTF">2020-11-16T22:49:03Z</dcterms:created>
  <dcterms:modified xsi:type="dcterms:W3CDTF">2024-12-09T22:34:05Z</dcterms:modified>
</cp:coreProperties>
</file>