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271" r:id="rId17"/>
    <p:sldId id="272" r:id="rId18"/>
    <p:sldId id="287" r:id="rId19"/>
    <p:sldId id="311" r:id="rId20"/>
    <p:sldId id="305" r:id="rId21"/>
    <p:sldId id="277" r:id="rId22"/>
    <p:sldId id="278" r:id="rId23"/>
    <p:sldId id="280" r:id="rId24"/>
    <p:sldId id="295" r:id="rId25"/>
    <p:sldId id="320" r:id="rId26"/>
    <p:sldId id="300" r:id="rId27"/>
    <p:sldId id="302" r:id="rId28"/>
    <p:sldId id="282" r:id="rId29"/>
    <p:sldId id="283" r:id="rId30"/>
    <p:sldId id="306" r:id="rId31"/>
    <p:sldId id="303" r:id="rId32"/>
    <p:sldId id="294" r:id="rId33"/>
    <p:sldId id="296" r:id="rId34"/>
    <p:sldId id="304" r:id="rId35"/>
    <p:sldId id="298" r:id="rId36"/>
    <p:sldId id="314" r:id="rId37"/>
    <p:sldId id="317" r:id="rId38"/>
    <p:sldId id="316" r:id="rId39"/>
    <p:sldId id="313" r:id="rId40"/>
    <p:sldId id="319" r:id="rId41"/>
    <p:sldId id="299" r:id="rId42"/>
    <p:sldId id="321"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91" d="100"/>
          <a:sy n="91" d="100"/>
        </p:scale>
        <p:origin x="151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80069BB-8E35-400D-8CA5-1215F8940D34}">
      <dgm:prSet custT="1"/>
      <dgm:spPr/>
      <dgm:t>
        <a:bodyPr/>
        <a:lstStyle/>
        <a:p>
          <a:r>
            <a:rPr lang="en-US" sz="2000" b="1" dirty="0"/>
            <a:t>Search</a:t>
          </a:r>
          <a:r>
            <a:rPr lang="en-US" sz="2000" dirty="0"/>
            <a:t> for a goal </a:t>
          </a:r>
          <a:br>
            <a:rPr lang="en-US" sz="2000" dirty="0"/>
          </a:br>
          <a:r>
            <a:rPr lang="en-US" sz="2000" dirty="0"/>
            <a:t>(e.g., navigation). </a:t>
          </a:r>
        </a:p>
      </dgm: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custT="1"/>
      <dgm:spPr/>
      <dgm:t>
        <a:bodyPr/>
        <a:lstStyle/>
        <a:p>
          <a:r>
            <a:rPr lang="en-US" sz="2000" b="1" dirty="0"/>
            <a:t>Optimize</a:t>
          </a:r>
          <a:r>
            <a:rPr lang="en-US" sz="2000" dirty="0"/>
            <a:t> functions</a:t>
          </a:r>
          <a:br>
            <a:rPr lang="en-US" sz="2000" dirty="0"/>
          </a:br>
          <a:r>
            <a:rPr lang="en-US" sz="2000" dirty="0"/>
            <a:t>(e.g., utility).</a:t>
          </a:r>
        </a:p>
      </dgm: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custT="1"/>
      <dgm:spPr/>
      <dgm:t>
        <a:bodyPr/>
        <a:lstStyle/>
        <a:p>
          <a:r>
            <a:rPr lang="en-US" sz="2000" dirty="0"/>
            <a:t>Stay within given </a:t>
          </a:r>
          <a:r>
            <a:rPr lang="en-US" sz="2000" b="1" dirty="0"/>
            <a:t>constraints</a:t>
          </a:r>
          <a:r>
            <a:rPr lang="en-US" sz="2000" dirty="0"/>
            <a:t> </a:t>
          </a:r>
        </a:p>
        <a:p>
          <a:r>
            <a:rPr lang="en-US" sz="1400" dirty="0"/>
            <a:t>(constraint satisfaction problem; e.g., reach the goal without running out of power)</a:t>
          </a:r>
        </a:p>
      </dgm: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custT="1"/>
      <dgm:spPr/>
      <dgm:t>
        <a:bodyPr/>
        <a:lstStyle/>
        <a:p>
          <a:r>
            <a:rPr lang="en-US" sz="2000" dirty="0"/>
            <a:t>Deal with </a:t>
          </a:r>
          <a:r>
            <a:rPr lang="en-US" sz="2000" b="1" dirty="0"/>
            <a:t>uncertainty</a:t>
          </a:r>
          <a:br>
            <a:rPr lang="en-US" sz="2000" dirty="0"/>
          </a:br>
          <a:r>
            <a:rPr lang="en-US" sz="1600" dirty="0"/>
            <a:t> (e.g., current traffic on the road).</a:t>
          </a:r>
        </a:p>
      </dgm: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custT="1"/>
      <dgm:spPr/>
      <dgm:t>
        <a:bodyPr/>
        <a:lstStyle/>
        <a:p>
          <a:r>
            <a:rPr lang="en-US" sz="2000" b="1" dirty="0"/>
            <a:t>Learn</a:t>
          </a:r>
          <a:r>
            <a:rPr lang="en-US" sz="2000" dirty="0"/>
            <a:t> a good agent program from data and improve over time </a:t>
          </a:r>
          <a:br>
            <a:rPr lang="en-US" sz="2000" dirty="0"/>
          </a:br>
          <a:r>
            <a:rPr lang="en-US" sz="2000" dirty="0"/>
            <a:t>(machine learning).</a:t>
          </a:r>
        </a:p>
      </dgm: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custT="1"/>
      <dgm:spPr/>
      <dgm:t>
        <a:bodyPr/>
        <a:lstStyle/>
        <a:p>
          <a:r>
            <a:rPr lang="en-US" sz="2000" b="1" dirty="0"/>
            <a:t>Sensing</a:t>
          </a:r>
          <a:br>
            <a:rPr lang="en-US" sz="2000" dirty="0"/>
          </a:br>
          <a:r>
            <a:rPr lang="en-US" sz="1800" dirty="0"/>
            <a:t>(</a:t>
          </a:r>
          <a:r>
            <a:rPr lang="en-US" sz="1800" dirty="0" err="1"/>
            <a:t>e.g</a:t>
          </a:r>
          <a:r>
            <a:rPr lang="en-US" sz="1800" dirty="0"/>
            <a:t>, natural language processing, vision)</a:t>
          </a:r>
          <a:endParaRPr lang="en-US" sz="2000" dirty="0"/>
        </a:p>
      </dgm: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534987"/>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Search</a:t>
          </a:r>
          <a:r>
            <a:rPr lang="en-US" sz="2000" kern="1200" dirty="0"/>
            <a:t> for a goal </a:t>
          </a:r>
          <a:br>
            <a:rPr lang="en-US" sz="2000" kern="1200" dirty="0"/>
          </a:br>
          <a:r>
            <a:rPr lang="en-US" sz="2000" kern="1200" dirty="0"/>
            <a:t>(e.g., navigation). </a:t>
          </a:r>
        </a:p>
      </dsp:txBody>
      <dsp:txXfrm>
        <a:off x="0" y="534987"/>
        <a:ext cx="2524125" cy="1514475"/>
      </dsp:txXfrm>
    </dsp:sp>
    <dsp:sp modelId="{86913D6A-C88D-470A-938E-C5F24ACEC7D0}">
      <dsp:nvSpPr>
        <dsp:cNvPr id="0" name=""/>
        <dsp:cNvSpPr/>
      </dsp:nvSpPr>
      <dsp:spPr>
        <a:xfrm>
          <a:off x="2776537" y="534987"/>
          <a:ext cx="2524125" cy="151447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Optimize</a:t>
          </a:r>
          <a:r>
            <a:rPr lang="en-US" sz="2000" kern="1200" dirty="0"/>
            <a:t> functions</a:t>
          </a:r>
          <a:br>
            <a:rPr lang="en-US" sz="2000" kern="1200" dirty="0"/>
          </a:br>
          <a:r>
            <a:rPr lang="en-US" sz="2000" kern="1200" dirty="0"/>
            <a:t>(e.g., utility).</a:t>
          </a:r>
        </a:p>
      </dsp:txBody>
      <dsp:txXfrm>
        <a:off x="2776537" y="534987"/>
        <a:ext cx="2524125" cy="1514475"/>
      </dsp:txXfrm>
    </dsp:sp>
    <dsp:sp modelId="{B5EEA2DA-E7B2-4E5E-A1D6-0E4998FC5BF9}">
      <dsp:nvSpPr>
        <dsp:cNvPr id="0" name=""/>
        <dsp:cNvSpPr/>
      </dsp:nvSpPr>
      <dsp:spPr>
        <a:xfrm>
          <a:off x="5553075" y="534987"/>
          <a:ext cx="2524125" cy="15144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Stay within given </a:t>
          </a:r>
          <a:r>
            <a:rPr lang="en-US" sz="2000" b="1" kern="1200" dirty="0"/>
            <a:t>constraints</a:t>
          </a:r>
          <a:r>
            <a:rPr lang="en-US" sz="2000" kern="1200" dirty="0"/>
            <a:t> </a:t>
          </a:r>
        </a:p>
        <a:p>
          <a:pPr marL="0" lvl="0" indent="0" algn="ctr" defTabSz="889000">
            <a:lnSpc>
              <a:spcPct val="90000"/>
            </a:lnSpc>
            <a:spcBef>
              <a:spcPct val="0"/>
            </a:spcBef>
            <a:spcAft>
              <a:spcPct val="35000"/>
            </a:spcAft>
            <a:buNone/>
          </a:pPr>
          <a:r>
            <a:rPr lang="en-US" sz="1400" kern="1200" dirty="0"/>
            <a:t>(constraint satisfaction problem; e.g., reach the goal without running out of power)</a:t>
          </a:r>
        </a:p>
      </dsp:txBody>
      <dsp:txXfrm>
        <a:off x="5553075" y="534987"/>
        <a:ext cx="2524125" cy="1514475"/>
      </dsp:txXfrm>
    </dsp:sp>
    <dsp:sp modelId="{3D48CA99-0D49-4A06-8AD2-7577D894C005}">
      <dsp:nvSpPr>
        <dsp:cNvPr id="0" name=""/>
        <dsp:cNvSpPr/>
      </dsp:nvSpPr>
      <dsp:spPr>
        <a:xfrm>
          <a:off x="0" y="2301875"/>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Deal with </a:t>
          </a:r>
          <a:r>
            <a:rPr lang="en-US" sz="2000" b="1" kern="1200" dirty="0"/>
            <a:t>uncertainty</a:t>
          </a:r>
          <a:br>
            <a:rPr lang="en-US" sz="2000" kern="1200" dirty="0"/>
          </a:br>
          <a:r>
            <a:rPr lang="en-US" sz="1600" kern="1200" dirty="0"/>
            <a:t> (e.g., current traffic on the road).</a:t>
          </a:r>
        </a:p>
      </dsp:txBody>
      <dsp:txXfrm>
        <a:off x="0" y="2301875"/>
        <a:ext cx="2524125" cy="1514475"/>
      </dsp:txXfrm>
    </dsp:sp>
    <dsp:sp modelId="{1552D5B5-F5AD-4E06-939D-78DE82F19BE3}">
      <dsp:nvSpPr>
        <dsp:cNvPr id="0" name=""/>
        <dsp:cNvSpPr/>
      </dsp:nvSpPr>
      <dsp:spPr>
        <a:xfrm>
          <a:off x="2776537" y="2301875"/>
          <a:ext cx="2524125" cy="15144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Learn</a:t>
          </a:r>
          <a:r>
            <a:rPr lang="en-US" sz="2000" kern="1200" dirty="0"/>
            <a:t> a good agent program from data and improve over time </a:t>
          </a:r>
          <a:br>
            <a:rPr lang="en-US" sz="2000" kern="1200" dirty="0"/>
          </a:br>
          <a:r>
            <a:rPr lang="en-US" sz="2000" kern="1200" dirty="0"/>
            <a:t>(machine learning).</a:t>
          </a:r>
        </a:p>
      </dsp:txBody>
      <dsp:txXfrm>
        <a:off x="2776537" y="2301875"/>
        <a:ext cx="2524125" cy="1514475"/>
      </dsp:txXfrm>
    </dsp:sp>
    <dsp:sp modelId="{6227B7C4-618D-44BD-819F-7F186E653162}">
      <dsp:nvSpPr>
        <dsp:cNvPr id="0" name=""/>
        <dsp:cNvSpPr/>
      </dsp:nvSpPr>
      <dsp:spPr>
        <a:xfrm>
          <a:off x="5553075" y="2301875"/>
          <a:ext cx="2524125" cy="151447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Sensing</a:t>
          </a:r>
          <a:br>
            <a:rPr lang="en-US" sz="2000" kern="1200" dirty="0"/>
          </a:br>
          <a:r>
            <a:rPr lang="en-US" sz="1800" kern="1200" dirty="0"/>
            <a:t>(</a:t>
          </a:r>
          <a:r>
            <a:rPr lang="en-US" sz="1800" kern="1200" dirty="0" err="1"/>
            <a:t>e.g</a:t>
          </a:r>
          <a:r>
            <a:rPr lang="en-US" sz="1800" kern="1200" dirty="0"/>
            <a:t>, natural language processing, vision)</a:t>
          </a:r>
          <a:endParaRPr lang="en-US" sz="2000" kern="1200" dirty="0"/>
        </a:p>
      </dsp:txBody>
      <dsp:txXfrm>
        <a:off x="5553075" y="23018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10/22/2024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24</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35</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38</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6744758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jpeg"/><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70.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7"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1.png"/><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270.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00.png"/><Relationship Id="rId4" Type="http://schemas.openxmlformats.org/officeDocument/2006/relationships/image" Target="../media/image29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1.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1.png"/><Relationship Id="rId4" Type="http://schemas.openxmlformats.org/officeDocument/2006/relationships/diagramLayout" Target="../diagrams/layout13.xml"/><Relationship Id="rId9" Type="http://schemas.openxmlformats.org/officeDocument/2006/relationships/image" Target="../media/image34.svg"/></Relationships>
</file>

<file path=ppt/slides/_rels/slide3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36.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8.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36.jpeg"/><Relationship Id="rId4" Type="http://schemas.openxmlformats.org/officeDocument/2006/relationships/diagramLayout" Target="../diagrams/layout15.xml"/><Relationship Id="rId9" Type="http://schemas.openxmlformats.org/officeDocument/2006/relationships/image" Target="../media/image34.svg"/></Relationships>
</file>

<file path=ppt/slides/_rels/slide39.xml.rels><?xml version="1.0" encoding="UTF-8" standalone="yes"?>
<Relationships xmlns="http://schemas.openxmlformats.org/package/2006/relationships"><Relationship Id="rId8" Type="http://schemas.openxmlformats.org/officeDocument/2006/relationships/image" Target="../media/image37.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Robot at the British Library Science Fiction Exhibition">
            <a:extLst>
              <a:ext uri="{FF2B5EF4-FFF2-40B4-BE49-F238E27FC236}">
                <a16:creationId xmlns:a16="http://schemas.microsoft.com/office/drawing/2014/main" id="{AE5B7659-5440-4C5D-BF12-8650731C1C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Lst>
          </p:cNvPr>
          <p:cNvSpPr txBox="1"/>
          <p:nvPr/>
        </p:nvSpPr>
        <p:spPr>
          <a:xfrm>
            <a:off x="4648200" y="6324600"/>
            <a:ext cx="2977562" cy="461665"/>
          </a:xfrm>
          <a:prstGeom prst="rect">
            <a:avLst/>
          </a:prstGeom>
          <a:noFill/>
        </p:spPr>
        <p:txBody>
          <a:bodyPr wrap="square">
            <a:spAutoFit/>
          </a:bodyPr>
          <a:lstStyle/>
          <a:p>
            <a:r>
              <a:rPr lang="en-US" sz="1200" dirty="0">
                <a:solidFill>
                  <a:schemeClr val="tx1">
                    <a:lumMod val="50000"/>
                  </a:schemeClr>
                </a:solidFill>
              </a:rPr>
              <a:t>Image: "Robot at the British Library Science Fiction Exhibition" 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descr="Creative Commons License">
            <a:extLst>
              <a:ext uri="{FF2B5EF4-FFF2-40B4-BE49-F238E27FC236}">
                <a16:creationId xmlns:a16="http://schemas.microsoft.com/office/drawing/2014/main" id="{2BB06AE9-068B-4E97-8907-09A9E5C550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grpSp>
        <p:nvGrpSpPr>
          <p:cNvPr id="6" name="Group 5">
            <a:extLst>
              <a:ext uri="{FF2B5EF4-FFF2-40B4-BE49-F238E27FC236}">
                <a16:creationId xmlns:a16="http://schemas.microsoft.com/office/drawing/2014/main" id="{F50AE103-1DF3-98A1-A49A-D1C1A6A34D86}"/>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Online Material</a:t>
              </a:r>
            </a:p>
          </p:txBody>
        </p:sp>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98398706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900541184"/>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42552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27551749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888468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pPr marL="0" indent="0">
              <a:buNone/>
            </a:pPr>
            <a:r>
              <a:rPr lang="en-US" sz="1400" b="1" dirty="0">
                <a:solidFill>
                  <a:srgbClr val="FF0000"/>
                </a:solidFill>
              </a:rPr>
              <a:t>Episodic: </a:t>
            </a:r>
            <a:r>
              <a:rPr lang="en-US" sz="1400" dirty="0"/>
              <a:t>Episode = a self-contained sequence of actions. The agent's choice of action in one episode does not affect the next episodes. The agent does the same task repeatedly.</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An agent operating by itself in an environment.</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738664"/>
          </a:xfrm>
          <a:prstGeom prst="rect">
            <a:avLst/>
          </a:prstGeom>
          <a:noFill/>
        </p:spPr>
        <p:txBody>
          <a:bodyPr wrap="square">
            <a:spAutoFit/>
          </a:bodyPr>
          <a:lstStyle/>
          <a:p>
            <a:pPr marL="0" indent="0">
              <a:buNone/>
            </a:pPr>
            <a:r>
              <a:rPr lang="en-US" sz="1400" b="1" dirty="0">
                <a:solidFill>
                  <a:srgbClr val="FF0000"/>
                </a:solidFill>
              </a:rPr>
              <a:t>Sequential: </a:t>
            </a:r>
            <a:r>
              <a:rPr lang="en-US" sz="1400" dirty="0"/>
              <a:t>Actions now affect the outcomes later. E.g., learning makes problems sequential. </a:t>
            </a:r>
            <a:endParaRPr lang="en-US" sz="1400" b="1" dirty="0">
              <a:solidFill>
                <a:srgbClr val="FF0000"/>
              </a:solidFill>
            </a:endParaRP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3" grpId="0"/>
      <p:bldP spid="10" grpId="0"/>
      <p:bldP spid="12" grpId="0"/>
      <p:bldP spid="14" grpId="0"/>
      <p:bldP spid="16" grpId="0"/>
      <p:bldP spid="18" grpId="0"/>
      <p:bldP spid="20"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p:cNvSpPr>
            <a:spLocks noGrp="1" noChangeArrowheads="1"/>
          </p:cNvSpPr>
          <p:nvPr>
            <p:ph idx="1"/>
          </p:nvPr>
        </p:nvSpPr>
        <p:spPr>
          <a:xfrm>
            <a:off x="313758" y="3237809"/>
            <a:ext cx="1600200" cy="4408074"/>
          </a:xfrm>
        </p:spPr>
        <p:txBody>
          <a:bodyPr>
            <a:normAutofit/>
          </a:bodyPr>
          <a:lstStyle/>
          <a:p>
            <a:pPr>
              <a:lnSpc>
                <a:spcPct val="80000"/>
              </a:lnSpc>
              <a:buFontTx/>
              <a:buNone/>
            </a:pPr>
            <a:r>
              <a:rPr lang="en-US" sz="1800" dirty="0"/>
              <a:t>Observable</a:t>
            </a:r>
            <a:br>
              <a:rPr lang="en-US" sz="1800" dirty="0"/>
            </a:br>
            <a:r>
              <a:rPr lang="en-US" sz="1800" dirty="0"/>
              <a:t>	</a:t>
            </a:r>
          </a:p>
          <a:p>
            <a:pPr>
              <a:lnSpc>
                <a:spcPct val="80000"/>
              </a:lnSpc>
              <a:buFontTx/>
              <a:buNone/>
            </a:pPr>
            <a:r>
              <a:rPr lang="en-US" sz="1800" dirty="0"/>
              <a:t>Deterministic		</a:t>
            </a:r>
          </a:p>
          <a:p>
            <a:pPr>
              <a:lnSpc>
                <a:spcPct val="80000"/>
              </a:lnSpc>
              <a:buFontTx/>
              <a:buNone/>
            </a:pPr>
            <a:r>
              <a:rPr lang="en-US" sz="1800" dirty="0"/>
              <a:t>Episodic? </a:t>
            </a:r>
            <a:br>
              <a:rPr lang="en-US" sz="1800" dirty="0"/>
            </a:br>
            <a:r>
              <a:rPr lang="en-US" sz="1800" dirty="0"/>
              <a:t>         		</a:t>
            </a:r>
          </a:p>
          <a:p>
            <a:pPr>
              <a:lnSpc>
                <a:spcPct val="80000"/>
              </a:lnSpc>
              <a:buFontTx/>
              <a:buNone/>
            </a:pPr>
            <a:r>
              <a:rPr lang="en-US" sz="1800" dirty="0"/>
              <a:t>Static			</a:t>
            </a:r>
          </a:p>
          <a:p>
            <a:pPr>
              <a:lnSpc>
                <a:spcPct val="80000"/>
              </a:lnSpc>
              <a:buFontTx/>
              <a:buNone/>
            </a:pPr>
            <a:r>
              <a:rPr lang="en-US" sz="1800" dirty="0"/>
              <a:t>Discrete		</a:t>
            </a:r>
          </a:p>
          <a:p>
            <a:pPr>
              <a:lnSpc>
                <a:spcPct val="80000"/>
              </a:lnSpc>
              <a:buFontTx/>
              <a:buNone/>
            </a:pPr>
            <a:r>
              <a:rPr lang="en-US" sz="1800" dirty="0"/>
              <a:t>Single agent		</a:t>
            </a:r>
          </a:p>
        </p:txBody>
      </p:sp>
      <p:grpSp>
        <p:nvGrpSpPr>
          <p:cNvPr id="2" name="Group 1">
            <a:extLst>
              <a:ext uri="{FF2B5EF4-FFF2-40B4-BE49-F238E27FC236}">
                <a16:creationId xmlns:a16="http://schemas.microsoft.com/office/drawing/2014/main" id="{8ED63E2F-FB0A-47F2-BA77-917D93FA067F}"/>
              </a:ext>
            </a:extLst>
          </p:cNvPr>
          <p:cNvGrpSpPr/>
          <p:nvPr/>
        </p:nvGrpSpPr>
        <p:grpSpPr>
          <a:xfrm>
            <a:off x="1752600" y="3094037"/>
            <a:ext cx="6406580" cy="3306763"/>
            <a:chOff x="1752600" y="3094037"/>
            <a:chExt cx="7160295" cy="3505200"/>
          </a:xfrm>
        </p:grpSpPr>
        <p:sp>
          <p:nvSpPr>
            <p:cNvPr id="5" name="Rectangle 4"/>
            <p:cNvSpPr/>
            <p:nvPr/>
          </p:nvSpPr>
          <p:spPr>
            <a:xfrm>
              <a:off x="3747253" y="3206783"/>
              <a:ext cx="695496" cy="391495"/>
            </a:xfrm>
            <a:prstGeom prst="rect">
              <a:avLst/>
            </a:prstGeom>
          </p:spPr>
          <p:txBody>
            <a:bodyPr wrap="none">
              <a:spAutoFit/>
            </a:bodyPr>
            <a:lstStyle/>
            <a:p>
              <a:r>
                <a:rPr lang="en-US" dirty="0"/>
                <a:t>Fully</a:t>
              </a:r>
            </a:p>
          </p:txBody>
        </p:sp>
        <p:sp>
          <p:nvSpPr>
            <p:cNvPr id="6" name="Rectangle 5"/>
            <p:cNvSpPr/>
            <p:nvPr/>
          </p:nvSpPr>
          <p:spPr>
            <a:xfrm>
              <a:off x="5576054" y="3246437"/>
              <a:ext cx="1050089" cy="391495"/>
            </a:xfrm>
            <a:prstGeom prst="rect">
              <a:avLst/>
            </a:prstGeom>
          </p:spPr>
          <p:txBody>
            <a:bodyPr wrap="none">
              <a:spAutoFit/>
            </a:bodyPr>
            <a:lstStyle/>
            <a:p>
              <a:r>
                <a:rPr lang="en-US" dirty="0"/>
                <a:t>Partially</a:t>
              </a:r>
            </a:p>
          </p:txBody>
        </p:sp>
        <p:sp>
          <p:nvSpPr>
            <p:cNvPr id="7" name="Rectangle 6"/>
            <p:cNvSpPr/>
            <p:nvPr/>
          </p:nvSpPr>
          <p:spPr>
            <a:xfrm>
              <a:off x="7481054" y="3246437"/>
              <a:ext cx="1050089" cy="391495"/>
            </a:xfrm>
            <a:prstGeom prst="rect">
              <a:avLst/>
            </a:prstGeom>
          </p:spPr>
          <p:txBody>
            <a:bodyPr wrap="none">
              <a:spAutoFit/>
            </a:bodyPr>
            <a:lstStyle/>
            <a:p>
              <a:r>
                <a:rPr lang="en-US" dirty="0"/>
                <a:t>Partially</a:t>
              </a:r>
            </a:p>
          </p:txBody>
        </p:sp>
        <p:sp>
          <p:nvSpPr>
            <p:cNvPr id="8" name="Rectangle 7"/>
            <p:cNvSpPr/>
            <p:nvPr/>
          </p:nvSpPr>
          <p:spPr>
            <a:xfrm>
              <a:off x="3748829" y="3525451"/>
              <a:ext cx="2039468" cy="978739"/>
            </a:xfrm>
            <a:prstGeom prst="rect">
              <a:avLst/>
            </a:prstGeom>
          </p:spPr>
          <p:txBody>
            <a:bodyPr wrap="square">
              <a:spAutoFit/>
            </a:bodyPr>
            <a:lstStyle/>
            <a:p>
              <a:r>
                <a:rPr lang="en-US" dirty="0" err="1"/>
                <a:t>Determ</a:t>
              </a:r>
              <a:r>
                <a:rPr lang="en-US" dirty="0"/>
                <a:t>. game Mechanics</a:t>
              </a:r>
            </a:p>
            <a:p>
              <a:r>
                <a:rPr lang="en-US" dirty="0"/>
                <a:t>+ Strategic*</a:t>
              </a:r>
            </a:p>
          </p:txBody>
        </p:sp>
        <p:sp>
          <p:nvSpPr>
            <p:cNvPr id="9" name="Rectangle 8"/>
            <p:cNvSpPr/>
            <p:nvPr/>
          </p:nvSpPr>
          <p:spPr>
            <a:xfrm>
              <a:off x="5474118" y="3657599"/>
              <a:ext cx="1324345" cy="685117"/>
            </a:xfrm>
            <a:prstGeom prst="rect">
              <a:avLst/>
            </a:prstGeom>
          </p:spPr>
          <p:txBody>
            <a:bodyPr wrap="none">
              <a:spAutoFit/>
            </a:bodyPr>
            <a:lstStyle/>
            <a:p>
              <a:pPr algn="ctr"/>
              <a:r>
                <a:rPr lang="en-US" dirty="0"/>
                <a:t>Stochastic </a:t>
              </a:r>
              <a:br>
                <a:rPr lang="en-US" dirty="0"/>
              </a:br>
              <a:r>
                <a:rPr lang="en-US" dirty="0"/>
                <a:t>+Strategic</a:t>
              </a:r>
            </a:p>
          </p:txBody>
        </p:sp>
        <p:sp>
          <p:nvSpPr>
            <p:cNvPr id="10" name="Rectangle 9"/>
            <p:cNvSpPr/>
            <p:nvPr/>
          </p:nvSpPr>
          <p:spPr>
            <a:xfrm>
              <a:off x="7484972" y="3798948"/>
              <a:ext cx="1265222" cy="391495"/>
            </a:xfrm>
            <a:prstGeom prst="rect">
              <a:avLst/>
            </a:prstGeom>
          </p:spPr>
          <p:txBody>
            <a:bodyPr wrap="none">
              <a:spAutoFit/>
            </a:bodyPr>
            <a:lstStyle/>
            <a:p>
              <a:r>
                <a:rPr lang="en-US" dirty="0"/>
                <a:t>Stochastic</a:t>
              </a:r>
            </a:p>
          </p:txBody>
        </p:sp>
        <p:sp>
          <p:nvSpPr>
            <p:cNvPr id="11" name="Rectangle 10"/>
            <p:cNvSpPr/>
            <p:nvPr/>
          </p:nvSpPr>
          <p:spPr>
            <a:xfrm>
              <a:off x="3746713" y="4486267"/>
              <a:ext cx="1068148" cy="391495"/>
            </a:xfrm>
            <a:prstGeom prst="rect">
              <a:avLst/>
            </a:prstGeom>
          </p:spPr>
          <p:txBody>
            <a:bodyPr wrap="none">
              <a:spAutoFit/>
            </a:bodyPr>
            <a:lstStyle/>
            <a:p>
              <a:r>
                <a:rPr lang="en-US" dirty="0"/>
                <a:t>Episodic</a:t>
              </a:r>
            </a:p>
          </p:txBody>
        </p:sp>
        <p:sp>
          <p:nvSpPr>
            <p:cNvPr id="12" name="Rectangle 11"/>
            <p:cNvSpPr/>
            <p:nvPr/>
          </p:nvSpPr>
          <p:spPr>
            <a:xfrm>
              <a:off x="5562601" y="4499146"/>
              <a:ext cx="1068148" cy="391495"/>
            </a:xfrm>
            <a:prstGeom prst="rect">
              <a:avLst/>
            </a:prstGeom>
          </p:spPr>
          <p:txBody>
            <a:bodyPr wrap="none">
              <a:spAutoFit/>
            </a:bodyPr>
            <a:lstStyle/>
            <a:p>
              <a:r>
                <a:rPr lang="en-US" dirty="0"/>
                <a:t>Episodic</a:t>
              </a:r>
            </a:p>
          </p:txBody>
        </p:sp>
        <p:sp>
          <p:nvSpPr>
            <p:cNvPr id="13" name="Rectangle 12"/>
            <p:cNvSpPr/>
            <p:nvPr/>
          </p:nvSpPr>
          <p:spPr>
            <a:xfrm>
              <a:off x="7508502" y="4486267"/>
              <a:ext cx="1316605" cy="391495"/>
            </a:xfrm>
            <a:prstGeom prst="rect">
              <a:avLst/>
            </a:prstGeom>
          </p:spPr>
          <p:txBody>
            <a:bodyPr wrap="none">
              <a:spAutoFit/>
            </a:bodyPr>
            <a:lstStyle/>
            <a:p>
              <a:r>
                <a:rPr lang="en-US" dirty="0"/>
                <a:t>Sequential</a:t>
              </a:r>
            </a:p>
          </p:txBody>
        </p:sp>
        <p:sp>
          <p:nvSpPr>
            <p:cNvPr id="14" name="Rectangle 13"/>
            <p:cNvSpPr/>
            <p:nvPr/>
          </p:nvSpPr>
          <p:spPr>
            <a:xfrm>
              <a:off x="3747254" y="4884617"/>
              <a:ext cx="1605625" cy="391495"/>
            </a:xfrm>
            <a:prstGeom prst="rect">
              <a:avLst/>
            </a:prstGeom>
          </p:spPr>
          <p:txBody>
            <a:bodyPr wrap="none">
              <a:spAutoFit/>
            </a:bodyPr>
            <a:lstStyle/>
            <a:p>
              <a:r>
                <a:rPr lang="en-US" dirty="0" err="1"/>
                <a:t>Semidynamic</a:t>
              </a:r>
              <a:endParaRPr lang="en-US" dirty="0"/>
            </a:p>
          </p:txBody>
        </p:sp>
        <p:sp>
          <p:nvSpPr>
            <p:cNvPr id="15" name="Rectangle 14"/>
            <p:cNvSpPr/>
            <p:nvPr/>
          </p:nvSpPr>
          <p:spPr>
            <a:xfrm>
              <a:off x="7493387" y="4865507"/>
              <a:ext cx="1116519" cy="391495"/>
            </a:xfrm>
            <a:prstGeom prst="rect">
              <a:avLst/>
            </a:prstGeom>
          </p:spPr>
          <p:txBody>
            <a:bodyPr wrap="none">
              <a:spAutoFit/>
            </a:bodyPr>
            <a:lstStyle/>
            <a:p>
              <a:r>
                <a:rPr lang="en-US" dirty="0"/>
                <a:t>Dynamic</a:t>
              </a:r>
            </a:p>
          </p:txBody>
        </p:sp>
        <p:sp>
          <p:nvSpPr>
            <p:cNvPr id="16" name="Rectangle 15"/>
            <p:cNvSpPr/>
            <p:nvPr/>
          </p:nvSpPr>
          <p:spPr>
            <a:xfrm>
              <a:off x="5576054" y="4903728"/>
              <a:ext cx="783141" cy="391495"/>
            </a:xfrm>
            <a:prstGeom prst="rect">
              <a:avLst/>
            </a:prstGeom>
          </p:spPr>
          <p:txBody>
            <a:bodyPr wrap="none">
              <a:spAutoFit/>
            </a:bodyPr>
            <a:lstStyle/>
            <a:p>
              <a:r>
                <a:rPr lang="en-US" dirty="0"/>
                <a:t>Static</a:t>
              </a:r>
            </a:p>
          </p:txBody>
        </p:sp>
        <p:sp>
          <p:nvSpPr>
            <p:cNvPr id="17" name="Rectangle 16"/>
            <p:cNvSpPr/>
            <p:nvPr/>
          </p:nvSpPr>
          <p:spPr>
            <a:xfrm>
              <a:off x="3747254" y="5437127"/>
              <a:ext cx="1060622" cy="391495"/>
            </a:xfrm>
            <a:prstGeom prst="rect">
              <a:avLst/>
            </a:prstGeom>
          </p:spPr>
          <p:txBody>
            <a:bodyPr wrap="none">
              <a:spAutoFit/>
            </a:bodyPr>
            <a:lstStyle/>
            <a:p>
              <a:r>
                <a:rPr lang="en-US" dirty="0"/>
                <a:t>Discrete</a:t>
              </a:r>
            </a:p>
          </p:txBody>
        </p:sp>
        <p:sp>
          <p:nvSpPr>
            <p:cNvPr id="18" name="Rectangle 17"/>
            <p:cNvSpPr/>
            <p:nvPr/>
          </p:nvSpPr>
          <p:spPr>
            <a:xfrm>
              <a:off x="5576054" y="5418017"/>
              <a:ext cx="1060622" cy="391495"/>
            </a:xfrm>
            <a:prstGeom prst="rect">
              <a:avLst/>
            </a:prstGeom>
          </p:spPr>
          <p:txBody>
            <a:bodyPr wrap="none">
              <a:spAutoFit/>
            </a:bodyPr>
            <a:lstStyle/>
            <a:p>
              <a:r>
                <a:rPr lang="en-US" dirty="0"/>
                <a:t>Discrete</a:t>
              </a:r>
            </a:p>
          </p:txBody>
        </p:sp>
        <p:sp>
          <p:nvSpPr>
            <p:cNvPr id="19" name="Rectangle 18"/>
            <p:cNvSpPr/>
            <p:nvPr/>
          </p:nvSpPr>
          <p:spPr>
            <a:xfrm>
              <a:off x="7508502" y="5418017"/>
              <a:ext cx="1404393" cy="391495"/>
            </a:xfrm>
            <a:prstGeom prst="rect">
              <a:avLst/>
            </a:prstGeom>
          </p:spPr>
          <p:txBody>
            <a:bodyPr wrap="none">
              <a:spAutoFit/>
            </a:bodyPr>
            <a:lstStyle/>
            <a:p>
              <a:r>
                <a:rPr lang="en-US" dirty="0"/>
                <a:t>Continuous</a:t>
              </a:r>
            </a:p>
          </p:txBody>
        </p:sp>
        <p:sp>
          <p:nvSpPr>
            <p:cNvPr id="20" name="Rectangle 19"/>
            <p:cNvSpPr/>
            <p:nvPr/>
          </p:nvSpPr>
          <p:spPr>
            <a:xfrm>
              <a:off x="3747253" y="6027617"/>
              <a:ext cx="896155" cy="391495"/>
            </a:xfrm>
            <a:prstGeom prst="rect">
              <a:avLst/>
            </a:prstGeom>
          </p:spPr>
          <p:txBody>
            <a:bodyPr wrap="none">
              <a:spAutoFit/>
            </a:bodyPr>
            <a:lstStyle/>
            <a:p>
              <a:r>
                <a:rPr lang="en-US" dirty="0"/>
                <a:t>Multi*</a:t>
              </a:r>
            </a:p>
          </p:txBody>
        </p:sp>
        <p:sp>
          <p:nvSpPr>
            <p:cNvPr id="21" name="Rectangle 20"/>
            <p:cNvSpPr/>
            <p:nvPr/>
          </p:nvSpPr>
          <p:spPr>
            <a:xfrm>
              <a:off x="5611572" y="6027617"/>
              <a:ext cx="896155" cy="391495"/>
            </a:xfrm>
            <a:prstGeom prst="rect">
              <a:avLst/>
            </a:prstGeom>
          </p:spPr>
          <p:txBody>
            <a:bodyPr wrap="none">
              <a:spAutoFit/>
            </a:bodyPr>
            <a:lstStyle/>
            <a:p>
              <a:r>
                <a:rPr lang="en-US" dirty="0"/>
                <a:t>Multi*</a:t>
              </a:r>
            </a:p>
          </p:txBody>
        </p:sp>
        <p:sp>
          <p:nvSpPr>
            <p:cNvPr id="22" name="Rectangle 21"/>
            <p:cNvSpPr/>
            <p:nvPr/>
          </p:nvSpPr>
          <p:spPr>
            <a:xfrm>
              <a:off x="7516573" y="6046727"/>
              <a:ext cx="896155" cy="391495"/>
            </a:xfrm>
            <a:prstGeom prst="rect">
              <a:avLst/>
            </a:prstGeom>
          </p:spPr>
          <p:txBody>
            <a:bodyPr wrap="none">
              <a:spAutoFit/>
            </a:bodyPr>
            <a:lstStyle/>
            <a:p>
              <a:r>
                <a:rPr lang="en-US" dirty="0"/>
                <a:t>Multi*</a:t>
              </a:r>
            </a:p>
          </p:txBody>
        </p:sp>
        <p:sp>
          <p:nvSpPr>
            <p:cNvPr id="23" name="Rectangle 22"/>
            <p:cNvSpPr/>
            <p:nvPr/>
          </p:nvSpPr>
          <p:spPr>
            <a:xfrm>
              <a:off x="1828800" y="3246437"/>
              <a:ext cx="1050089" cy="391495"/>
            </a:xfrm>
            <a:prstGeom prst="rect">
              <a:avLst/>
            </a:prstGeom>
          </p:spPr>
          <p:txBody>
            <a:bodyPr wrap="none">
              <a:spAutoFit/>
            </a:bodyPr>
            <a:lstStyle/>
            <a:p>
              <a:r>
                <a:rPr lang="en-US" dirty="0"/>
                <a:t>Partially</a:t>
              </a:r>
            </a:p>
          </p:txBody>
        </p:sp>
        <p:sp>
          <p:nvSpPr>
            <p:cNvPr id="24" name="Rectangle 23"/>
            <p:cNvSpPr/>
            <p:nvPr/>
          </p:nvSpPr>
          <p:spPr>
            <a:xfrm>
              <a:off x="1828800" y="3779837"/>
              <a:ext cx="1667444" cy="400110"/>
            </a:xfrm>
            <a:prstGeom prst="rect">
              <a:avLst/>
            </a:prstGeom>
          </p:spPr>
          <p:txBody>
            <a:bodyPr wrap="none">
              <a:spAutoFit/>
            </a:bodyPr>
            <a:lstStyle/>
            <a:p>
              <a:r>
                <a:rPr lang="en-US" dirty="0"/>
                <a:t>Deterministic</a:t>
              </a:r>
            </a:p>
          </p:txBody>
        </p:sp>
        <p:sp>
          <p:nvSpPr>
            <p:cNvPr id="25" name="Rectangle 24"/>
            <p:cNvSpPr/>
            <p:nvPr/>
          </p:nvSpPr>
          <p:spPr>
            <a:xfrm>
              <a:off x="1828800" y="4430742"/>
              <a:ext cx="1068148" cy="391495"/>
            </a:xfrm>
            <a:prstGeom prst="rect">
              <a:avLst/>
            </a:prstGeom>
          </p:spPr>
          <p:txBody>
            <a:bodyPr wrap="none">
              <a:spAutoFit/>
            </a:bodyPr>
            <a:lstStyle/>
            <a:p>
              <a:r>
                <a:rPr lang="en-US" dirty="0"/>
                <a:t>Episodic</a:t>
              </a:r>
            </a:p>
          </p:txBody>
        </p:sp>
        <p:sp>
          <p:nvSpPr>
            <p:cNvPr id="26" name="Rectangle 25"/>
            <p:cNvSpPr/>
            <p:nvPr/>
          </p:nvSpPr>
          <p:spPr>
            <a:xfrm>
              <a:off x="1828800" y="4884617"/>
              <a:ext cx="783141" cy="391495"/>
            </a:xfrm>
            <a:prstGeom prst="rect">
              <a:avLst/>
            </a:prstGeom>
          </p:spPr>
          <p:txBody>
            <a:bodyPr wrap="none">
              <a:spAutoFit/>
            </a:bodyPr>
            <a:lstStyle/>
            <a:p>
              <a:r>
                <a:rPr lang="en-US" dirty="0"/>
                <a:t>Static</a:t>
              </a:r>
            </a:p>
          </p:txBody>
        </p:sp>
        <p:sp>
          <p:nvSpPr>
            <p:cNvPr id="27" name="Rectangle 26"/>
            <p:cNvSpPr/>
            <p:nvPr/>
          </p:nvSpPr>
          <p:spPr>
            <a:xfrm>
              <a:off x="1828800" y="5437127"/>
              <a:ext cx="1060622" cy="391495"/>
            </a:xfrm>
            <a:prstGeom prst="rect">
              <a:avLst/>
            </a:prstGeom>
          </p:spPr>
          <p:txBody>
            <a:bodyPr wrap="none">
              <a:spAutoFit/>
            </a:bodyPr>
            <a:lstStyle/>
            <a:p>
              <a:r>
                <a:rPr lang="en-US" dirty="0"/>
                <a:t>Discrete</a:t>
              </a:r>
            </a:p>
          </p:txBody>
        </p:sp>
        <p:sp>
          <p:nvSpPr>
            <p:cNvPr id="28" name="Rectangle 27"/>
            <p:cNvSpPr/>
            <p:nvPr/>
          </p:nvSpPr>
          <p:spPr>
            <a:xfrm>
              <a:off x="1828800" y="6027617"/>
              <a:ext cx="829865" cy="391495"/>
            </a:xfrm>
            <a:prstGeom prst="rect">
              <a:avLst/>
            </a:prstGeom>
          </p:spPr>
          <p:txBody>
            <a:bodyPr wrap="none">
              <a:spAutoFit/>
            </a:bodyPr>
            <a:lstStyle/>
            <a:p>
              <a:r>
                <a:rPr lang="en-US"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pic>
        <p:nvPicPr>
          <p:cNvPr id="45060" name="Picture 4"/>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6" name="Rectangle 35"/>
          <p:cNvSpPr/>
          <p:nvPr/>
        </p:nvSpPr>
        <p:spPr>
          <a:xfrm>
            <a:off x="3594854" y="2286000"/>
            <a:ext cx="1194558" cy="646331"/>
          </a:xfrm>
          <a:prstGeom prst="rect">
            <a:avLst/>
          </a:prstGeom>
        </p:spPr>
        <p:txBody>
          <a:bodyPr wrap="none">
            <a:spAutoFit/>
          </a:bodyPr>
          <a:lstStyle/>
          <a:p>
            <a:pPr algn="ctr"/>
            <a:r>
              <a:rPr lang="en-US" dirty="0"/>
              <a:t>Chess with</a:t>
            </a:r>
            <a:br>
              <a:rPr lang="en-US" dirty="0"/>
            </a:br>
            <a:r>
              <a:rPr lang="en-US" dirty="0"/>
              <a:t>a clock</a:t>
            </a:r>
          </a:p>
        </p:txBody>
      </p:sp>
      <p:sp>
        <p:nvSpPr>
          <p:cNvPr id="37" name="Rectangle 36"/>
          <p:cNvSpPr/>
          <p:nvPr/>
        </p:nvSpPr>
        <p:spPr>
          <a:xfrm>
            <a:off x="5429886" y="2307092"/>
            <a:ext cx="986232" cy="369332"/>
          </a:xfrm>
          <a:prstGeom prst="rect">
            <a:avLst/>
          </a:prstGeom>
        </p:spPr>
        <p:txBody>
          <a:bodyPr wrap="none">
            <a:spAutoFit/>
          </a:bodyPr>
          <a:lstStyle/>
          <a:p>
            <a:r>
              <a:rPr lang="en-US" dirty="0"/>
              <a:t>Scrabble</a:t>
            </a:r>
          </a:p>
        </p:txBody>
      </p:sp>
      <p:sp>
        <p:nvSpPr>
          <p:cNvPr id="38" name="Rectangle 37"/>
          <p:cNvSpPr/>
          <p:nvPr/>
        </p:nvSpPr>
        <p:spPr>
          <a:xfrm>
            <a:off x="6861177" y="2286000"/>
            <a:ext cx="1235338" cy="369332"/>
          </a:xfrm>
          <a:prstGeom prst="rect">
            <a:avLst/>
          </a:prstGeom>
        </p:spPr>
        <p:txBody>
          <a:bodyPr wrap="none">
            <a:spAutoFit/>
          </a:bodyPr>
          <a:lstStyle/>
          <a:p>
            <a:r>
              <a:rPr lang="en-US" dirty="0"/>
              <a:t>Taxi driving</a:t>
            </a:r>
          </a:p>
        </p:txBody>
      </p:sp>
      <p:sp>
        <p:nvSpPr>
          <p:cNvPr id="39" name="Rectangle 38"/>
          <p:cNvSpPr/>
          <p:nvPr/>
        </p:nvSpPr>
        <p:spPr>
          <a:xfrm>
            <a:off x="1801492" y="2286000"/>
            <a:ext cx="1686679" cy="646331"/>
          </a:xfrm>
          <a:prstGeom prst="rect">
            <a:avLst/>
          </a:prstGeom>
        </p:spPr>
        <p:txBody>
          <a:bodyPr wrap="none">
            <a:spAutoFit/>
          </a:bodyPr>
          <a:lstStyle/>
          <a:p>
            <a:pPr algn="ctr"/>
            <a:r>
              <a:rPr lang="en-US" dirty="0"/>
              <a:t>Vacuum cleaner</a:t>
            </a:r>
            <a:br>
              <a:rPr lang="en-US" dirty="0"/>
            </a:br>
            <a:r>
              <a:rPr lang="en-US" dirty="0"/>
              <a:t>world</a:t>
            </a:r>
          </a:p>
        </p:txBody>
      </p:sp>
      <p:sp>
        <p:nvSpPr>
          <p:cNvPr id="30" name="Rectangle 29">
            <a:extLst>
              <a:ext uri="{FF2B5EF4-FFF2-40B4-BE49-F238E27FC236}">
                <a16:creationId xmlns:a16="http://schemas.microsoft.com/office/drawing/2014/main" id="{0A30D3E1-02C8-AF0F-3B20-66909B1B78B5}"/>
              </a:ext>
            </a:extLst>
          </p:cNvPr>
          <p:cNvSpPr/>
          <p:nvPr/>
        </p:nvSpPr>
        <p:spPr>
          <a:xfrm>
            <a:off x="1715153" y="6436631"/>
            <a:ext cx="5588453" cy="276999"/>
          </a:xfrm>
          <a:prstGeom prst="rect">
            <a:avLst/>
          </a:prstGeom>
        </p:spPr>
        <p:txBody>
          <a:bodyPr wrap="none">
            <a:spAutoFit/>
          </a:bodyPr>
          <a:lstStyle/>
          <a:p>
            <a:r>
              <a:rPr lang="en-US" sz="1200" dirty="0"/>
              <a:t>* Can be models as a single agent problem with the other agent(s) in the environment.</a:t>
            </a:r>
          </a:p>
        </p:txBody>
      </p:sp>
      <p:pic>
        <p:nvPicPr>
          <p:cNvPr id="3" name="Picture 4" descr="vacuum2-environment">
            <a:extLst>
              <a:ext uri="{FF2B5EF4-FFF2-40B4-BE49-F238E27FC236}">
                <a16:creationId xmlns:a16="http://schemas.microsoft.com/office/drawing/2014/main" id="{7F66E2C8-E952-6782-B595-546A3B9F510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6467132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30171232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6"/>
                <a:stretch>
                  <a:fillRect b="-1090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cxnSp>
        <p:nvCxnSpPr>
          <p:cNvPr id="20" name="Straight Arrow Connector 19">
            <a:extLst>
              <a:ext uri="{FF2B5EF4-FFF2-40B4-BE49-F238E27FC236}">
                <a16:creationId xmlns:a16="http://schemas.microsoft.com/office/drawing/2014/main" id="{197A4365-FAB8-3CB6-5EC2-595FAABE4D28}"/>
              </a:ext>
            </a:extLst>
          </p:cNvPr>
          <p:cNvCxnSpPr>
            <a:cxnSpLocks/>
          </p:cNvCxnSpPr>
          <p:nvPr/>
        </p:nvCxnSpPr>
        <p:spPr>
          <a:xfrm flipH="1">
            <a:off x="3157646" y="2133600"/>
            <a:ext cx="309454" cy="256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Lst>
          </p:cNvPr>
          <p:cNvSpPr txBox="1"/>
          <p:nvPr/>
        </p:nvSpPr>
        <p:spPr>
          <a:xfrm>
            <a:off x="2814987" y="2093600"/>
            <a:ext cx="548548" cy="261610"/>
          </a:xfrm>
          <a:prstGeom prst="rect">
            <a:avLst/>
          </a:prstGeom>
          <a:noFill/>
        </p:spPr>
        <p:txBody>
          <a:bodyPr wrap="non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Lst>
          </p:cNvPr>
          <p:cNvSpPr/>
          <p:nvPr/>
        </p:nvSpPr>
        <p:spPr>
          <a:xfrm rot="20595314">
            <a:off x="3601282" y="2862065"/>
            <a:ext cx="685800" cy="844374"/>
          </a:xfrm>
          <a:prstGeom prst="downArrow">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7"/>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4" name="Speech Bubble: Rectangle 3">
            <a:extLst>
              <a:ext uri="{FF2B5EF4-FFF2-40B4-BE49-F238E27FC236}">
                <a16:creationId xmlns:a16="http://schemas.microsoft.com/office/drawing/2014/main" id="{B3BCC7E8-1ECE-D23A-F5F7-94B050721690}"/>
              </a:ext>
            </a:extLst>
          </p:cNvPr>
          <p:cNvSpPr/>
          <p:nvPr/>
        </p:nvSpPr>
        <p:spPr>
          <a:xfrm>
            <a:off x="349991" y="4305669"/>
            <a:ext cx="2011567" cy="1905000"/>
          </a:xfrm>
          <a:prstGeom prst="wedgeRectCallout">
            <a:avLst>
              <a:gd name="adj1" fmla="val 127618"/>
              <a:gd name="adj2" fmla="val 1586"/>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Hardware + an event loop </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Read the sensors</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Ask agent function for action</a:t>
            </a:r>
          </a:p>
          <a:p>
            <a:pPr marL="171450" indent="-171450">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Execute action</a:t>
            </a:r>
          </a:p>
        </p:txBody>
      </p:sp>
      <p:sp>
        <p:nvSpPr>
          <p:cNvPr id="13" name="TextBox 12">
            <a:extLst>
              <a:ext uri="{FF2B5EF4-FFF2-40B4-BE49-F238E27FC236}">
                <a16:creationId xmlns:a16="http://schemas.microsoft.com/office/drawing/2014/main" id="{084BD0FD-126E-2D69-D249-07D9FB56287C}"/>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animBg="1"/>
      <p:bldP spid="4" grpId="0" animBg="1"/>
      <p:bldP spid="11"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5075800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3"/>
                <a:stretch>
                  <a:fillRect l="-677" t="-3974" b="-9934"/>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4"/>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 and knows how the environment reacts to actions (called </a:t>
            </a:r>
            <a:r>
              <a:rPr lang="en-US" b="1" dirty="0">
                <a:solidFill>
                  <a:srgbClr val="FF0000"/>
                </a:solidFill>
              </a:rPr>
              <a:t>transition function</a:t>
            </a:r>
            <a:r>
              <a:rPr lang="en-US" dirty="0"/>
              <a:t>).</a:t>
            </a:r>
          </a:p>
          <a:p>
            <a:r>
              <a:rPr lang="en-US" dirty="0"/>
              <a:t>The state is updated using the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3"/>
                <a:stretch>
                  <a:fillRect l="-617" t="-3289" b="-921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38E5158-0581-49FA-94C4-ABA19CFED948}"/>
              </a:ext>
            </a:extLst>
          </p:cNvPr>
          <p:cNvPicPr>
            <a:picLocks noChangeAspect="1"/>
          </p:cNvPicPr>
          <p:nvPr/>
        </p:nvPicPr>
        <p:blipFill>
          <a:blip r:embed="rId4"/>
          <a:stretch>
            <a:fillRect/>
          </a:stretch>
        </p:blipFill>
        <p:spPr>
          <a:xfrm>
            <a:off x="1981200" y="2717650"/>
            <a:ext cx="4673840" cy="2921150"/>
          </a:xfrm>
          <a:prstGeom prst="rect">
            <a:avLst/>
          </a:prstGeom>
        </p:spPr>
      </p:pic>
      <p:sp>
        <p:nvSpPr>
          <p:cNvPr id="4" name="Rectangle: Rounded Corners 3">
            <a:extLst>
              <a:ext uri="{FF2B5EF4-FFF2-40B4-BE49-F238E27FC236}">
                <a16:creationId xmlns:a16="http://schemas.microsoft.com/office/drawing/2014/main" id="{055F036E-DDEA-4D0D-8190-21B9533B8EBB}"/>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4892674"/>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r>
                  <a:rPr lang="en-US" sz="20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0" indent="0">
                  <a:buNone/>
                </a:pPr>
                <a:endParaRPr lang="en-US" sz="2000" dirty="0"/>
              </a:p>
              <a:p>
                <a:pPr marL="0" indent="0">
                  <a:buNone/>
                </a:pPr>
                <a:r>
                  <a:rPr lang="en-US" sz="2000" dirty="0"/>
                  <a:t>The set of all possible states is called the </a:t>
                </a:r>
                <a:r>
                  <a:rPr lang="en-US" sz="2000" b="1" dirty="0">
                    <a:solidFill>
                      <a:srgbClr val="FF0000"/>
                    </a:solidFill>
                  </a:rPr>
                  <a:t>state space </a:t>
                </a:r>
                <a14:m>
                  <m:oMath xmlns:m="http://schemas.openxmlformats.org/officeDocument/2006/math">
                    <m:r>
                      <a:rPr lang="en-US" sz="2000" b="1" i="1" smtClean="0">
                        <a:solidFill>
                          <a:srgbClr val="FF0000"/>
                        </a:solidFill>
                        <a:latin typeface="Cambria Math" panose="02040503050406030204" pitchFamily="18" charset="0"/>
                      </a:rPr>
                      <m:t>𝑺</m:t>
                    </m:r>
                    <m:r>
                      <a:rPr lang="en-US" sz="2000" b="0" i="0" smtClean="0">
                        <a:solidFill>
                          <a:srgbClr val="FF0000"/>
                        </a:solidFill>
                        <a:latin typeface="Cambria Math" panose="02040503050406030204" pitchFamily="18" charset="0"/>
                      </a:rPr>
                      <m:t>.</m:t>
                    </m:r>
                  </m:oMath>
                </a14:m>
                <a:r>
                  <a:rPr lang="en-US" sz="2000" dirty="0"/>
                  <a:t> This set is typically very large!</a:t>
                </a: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A8D8124E-678D-40F0-8214-4360179CDBA0}"/>
                  </a:ext>
                </a:extLst>
              </p:cNvPr>
              <p:cNvSpPr>
                <a:spLocks noGrp="1" noRot="1" noChangeAspect="1" noMove="1" noResize="1" noEditPoints="1" noAdjustHandles="1" noChangeArrowheads="1" noChangeShapeType="1" noTextEdit="1"/>
              </p:cNvSpPr>
              <p:nvPr>
                <p:ph idx="1"/>
              </p:nvPr>
            </p:nvSpPr>
            <p:spPr>
              <a:xfrm>
                <a:off x="628650" y="1600200"/>
                <a:ext cx="7886700" cy="4892674"/>
              </a:xfrm>
              <a:blipFill>
                <a:blip r:embed="rId4"/>
                <a:stretch>
                  <a:fillRect l="-464" t="-1870" b="-1496"/>
                </a:stretch>
              </a:blipFill>
            </p:spPr>
            <p:txBody>
              <a:bodyPr/>
              <a:lstStyle/>
              <a:p>
                <a:r>
                  <a:rPr lang="en-US">
                    <a:noFill/>
                  </a:rPr>
                  <a:t> </a:t>
                </a:r>
              </a:p>
            </p:txBody>
          </p:sp>
        </mc:Fallback>
      </mc:AlternateContent>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spTree>
    <p:extLst>
      <p:ext uri="{BB962C8B-B14F-4D97-AF65-F5344CB8AC3E}">
        <p14:creationId xmlns:p14="http://schemas.microsoft.com/office/powerpoint/2010/main" val="73149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6"/>
                <a:stretch>
                  <a:fillRect t="-1042" b="-4167"/>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p:pic>
        <p:nvPicPr>
          <p:cNvPr id="4" name="Picture 6">
            <a:extLst>
              <a:ext uri="{FF2B5EF4-FFF2-40B4-BE49-F238E27FC236}">
                <a16:creationId xmlns:a16="http://schemas.microsoft.com/office/drawing/2014/main" id="{1A0A61BC-FB53-9039-E36C-C55166799046}"/>
              </a:ext>
            </a:extLst>
          </p:cNvPr>
          <p:cNvPicPr>
            <a:picLocks noChangeAspect="1" noChangeArrowheads="1"/>
          </p:cNvPicPr>
          <p:nvPr/>
        </p:nvPicPr>
        <p:blipFill>
          <a:blip r:embed="rId7"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578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white device with a small white object on the wall&#10;&#10;Description automatically generated with medium confidence">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938112"/>
            <a:ext cx="2211617" cy="1886379"/>
          </a:xfrm>
          <a:prstGeom prst="rect">
            <a:avLst/>
          </a:prstGeom>
          <a:ln>
            <a:noFill/>
          </a:ln>
          <a:effectLst>
            <a:softEdge rad="112500"/>
          </a:effectLst>
        </p:spPr>
      </p:pic>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078290"/>
            <a:ext cx="2682136" cy="1536588"/>
          </a:xfrm>
          <a:prstGeom prst="rect">
            <a:avLst/>
          </a:prstGeom>
          <a:ln>
            <a:noFill/>
          </a:ln>
          <a:effectLst>
            <a:outerShdw blurRad="292100" dist="139700" dir="2700000" algn="tl" rotWithShape="0">
              <a:srgbClr val="333333">
                <a:alpha val="65000"/>
              </a:srgbClr>
            </a:outerShdw>
          </a:effectLst>
        </p:spPr>
      </p:pic>
      <p:grpSp>
        <p:nvGrpSpPr>
          <p:cNvPr id="17" name="Group 16">
            <a:extLst>
              <a:ext uri="{FF2B5EF4-FFF2-40B4-BE49-F238E27FC236}">
                <a16:creationId xmlns:a16="http://schemas.microsoft.com/office/drawing/2014/main" id="{EC9E1568-DC9E-F1F0-75F6-338765ED1E44}"/>
              </a:ext>
            </a:extLst>
          </p:cNvPr>
          <p:cNvGrpSpPr/>
          <p:nvPr/>
        </p:nvGrpSpPr>
        <p:grpSpPr>
          <a:xfrm>
            <a:off x="685800" y="27432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Lst>
          </p:cNvPr>
          <p:cNvGrpSpPr/>
          <p:nvPr/>
        </p:nvGrpSpPr>
        <p:grpSpPr>
          <a:xfrm>
            <a:off x="4800600" y="27432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7" name="TextBox 6">
            <a:extLst>
              <a:ext uri="{FF2B5EF4-FFF2-40B4-BE49-F238E27FC236}">
                <a16:creationId xmlns:a16="http://schemas.microsoft.com/office/drawing/2014/main" id="{B58D5326-8ECE-462C-B003-A9E569C57869}"/>
              </a:ext>
            </a:extLst>
          </p:cNvPr>
          <p:cNvSpPr txBox="1"/>
          <p:nvPr/>
        </p:nvSpPr>
        <p:spPr>
          <a:xfrm>
            <a:off x="7620000" y="11134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sp>
        <p:nvSpPr>
          <p:cNvPr id="5" name="TextBox 4">
            <a:extLst>
              <a:ext uri="{FF2B5EF4-FFF2-40B4-BE49-F238E27FC236}">
                <a16:creationId xmlns:a16="http://schemas.microsoft.com/office/drawing/2014/main" id="{E7C2D6C5-C842-4F68-BA5B-73EEC57595E6}"/>
              </a:ext>
            </a:extLst>
          </p:cNvPr>
          <p:cNvSpPr txBox="1"/>
          <p:nvPr/>
        </p:nvSpPr>
        <p:spPr>
          <a:xfrm>
            <a:off x="3377847" y="1637162"/>
            <a:ext cx="1655513" cy="584775"/>
          </a:xfrm>
          <a:prstGeom prst="rect">
            <a:avLst/>
          </a:prstGeom>
          <a:noFill/>
        </p:spPr>
        <p:txBody>
          <a:bodyPr wrap="square" rtlCol="0">
            <a:spAutoFit/>
          </a:bodyPr>
          <a:lstStyle/>
          <a:p>
            <a:r>
              <a:rPr lang="en-US" sz="1600" dirty="0">
                <a:solidFill>
                  <a:schemeClr val="accent2"/>
                </a:solidFill>
              </a:rPr>
              <a:t>Set target temperature</a:t>
            </a:r>
          </a:p>
        </p:txBody>
      </p:sp>
      <p:sp>
        <p:nvSpPr>
          <p:cNvPr id="23" name="Freeform: Shape 22">
            <a:extLst>
              <a:ext uri="{FF2B5EF4-FFF2-40B4-BE49-F238E27FC236}">
                <a16:creationId xmlns:a16="http://schemas.microsoft.com/office/drawing/2014/main" id="{0456D4DE-22D7-F05D-A6B8-FCA00DD1B1B0}"/>
              </a:ext>
            </a:extLst>
          </p:cNvPr>
          <p:cNvSpPr/>
          <p:nvPr/>
        </p:nvSpPr>
        <p:spPr>
          <a:xfrm rot="11970244">
            <a:off x="1929279" y="18886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Lst>
          </p:cNvPr>
          <p:cNvSpPr/>
          <p:nvPr/>
        </p:nvSpPr>
        <p:spPr>
          <a:xfrm>
            <a:off x="2354047" y="938113"/>
            <a:ext cx="685800" cy="202525"/>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Setting</a:t>
            </a:r>
          </a:p>
        </p:txBody>
      </p:sp>
      <p:sp>
        <p:nvSpPr>
          <p:cNvPr id="29" name="Speech Bubble: Rectangle 28">
            <a:extLst>
              <a:ext uri="{FF2B5EF4-FFF2-40B4-BE49-F238E27FC236}">
                <a16:creationId xmlns:a16="http://schemas.microsoft.com/office/drawing/2014/main" id="{8D835A94-9AEE-6930-E3EE-3BED17D32D94}"/>
              </a:ext>
            </a:extLst>
          </p:cNvPr>
          <p:cNvSpPr/>
          <p:nvPr/>
        </p:nvSpPr>
        <p:spPr>
          <a:xfrm>
            <a:off x="727126" y="938113"/>
            <a:ext cx="685800" cy="202525"/>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Contacts</a:t>
            </a:r>
          </a:p>
        </p:txBody>
      </p:sp>
      <p:sp>
        <p:nvSpPr>
          <p:cNvPr id="30" name="Speech Bubble: Rectangle 29">
            <a:extLst>
              <a:ext uri="{FF2B5EF4-FFF2-40B4-BE49-F238E27FC236}">
                <a16:creationId xmlns:a16="http://schemas.microsoft.com/office/drawing/2014/main" id="{149D56CF-CA52-6970-895D-87A82A52AD78}"/>
              </a:ext>
            </a:extLst>
          </p:cNvPr>
          <p:cNvSpPr/>
          <p:nvPr/>
        </p:nvSpPr>
        <p:spPr>
          <a:xfrm>
            <a:off x="6699912" y="460226"/>
            <a:ext cx="1612508" cy="401607"/>
          </a:xfrm>
          <a:prstGeom prst="wedgeRectCallout">
            <a:avLst>
              <a:gd name="adj1" fmla="val -49370"/>
              <a:gd name="adj2" fmla="val 21815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Many sensors, internet connectivity, memory.</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36796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38027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2530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4055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85800" y="2073800"/>
            <a:ext cx="685800" cy="431278"/>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P spid="23" grpId="0" animBg="1"/>
      <p:bldP spid="26" grpId="0" animBg="1"/>
      <p:bldP spid="29" grpId="0" animBg="1"/>
      <p:bldP spid="30" grpId="0" animBg="1"/>
      <p:bldP spid="21" grpId="0"/>
      <p:bldP spid="25" grpId="0"/>
      <p:bldP spid="32" grpId="0"/>
      <p:bldP spid="34" grpId="0"/>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to reach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4"/>
                <a:stretch>
                  <a:fillRect l="-716" t="-2581" b="-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p:sp>
        <p:nvSpPr>
          <p:cNvPr id="12" name="Left Brace 11">
            <a:extLst>
              <a:ext uri="{FF2B5EF4-FFF2-40B4-BE49-F238E27FC236}">
                <a16:creationId xmlns:a16="http://schemas.microsoft.com/office/drawing/2014/main" id="{AB771649-5BF3-8747-5429-08474493638E}"/>
              </a:ext>
            </a:extLst>
          </p:cNvPr>
          <p:cNvSpPr/>
          <p:nvPr/>
        </p:nvSpPr>
        <p:spPr>
          <a:xfrm rot="16200000">
            <a:off x="5223707" y="4494088"/>
            <a:ext cx="144386" cy="3429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F6271A-FC38-434F-B4E3-EEA4639F708B}"/>
              </a:ext>
            </a:extLst>
          </p:cNvPr>
          <p:cNvPicPr>
            <a:picLocks noChangeAspect="1"/>
          </p:cNvPicPr>
          <p:nvPr/>
        </p:nvPicPr>
        <p:blipFill>
          <a:blip r:embed="rId3"/>
          <a:stretch>
            <a:fillRect/>
          </a:stretch>
        </p:blipFill>
        <p:spPr>
          <a:xfrm>
            <a:off x="933634" y="2794829"/>
            <a:ext cx="4483330" cy="2857647"/>
          </a:xfrm>
          <a:prstGeom prst="rect">
            <a:avLst/>
          </a:prstGeom>
        </p:spPr>
      </p:pic>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4"/>
                <a:stretch>
                  <a:fillRect l="-541" t="-4132" r="-850"/>
                </a:stretch>
              </a:blipFill>
            </p:spPr>
            <p:txBody>
              <a:bodyPr/>
              <a:lstStyle/>
              <a:p>
                <a:r>
                  <a:rPr lang="en-US">
                    <a:noFill/>
                  </a:rPr>
                  <a:t> </a:t>
                </a:r>
              </a:p>
            </p:txBody>
          </p:sp>
        </mc:Fallback>
      </mc:AlternateContent>
      <p:sp>
        <p:nvSpPr>
          <p:cNvPr id="3" name="Rectangle: Rounded Corners 2">
            <a:extLst>
              <a:ext uri="{FF2B5EF4-FFF2-40B4-BE49-F238E27FC236}">
                <a16:creationId xmlns:a16="http://schemas.microsoft.com/office/drawing/2014/main" id="{FF3F49AA-5AE7-40C8-A131-B2029CFF8054}"/>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5"/>
                <a:stretch>
                  <a:fillRect l="-571"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638800" y="2743200"/>
                <a:ext cx="3048000"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i="1">
                              <a:latin typeface="Cambria Math" panose="02040503050406030204" pitchFamily="18" charset="0"/>
                              <a:ea typeface="Cambria Math" panose="02040503050406030204" pitchFamily="18" charset="0"/>
                            </a:rPr>
                            <m:t>𝔼</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638800" y="2743200"/>
                <a:ext cx="3048000" cy="847861"/>
              </a:xfrm>
              <a:prstGeom prst="rect">
                <a:avLst/>
              </a:prstGeom>
              <a:blipFill>
                <a:blip r:embed="rId6"/>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Lst>
          </p:cNvPr>
          <p:cNvSpPr/>
          <p:nvPr/>
        </p:nvSpPr>
        <p:spPr>
          <a:xfrm rot="16200000">
            <a:off x="7815433" y="3134341"/>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11680" y="3803954"/>
            <a:ext cx="1696278" cy="738664"/>
          </a:xfrm>
          <a:prstGeom prst="rect">
            <a:avLst/>
          </a:prstGeom>
          <a:noFill/>
        </p:spPr>
        <p:txBody>
          <a:bodyPr wrap="square" rtlCol="0">
            <a:spAutoFit/>
          </a:bodyPr>
          <a:lstStyle/>
          <a:p>
            <a:pPr algn="ctr"/>
            <a:r>
              <a:rPr lang="en-US" sz="1400" dirty="0"/>
              <a:t>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Lst>
          </p:cNvPr>
          <p:cNvSpPr/>
          <p:nvPr/>
        </p:nvSpPr>
        <p:spPr>
          <a:xfrm rot="16200000">
            <a:off x="4679702" y="4885693"/>
            <a:ext cx="89397" cy="2590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7993906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8" name="Callout: Line 7">
            <a:extLst>
              <a:ext uri="{FF2B5EF4-FFF2-40B4-BE49-F238E27FC236}">
                <a16:creationId xmlns:a16="http://schemas.microsoft.com/office/drawing/2014/main" id="{4E3F4BEC-90AE-4251-9F62-1458F9DFAFAE}"/>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
        <p:nvSpPr>
          <p:cNvPr id="3" name="Callout: Line 2">
            <a:extLst>
              <a:ext uri="{FF2B5EF4-FFF2-40B4-BE49-F238E27FC236}">
                <a16:creationId xmlns:a16="http://schemas.microsoft.com/office/drawing/2014/main" id="{1DFCA2A8-129A-7DD8-4F14-4280C6829F08}"/>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Tree>
    <p:extLst>
      <p:ext uri="{BB962C8B-B14F-4D97-AF65-F5344CB8AC3E}">
        <p14:creationId xmlns:p14="http://schemas.microsoft.com/office/powerpoint/2010/main" val="1473659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a:extLst>
              <a:ext uri="{FF2B5EF4-FFF2-40B4-BE49-F238E27FC236}">
                <a16:creationId xmlns:a16="http://schemas.microsoft.com/office/drawing/2014/main" id="{F31ABD9D-4846-470F-B3BA-A565CD3E2973}"/>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Tree>
    <p:extLst>
      <p:ext uri="{BB962C8B-B14F-4D97-AF65-F5344CB8AC3E}">
        <p14:creationId xmlns:p14="http://schemas.microsoft.com/office/powerpoint/2010/main" val="4125485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1198520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87541406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203798969"/>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computer&#10;&#10;Description automatically generated">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4002053538"/>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0E543FF3-A7B8-4E61-901C-8229EAC2C575}"/>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7" name="TextBox 6">
            <a:extLst>
              <a:ext uri="{FF2B5EF4-FFF2-40B4-BE49-F238E27FC236}">
                <a16:creationId xmlns:a16="http://schemas.microsoft.com/office/drawing/2014/main" id="{9AC301F9-4D8F-484A-8F4D-6A05CB5B419A}"/>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descr="Image result for chatgpt ai">
            <a:extLst>
              <a:ext uri="{FF2B5EF4-FFF2-40B4-BE49-F238E27FC236}">
                <a16:creationId xmlns:a16="http://schemas.microsoft.com/office/drawing/2014/main" id="{760E40C1-D2A1-F5D7-9D07-9E9BD32A9E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639726629"/>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8" name="Rectangle 7">
            <a:extLst>
              <a:ext uri="{FF2B5EF4-FFF2-40B4-BE49-F238E27FC236}">
                <a16:creationId xmlns:a16="http://schemas.microsoft.com/office/drawing/2014/main" id="{012AFA01-1466-4DBF-AA3A-9AF70B436486}"/>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descr="See the source image">
            <a:extLst>
              <a:ext uri="{FF2B5EF4-FFF2-40B4-BE49-F238E27FC236}">
                <a16:creationId xmlns:a16="http://schemas.microsoft.com/office/drawing/2014/main" id="{2E922884-3303-24F6-3C7C-5BBCF646CEC4}"/>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10" name="TextBox 9">
            <a:extLst>
              <a:ext uri="{FF2B5EF4-FFF2-40B4-BE49-F238E27FC236}">
                <a16:creationId xmlns:a16="http://schemas.microsoft.com/office/drawing/2014/main" id="{D89A5416-8469-7953-E766-1113C06E106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2" name="Rectangle 2"/>
          <p:cNvSpPr>
            <a:spLocks noGrp="1" noChangeArrowheads="1"/>
          </p:cNvSpPr>
          <p:nvPr>
            <p:ph type="title"/>
          </p:nvPr>
        </p:nvSpPr>
        <p:spPr/>
        <p:txBody>
          <a:bodyPr/>
          <a:lstStyle/>
          <a:p>
            <a:r>
              <a:rPr lang="en-US" dirty="0"/>
              <a:t>What is an Agents?</a:t>
            </a:r>
          </a:p>
        </p:txBody>
      </p:sp>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Some Environment Types Revisited</a:t>
            </a: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310338"/>
            <a:ext cx="590550" cy="369332"/>
          </a:xfrm>
          <a:prstGeom prst="rect">
            <a:avLst/>
          </a:prstGeom>
          <a:noFill/>
        </p:spPr>
        <p:txBody>
          <a:bodyPr wrap="square" rtlCol="0">
            <a:spAutoFit/>
          </a:bodyPr>
          <a:lstStyle/>
          <a:p>
            <a:r>
              <a:rPr lang="en-US" b="1" dirty="0">
                <a:solidFill>
                  <a:srgbClr val="FF0000"/>
                </a:solidFill>
              </a:rPr>
              <a:t>vs.</a:t>
            </a: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7" name="TextBox 6">
            <a:extLst>
              <a:ext uri="{FF2B5EF4-FFF2-40B4-BE49-F238E27FC236}">
                <a16:creationId xmlns:a16="http://schemas.microsoft.com/office/drawing/2014/main" id="{DEA7DB37-EDD5-07F3-AF05-F2C68E2B27D3}"/>
              </a:ext>
            </a:extLst>
          </p:cNvPr>
          <p:cNvSpPr txBox="1"/>
          <p:nvPr/>
        </p:nvSpPr>
        <p:spPr>
          <a:xfrm>
            <a:off x="710803" y="1662370"/>
            <a:ext cx="3124200" cy="523220"/>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always show the whole </a:t>
            </a:r>
            <a:r>
              <a:rPr lang="en-US" sz="1400" b="1" dirty="0"/>
              <a:t>state</a:t>
            </a:r>
            <a:r>
              <a:rPr lang="en-US" sz="1400" dirty="0"/>
              <a:t>.</a:t>
            </a:r>
            <a:endParaRPr lang="en-US" sz="1400" b="1" dirty="0">
              <a:solidFill>
                <a:srgbClr val="FF0000"/>
              </a:solidFill>
            </a:endParaRP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only perceives part of the </a:t>
            </a:r>
            <a:r>
              <a:rPr lang="en-US" sz="1400" b="1" dirty="0"/>
              <a:t>state</a:t>
            </a:r>
            <a:r>
              <a:rPr lang="en-US" sz="1400" dirty="0"/>
              <a:t> and needs to remember or infer the test.</a:t>
            </a:r>
          </a:p>
        </p:txBody>
      </p:sp>
      <p:sp>
        <p:nvSpPr>
          <p:cNvPr id="11" name="TextBox 10">
            <a:extLst>
              <a:ext uri="{FF2B5EF4-FFF2-40B4-BE49-F238E27FC236}">
                <a16:creationId xmlns:a16="http://schemas.microsoft.com/office/drawing/2014/main" id="{C88C0C5A-BE06-2C42-743D-46DB9EA4EBB2}"/>
              </a:ext>
            </a:extLst>
          </p:cNvPr>
          <p:cNvSpPr txBox="1"/>
          <p:nvPr/>
        </p:nvSpPr>
        <p:spPr>
          <a:xfrm>
            <a:off x="710803" y="2959323"/>
            <a:ext cx="3352800" cy="1384995"/>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b="1" dirty="0"/>
              <a:t>Percepts</a:t>
            </a:r>
            <a:r>
              <a:rPr lang="en-US" sz="1400" dirty="0"/>
              <a:t> are 100% reliable</a:t>
            </a:r>
          </a:p>
          <a:p>
            <a:pPr marL="342900" indent="-342900">
              <a:buFont typeface="+mj-lt"/>
              <a:buAutoNum type="alphaLcParenR"/>
            </a:pPr>
            <a:r>
              <a:rPr lang="en-US" sz="1400" dirty="0"/>
              <a:t>Changes in the environment are completely determined by the current </a:t>
            </a:r>
            <a:r>
              <a:rPr lang="en-US" sz="1400" b="1" dirty="0"/>
              <a:t>state</a:t>
            </a:r>
            <a:r>
              <a:rPr lang="en-US" sz="1400" dirty="0"/>
              <a:t> of the environment and the agent’s </a:t>
            </a:r>
            <a:r>
              <a:rPr lang="en-US" sz="1400" b="1" dirty="0"/>
              <a:t>action</a:t>
            </a:r>
            <a:r>
              <a:rPr lang="en-US" sz="1400" dirty="0"/>
              <a:t>.</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544615" y="2946481"/>
            <a:ext cx="3807619" cy="1815882"/>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b="1" dirty="0"/>
              <a:t>Percepts</a:t>
            </a:r>
            <a:r>
              <a:rPr lang="en-US" sz="1400" dirty="0"/>
              <a:t> are unreliable (noise distribution, sensor failure probability, etc.). This is called a stochastic sensor model.</a:t>
            </a:r>
            <a:endParaRPr lang="en-US" dirty="0"/>
          </a:p>
          <a:p>
            <a:pPr marL="342900" indent="-342900">
              <a:buFont typeface="+mj-lt"/>
              <a:buAutoNum type="alphaLcParenR"/>
            </a:pPr>
            <a:r>
              <a:rPr lang="en-US" sz="1400" dirty="0"/>
              <a:t>The </a:t>
            </a:r>
            <a:r>
              <a:rPr lang="en-US" sz="1400" b="1" dirty="0"/>
              <a:t>transition function </a:t>
            </a:r>
            <a:r>
              <a:rPr lang="en-US" sz="1400" dirty="0"/>
              <a:t>is stochastic leading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7DA81E99-A152-2A54-2420-D8BB4FF0A789}"/>
              </a:ext>
            </a:extLst>
          </p:cNvPr>
          <p:cNvSpPr txBox="1"/>
          <p:nvPr/>
        </p:nvSpPr>
        <p:spPr>
          <a:xfrm>
            <a:off x="710803" y="4934868"/>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6" name="TextBox 5">
            <a:extLst>
              <a:ext uri="{FF2B5EF4-FFF2-40B4-BE49-F238E27FC236}">
                <a16:creationId xmlns:a16="http://schemas.microsoft.com/office/drawing/2014/main" id="{0A6E7F0A-B3BC-72C3-B909-8C0DA961A16C}"/>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semester on discussing algorithms that can deal with environments that have different combinations of these three properties.</a:t>
            </a:r>
          </a:p>
        </p:txBody>
      </p:sp>
    </p:spTree>
    <p:extLst>
      <p:ext uri="{BB962C8B-B14F-4D97-AF65-F5344CB8AC3E}">
        <p14:creationId xmlns:p14="http://schemas.microsoft.com/office/powerpoint/2010/main" val="9182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9" grpId="0"/>
      <p:bldP spid="11" grpId="0"/>
      <p:bldP spid="13" grpId="0"/>
      <p:bldP spid="15" grpId="0"/>
      <p:bldP spid="17"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3333927499"/>
              </p:ext>
            </p:extLst>
          </p:nvPr>
        </p:nvGraphicFramePr>
        <p:xfrm>
          <a:off x="533400" y="2362200"/>
          <a:ext cx="80772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a:t>What You 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a:t>What an </a:t>
                </a:r>
                <a:r>
                  <a:rPr lang="en-US" sz="1900" b="1"/>
                  <a:t>agent function </a:t>
                </a:r>
                <a:br>
                  <a:rPr lang="en-US" sz="1900"/>
                </a:br>
                <a14:m>
                  <m:oMath xmlns:m="http://schemas.openxmlformats.org/officeDocument/2006/math">
                    <m:r>
                      <a:rPr lang="en-US" sz="1900" i="1">
                        <a:latin typeface="Cambria Math" panose="02040503050406030204" pitchFamily="18" charset="0"/>
                      </a:rPr>
                      <m:t>𝑎</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a:br>
                <a:r>
                  <a:rPr lang="en-US" sz="1900"/>
                  <a:t>is and how it interacts with the environment.</a:t>
                </a:r>
              </a:p>
              <a:p>
                <a:r>
                  <a:rPr lang="en-US" sz="1900"/>
                  <a:t>What are </a:t>
                </a:r>
                <a:r>
                  <a:rPr lang="en-US" sz="1900" b="1"/>
                  <a:t>states</a:t>
                </a:r>
                <a:r>
                  <a:rPr lang="en-US" sz="1900"/>
                  <a:t> and what is the </a:t>
                </a:r>
                <a:r>
                  <a:rPr lang="en-US" sz="1900" b="1"/>
                  <a:t>transition function</a:t>
                </a:r>
                <a:r>
                  <a:rPr lang="en-US" sz="1900"/>
                  <a:t>?</a:t>
                </a:r>
              </a:p>
              <a:p>
                <a:r>
                  <a:rPr lang="en-US" sz="1900"/>
                  <a:t>How </a:t>
                </a:r>
                <a:r>
                  <a:rPr lang="en-US" sz="1900" b="1"/>
                  <a:t>environments</a:t>
                </a:r>
                <a:r>
                  <a:rPr lang="en-US" sz="1900"/>
                  <a:t> differ in terms of observability, uncertainty (stochastic behavior), and if the transition function is known.</a:t>
                </a:r>
              </a:p>
              <a:p>
                <a:r>
                  <a:rPr lang="en-US" sz="1900"/>
                  <a:t>How to identify different</a:t>
                </a:r>
                <a:r>
                  <a:rPr lang="en-US" sz="1900" b="1"/>
                  <a:t> types of agents</a:t>
                </a:r>
                <a:r>
                  <a:rPr lang="en-US" sz="1900"/>
                  <a:t>.</a:t>
                </a:r>
              </a:p>
              <a:p>
                <a:endParaRPr lang="en-US" sz="190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2"/>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Implemented agent program:</a:t>
                </a:r>
                <a:br>
                  <a:rPr lang="en-US" dirty="0"/>
                </a:br>
                <a:endParaRPr lang="en-US" dirty="0"/>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a:t>
                </a:r>
                <a:r>
                  <a:rPr lang="en-US" dirty="0">
                    <a:solidFill>
                      <a:schemeClr val="accent2"/>
                    </a:solidFill>
                    <a:latin typeface="+mn-lt"/>
                    <a:ea typeface="+mn-ea"/>
                    <a:cs typeface="+mn-cs"/>
                  </a:rPr>
                  <a:t>[location, status]</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t>
                </a:r>
                <a:r>
                  <a:rPr lang="en-US" dirty="0">
                    <a:solidFill>
                      <a:srgbClr val="FF0000"/>
                    </a:solidFill>
                    <a:latin typeface="+mn-lt"/>
                    <a:ea typeface="+mn-ea"/>
                    <a:cs typeface="+mn-cs"/>
                  </a:rPr>
                  <a:t>action </a:t>
                </a:r>
                <a14:m>
                  <m:oMath xmlns:m="http://schemas.openxmlformats.org/officeDocument/2006/math">
                    <m:r>
                      <a:rPr lang="en-US" i="1" dirty="0" smtClean="0">
                        <a:solidFill>
                          <a:srgbClr val="FF0000"/>
                        </a:solidFill>
                        <a:latin typeface="Cambria Math" panose="02040503050406030204" pitchFamily="18" charset="0"/>
                        <a:ea typeface="+mn-ea"/>
                        <a:cs typeface="+mn-cs"/>
                      </a:rPr>
                      <m:t>𝑎</m:t>
                    </m:r>
                  </m:oMath>
                </a14:m>
                <a:endParaRPr lang="en-US" dirty="0">
                  <a:solidFill>
                    <a:srgbClr val="FF0000"/>
                  </a:solidFill>
                  <a:latin typeface="+mn-lt"/>
                  <a:ea typeface="+mn-ea"/>
                  <a:cs typeface="+mn-cs"/>
                </a:endParaRP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status = Dirty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A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Right</a:t>
                </a:r>
                <a:endParaRPr lang="en-US" sz="1600" i="1" dirty="0">
                  <a:solidFill>
                    <a:srgbClr val="FF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a:t>
                </a:r>
                <a:r>
                  <a:rPr lang="en-US" sz="1600" dirty="0">
                    <a:solidFill>
                      <a:schemeClr val="accent2"/>
                    </a:solidFill>
                    <a:latin typeface="Courier New" panose="02070309020205020404" pitchFamily="49" charset="0"/>
                    <a:cs typeface="Courier New" panose="02070309020205020404" pitchFamily="49" charset="0"/>
                  </a:rPr>
                  <a:t>location = B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FF0000"/>
                    </a:solidFill>
                    <a:latin typeface="Courier New" panose="02070309020205020404" pitchFamily="49" charset="0"/>
                    <a:cs typeface="Courier New" panose="02070309020205020404" pitchFamily="49" charset="0"/>
                  </a:rPr>
                  <a:t>Left</a:t>
                </a:r>
                <a:endParaRPr lang="en-US" sz="1600"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185214"/>
              </a:xfrm>
              <a:prstGeom prst="rect">
                <a:avLst/>
              </a:prstGeom>
              <a:blipFill>
                <a:blip r:embed="rId4"/>
                <a:stretch>
                  <a:fillRect l="-873" t="-1389"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Lst>
          </p:cNvPr>
          <p:cNvGraphicFramePr>
            <a:graphicFrameLocks noGrp="1"/>
          </p:cNvGraphicFramePr>
          <p:nvPr>
            <p:ph idx="1"/>
            <p:extLst>
              <p:ext uri="{D42A27DB-BD31-4B8C-83A1-F6EECF244321}">
                <p14:modId xmlns:p14="http://schemas.microsoft.com/office/powerpoint/2010/main" val="168775262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a:t>
            </a:r>
            <a:endParaRPr lang="en-US" sz="2800" b="1" dirty="0"/>
          </a:p>
          <a:p>
            <a:pPr lvl="1"/>
            <a:r>
              <a:rPr lang="en-US" sz="2500" b="1" dirty="0"/>
              <a:t>Consequentialism</a:t>
            </a:r>
            <a:r>
              <a:rPr lang="en-US" sz="2500" dirty="0"/>
              <a:t>: Evaluate behavior by its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1" t="-1342" b="-4698"/>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4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23440</TotalTime>
  <Words>3304</Words>
  <Application>Microsoft Office PowerPoint</Application>
  <PresentationFormat>On-screen Show (4:3)</PresentationFormat>
  <Paragraphs>572</Paragraphs>
  <Slides>42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Arial</vt:lpstr>
      <vt:lpstr>Calibri</vt:lpstr>
      <vt:lpstr>Calibri Light</vt:lpstr>
      <vt:lpstr>Cambria Math</vt:lpstr>
      <vt:lpstr>Courier New</vt:lpstr>
      <vt:lpstr>source sans pro</vt:lpstr>
      <vt:lpstr>Times New Roman</vt:lpstr>
      <vt:lpstr>Office Theme</vt:lpstr>
      <vt:lpstr>CS 5/7320  Artificial Intelligence  Intelligent Agents AIMA Chapter 2</vt:lpstr>
      <vt:lpstr>Outline</vt:lpstr>
      <vt:lpstr>Outline</vt:lpstr>
      <vt:lpstr>What is an Agents?</vt:lpstr>
      <vt:lpstr>Agent Function and Agent Program</vt:lpstr>
      <vt:lpstr>Example: Vacuum-cleaner World</vt:lpstr>
      <vt:lpstr>Outline</vt:lpstr>
      <vt:lpstr>Rational Agents: What is Good Behavior?</vt:lpstr>
      <vt:lpstr>Rational Agents</vt:lpstr>
      <vt:lpstr>Example: Vacuum-cleaner World</vt:lpstr>
      <vt:lpstr>Outline</vt:lpstr>
      <vt:lpstr>Problem Specification: PEAS</vt:lpstr>
      <vt:lpstr>Example: Automated Taxi Driver</vt:lpstr>
      <vt:lpstr>Example: Spam Filter</vt:lpstr>
      <vt:lpstr>Outline</vt:lpstr>
      <vt:lpstr>Environment Types</vt:lpstr>
      <vt:lpstr>Environment Types</vt:lpstr>
      <vt:lpstr>Examples of Different Environments</vt:lpstr>
      <vt:lpstr>Outline</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Some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223</cp:revision>
  <cp:lastPrinted>2021-08-30T18:56:39Z</cp:lastPrinted>
  <dcterms:created xsi:type="dcterms:W3CDTF">2003-12-17T02:32:09Z</dcterms:created>
  <dcterms:modified xsi:type="dcterms:W3CDTF">2024-10-22T15:58:21Z</dcterms:modified>
</cp:coreProperties>
</file>