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271" r:id="rId17"/>
    <p:sldId id="272" r:id="rId18"/>
    <p:sldId id="287" r:id="rId19"/>
    <p:sldId id="311" r:id="rId20"/>
    <p:sldId id="305" r:id="rId21"/>
    <p:sldId id="277" r:id="rId22"/>
    <p:sldId id="278" r:id="rId23"/>
    <p:sldId id="280" r:id="rId24"/>
    <p:sldId id="295" r:id="rId25"/>
    <p:sldId id="320" r:id="rId26"/>
    <p:sldId id="300" r:id="rId27"/>
    <p:sldId id="302" r:id="rId28"/>
    <p:sldId id="282" r:id="rId29"/>
    <p:sldId id="283" r:id="rId30"/>
    <p:sldId id="306" r:id="rId31"/>
    <p:sldId id="303" r:id="rId32"/>
    <p:sldId id="294" r:id="rId33"/>
    <p:sldId id="296" r:id="rId34"/>
    <p:sldId id="304" r:id="rId35"/>
    <p:sldId id="298" r:id="rId36"/>
    <p:sldId id="314" r:id="rId37"/>
    <p:sldId id="317" r:id="rId38"/>
    <p:sldId id="316" r:id="rId39"/>
    <p:sldId id="313" r:id="rId40"/>
    <p:sldId id="319" r:id="rId41"/>
    <p:sldId id="299" r:id="rId42"/>
    <p:sldId id="321"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D81881-7925-4AF7-AAA7-759021C6C0AD}">
          <p14:sldIdLst>
            <p14:sldId id="257"/>
            <p14:sldId id="258"/>
            <p14:sldId id="307"/>
            <p14:sldId id="259"/>
            <p14:sldId id="260"/>
            <p14:sldId id="288"/>
          </p14:sldIdLst>
        </p14:section>
        <p14:section name="Rationality" id="{2F4E4769-BDA0-435E-8FD2-6C2A003C491D}">
          <p14:sldIdLst>
            <p14:sldId id="308"/>
            <p14:sldId id="264"/>
            <p14:sldId id="318"/>
            <p14:sldId id="292"/>
          </p14:sldIdLst>
        </p14:section>
        <p14:section name="AI Problem Specification" id="{3060007E-1CF1-4D3A-99C7-7609C388D3E9}">
          <p14:sldIdLst>
            <p14:sldId id="309"/>
            <p14:sldId id="266"/>
            <p14:sldId id="293"/>
            <p14:sldId id="286"/>
          </p14:sldIdLst>
        </p14:section>
        <p14:section name="Environment Types" id="{D2096DEC-697C-4F17-BEF0-4E1C91A8DF21}">
          <p14:sldIdLst>
            <p14:sldId id="310"/>
            <p14:sldId id="271"/>
            <p14:sldId id="272"/>
            <p14:sldId id="287"/>
          </p14:sldIdLst>
        </p14:section>
        <p14:section name="Agent Types" id="{77487F24-4270-44D9-9177-8A545245C157}">
          <p14:sldIdLst>
            <p14:sldId id="311"/>
            <p14:sldId id="305"/>
            <p14:sldId id="277"/>
            <p14:sldId id="278"/>
            <p14:sldId id="280"/>
            <p14:sldId id="295"/>
            <p14:sldId id="320"/>
            <p14:sldId id="300"/>
            <p14:sldId id="302"/>
            <p14:sldId id="282"/>
            <p14:sldId id="283"/>
            <p14:sldId id="306"/>
          </p14:sldIdLst>
        </p14:section>
        <p14:section name="Examples" id="{3C5F33BC-762A-4D1A-9518-A38969664405}">
          <p14:sldIdLst>
            <p14:sldId id="303"/>
            <p14:sldId id="294"/>
            <p14:sldId id="296"/>
            <p14:sldId id="304"/>
            <p14:sldId id="298"/>
            <p14:sldId id="314"/>
            <p14:sldId id="317"/>
            <p14:sldId id="316"/>
            <p14:sldId id="313"/>
          </p14:sldIdLst>
        </p14:section>
        <p14:section name="Wrapup" id="{D7D39CBE-DF66-4D44-88D1-878372BF094C}">
          <p14:sldIdLst>
            <p14:sldId id="319"/>
            <p14:sldId id="299"/>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7" autoAdjust="0"/>
  </p:normalViewPr>
  <p:slideViewPr>
    <p:cSldViewPr>
      <p:cViewPr varScale="1">
        <p:scale>
          <a:sx n="104" d="100"/>
          <a:sy n="104" d="100"/>
        </p:scale>
        <p:origin x="127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D80069BB-8E35-400D-8CA5-1215F8940D34}">
      <dgm:prSet/>
      <dgm:spPr/>
      <dgm:t>
        <a:bodyPr/>
        <a:lstStyle/>
        <a:p>
          <a:r>
            <a:rPr lang="en-US" b="1" dirty="0"/>
            <a:t>Search for a goal </a:t>
          </a:r>
          <a:br>
            <a:rPr lang="en-US" dirty="0"/>
          </a:br>
          <a:r>
            <a:rPr lang="en-US" dirty="0"/>
            <a:t>(e.g., navigation). </a:t>
          </a:r>
        </a:p>
      </dgm:t>
      <dgm:extLst>
        <a:ext uri="{E40237B7-FDA0-4F09-8148-C483321AD2D9}">
          <dgm14:cNvPr xmlns:dgm14="http://schemas.microsoft.com/office/drawing/2010/diagram" id="0" name="" descr="A figure showing 6 research areas of AI."/>
        </a:ext>
      </dgm:extLs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dgm:spPr/>
      <dgm:t>
        <a:bodyPr/>
        <a:lstStyle/>
        <a:p>
          <a:r>
            <a:rPr lang="en-US" b="1" dirty="0"/>
            <a:t>Optimize functions</a:t>
          </a:r>
          <a:br>
            <a:rPr lang="en-US" dirty="0"/>
          </a:br>
          <a:r>
            <a:rPr lang="en-US" dirty="0"/>
            <a:t>(e.g., utility).</a:t>
          </a:r>
        </a:p>
      </dgm:t>
      <dgm:extLst>
        <a:ext uri="{E40237B7-FDA0-4F09-8148-C483321AD2D9}">
          <dgm14:cNvPr xmlns:dgm14="http://schemas.microsoft.com/office/drawing/2010/diagram" id="0" name="" descr="A figure showing 6 research areas of AI."/>
        </a:ext>
      </dgm:extLs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dgm:spPr/>
      <dgm:t>
        <a:bodyPr/>
        <a:lstStyle/>
        <a:p>
          <a:r>
            <a:rPr lang="en-US" b="1" dirty="0"/>
            <a:t>Stay within given constraints </a:t>
          </a:r>
          <a:r>
            <a:rPr lang="en-US" dirty="0"/>
            <a:t>(constraint satisfaction problem; e.g., reach the goal without running out of power)</a:t>
          </a:r>
        </a:p>
      </dgm:t>
      <dgm:extLst>
        <a:ext uri="{E40237B7-FDA0-4F09-8148-C483321AD2D9}">
          <dgm14:cNvPr xmlns:dgm14="http://schemas.microsoft.com/office/drawing/2010/diagram" id="0" name="" descr="A figure showing 6 research areas of AI."/>
        </a:ext>
      </dgm:extLs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dgm:spPr/>
      <dgm:t>
        <a:bodyPr/>
        <a:lstStyle/>
        <a:p>
          <a:r>
            <a:rPr lang="en-US" b="1" dirty="0"/>
            <a:t>Deal with uncertainty</a:t>
          </a:r>
          <a:br>
            <a:rPr lang="en-US" dirty="0"/>
          </a:br>
          <a:r>
            <a:rPr lang="en-US" dirty="0"/>
            <a:t> (e.g., current traffic on the road).</a:t>
          </a:r>
        </a:p>
      </dgm:t>
      <dgm:extLst>
        <a:ext uri="{E40237B7-FDA0-4F09-8148-C483321AD2D9}">
          <dgm14:cNvPr xmlns:dgm14="http://schemas.microsoft.com/office/drawing/2010/diagram" id="0" name="" descr="A figure showing 6 research areas of AI."/>
        </a:ext>
      </dgm:extLs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dgm:spPr/>
      <dgm:t>
        <a:bodyPr/>
        <a:lstStyle/>
        <a:p>
          <a:r>
            <a:rPr lang="en-US" b="1" dirty="0"/>
            <a:t>Learn a good agent program from data and improve over time </a:t>
          </a:r>
          <a:br>
            <a:rPr lang="en-US" dirty="0"/>
          </a:br>
          <a:r>
            <a:rPr lang="en-US" dirty="0"/>
            <a:t>(machine learning).</a:t>
          </a:r>
        </a:p>
      </dgm:t>
      <dgm:extLst>
        <a:ext uri="{E40237B7-FDA0-4F09-8148-C483321AD2D9}">
          <dgm14:cNvPr xmlns:dgm14="http://schemas.microsoft.com/office/drawing/2010/diagram" id="0" name="" descr="A figure showing 6 research areas of AI."/>
        </a:ext>
      </dgm:extLs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dgm:spPr/>
      <dgm:t>
        <a:bodyPr/>
        <a:lstStyle/>
        <a:p>
          <a:r>
            <a:rPr lang="en-US" b="1" dirty="0"/>
            <a:t>Sensing</a:t>
          </a:r>
          <a:br>
            <a:rPr lang="en-US" dirty="0"/>
          </a:br>
          <a:r>
            <a:rPr lang="en-US" dirty="0"/>
            <a:t>(e.g., natural language processing, vision)</a:t>
          </a:r>
        </a:p>
      </dgm:t>
      <dgm:extLst>
        <a:ext uri="{E40237B7-FDA0-4F09-8148-C483321AD2D9}">
          <dgm14:cNvPr xmlns:dgm14="http://schemas.microsoft.com/office/drawing/2010/diagram" id="0" name="" descr="A figure showing 6 research areas of AI."/>
        </a:ext>
      </dgm:extLs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7254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Search for a goal </a:t>
          </a:r>
          <a:br>
            <a:rPr lang="en-US" sz="1700" kern="1200" dirty="0"/>
          </a:br>
          <a:r>
            <a:rPr lang="en-US" sz="1700" kern="1200" dirty="0"/>
            <a:t>(e.g., navigation). </a:t>
          </a:r>
        </a:p>
      </dsp:txBody>
      <dsp:txXfrm>
        <a:off x="0" y="725487"/>
        <a:ext cx="2524125" cy="1514475"/>
      </dsp:txXfrm>
    </dsp:sp>
    <dsp:sp modelId="{86913D6A-C88D-470A-938E-C5F24ACEC7D0}">
      <dsp:nvSpPr>
        <dsp:cNvPr id="0" name=""/>
        <dsp:cNvSpPr/>
      </dsp:nvSpPr>
      <dsp:spPr>
        <a:xfrm>
          <a:off x="2776537" y="7254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Optimize functions</a:t>
          </a:r>
          <a:br>
            <a:rPr lang="en-US" sz="1700" kern="1200" dirty="0"/>
          </a:br>
          <a:r>
            <a:rPr lang="en-US" sz="1700" kern="1200" dirty="0"/>
            <a:t>(e.g., utility).</a:t>
          </a:r>
        </a:p>
      </dsp:txBody>
      <dsp:txXfrm>
        <a:off x="2776537" y="725487"/>
        <a:ext cx="2524125" cy="1514475"/>
      </dsp:txXfrm>
    </dsp:sp>
    <dsp:sp modelId="{B5EEA2DA-E7B2-4E5E-A1D6-0E4998FC5BF9}">
      <dsp:nvSpPr>
        <dsp:cNvPr id="0" name=""/>
        <dsp:cNvSpPr/>
      </dsp:nvSpPr>
      <dsp:spPr>
        <a:xfrm>
          <a:off x="5553075" y="7254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Stay within given constraints </a:t>
          </a:r>
          <a:r>
            <a:rPr lang="en-US" sz="1700" kern="1200" dirty="0"/>
            <a:t>(constraint satisfaction problem; e.g., reach the goal without running out of power)</a:t>
          </a:r>
        </a:p>
      </dsp:txBody>
      <dsp:txXfrm>
        <a:off x="5553075" y="725487"/>
        <a:ext cx="2524125" cy="1514475"/>
      </dsp:txXfrm>
    </dsp:sp>
    <dsp:sp modelId="{3D48CA99-0D49-4A06-8AD2-7577D894C005}">
      <dsp:nvSpPr>
        <dsp:cNvPr id="0" name=""/>
        <dsp:cNvSpPr/>
      </dsp:nvSpPr>
      <dsp:spPr>
        <a:xfrm>
          <a:off x="0" y="2492375"/>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Deal with uncertainty</a:t>
          </a:r>
          <a:br>
            <a:rPr lang="en-US" sz="1700" kern="1200" dirty="0"/>
          </a:br>
          <a:r>
            <a:rPr lang="en-US" sz="1700" kern="1200" dirty="0"/>
            <a:t> (e.g., current traffic on the road).</a:t>
          </a:r>
        </a:p>
      </dsp:txBody>
      <dsp:txXfrm>
        <a:off x="0" y="2492375"/>
        <a:ext cx="2524125" cy="1514475"/>
      </dsp:txXfrm>
    </dsp:sp>
    <dsp:sp modelId="{1552D5B5-F5AD-4E06-939D-78DE82F19BE3}">
      <dsp:nvSpPr>
        <dsp:cNvPr id="0" name=""/>
        <dsp:cNvSpPr/>
      </dsp:nvSpPr>
      <dsp:spPr>
        <a:xfrm>
          <a:off x="2776537" y="2492375"/>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Learn a good agent program from data and improve over time </a:t>
          </a:r>
          <a:br>
            <a:rPr lang="en-US" sz="1700" kern="1200" dirty="0"/>
          </a:br>
          <a:r>
            <a:rPr lang="en-US" sz="1700" kern="1200" dirty="0"/>
            <a:t>(machine learning).</a:t>
          </a:r>
        </a:p>
      </dsp:txBody>
      <dsp:txXfrm>
        <a:off x="2776537" y="2492375"/>
        <a:ext cx="2524125" cy="1514475"/>
      </dsp:txXfrm>
    </dsp:sp>
    <dsp:sp modelId="{6227B7C4-618D-44BD-819F-7F186E653162}">
      <dsp:nvSpPr>
        <dsp:cNvPr id="0" name=""/>
        <dsp:cNvSpPr/>
      </dsp:nvSpPr>
      <dsp:spPr>
        <a:xfrm>
          <a:off x="5553075" y="2492375"/>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Sensing</a:t>
          </a:r>
          <a:br>
            <a:rPr lang="en-US" sz="1700" kern="1200" dirty="0"/>
          </a:br>
          <a:r>
            <a:rPr lang="en-US" sz="1700" kern="1200" dirty="0"/>
            <a:t>(e.g., natural language processing, vision)</a:t>
          </a:r>
        </a:p>
      </dsp:txBody>
      <dsp:txXfrm>
        <a:off x="5553075" y="24923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12/6/2024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24</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35</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0.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5.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5.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5.png"/><Relationship Id="rId4" Type="http://schemas.openxmlformats.org/officeDocument/2006/relationships/diagramLayout" Target="../diagrams/layout13.xml"/><Relationship Id="rId9" Type="http://schemas.openxmlformats.org/officeDocument/2006/relationships/image" Target="../media/image37.svg"/></Relationships>
</file>

<file path=ppt/slides/_rels/slide3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9.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9.jpeg"/><Relationship Id="rId4" Type="http://schemas.openxmlformats.org/officeDocument/2006/relationships/diagramLayout" Target="../diagrams/layout15.xml"/><Relationship Id="rId9" Type="http://schemas.openxmlformats.org/officeDocument/2006/relationships/image" Target="../media/image37.svg"/></Relationships>
</file>

<file path=ppt/slides/_rels/slide39.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2977562" cy="461665"/>
          </a:xfrm>
          <a:prstGeom prst="rect">
            <a:avLst/>
          </a:prstGeom>
          <a:noFill/>
        </p:spPr>
        <p:txBody>
          <a:bodyPr wrap="square">
            <a:spAutoFit/>
          </a:bodyPr>
          <a:lstStyle/>
          <a:p>
            <a:r>
              <a:rPr lang="en-US" sz="1200" dirty="0"/>
              <a:t>Image: "Robot at the British Library Science Fiction Exhibition" by </a:t>
            </a:r>
            <a:r>
              <a:rPr lang="en-US" sz="1200" dirty="0" err="1"/>
              <a:t>BadgerGravling</a:t>
            </a:r>
            <a:endParaRPr lang="en-US" sz="1200" dirty="0"/>
          </a:p>
        </p:txBody>
      </p:sp>
      <p:pic>
        <p:nvPicPr>
          <p:cNvPr id="1028" name="Picture 4">
            <a:extLst>
              <a:ext uri="{FF2B5EF4-FFF2-40B4-BE49-F238E27FC236}">
                <a16:creationId xmlns:a16="http://schemas.microsoft.com/office/drawing/2014/main" id="{2BB06AE9-068B-4E97-8907-09A9E5C5507E}"/>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effectLst/>
                <a:latin typeface="source sans pro" panose="020B0503030403020204" pitchFamily="34" charset="0"/>
              </a:rPr>
              <a:t>This work is licensed under a </a:t>
            </a:r>
            <a:r>
              <a:rPr lang="en-US" sz="1100" b="0" i="0"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effectLst/>
                <a:latin typeface="source sans pro" panose="020B0503030403020204" pitchFamily="34" charset="0"/>
              </a:rPr>
              <a:t>.</a:t>
            </a:r>
            <a:endParaRPr lang="en-US" sz="1100" dirty="0"/>
          </a:p>
        </p:txBody>
      </p:sp>
      <p:grpSp>
        <p:nvGrpSpPr>
          <p:cNvPr id="6" name="Group 5">
            <a:extLst>
              <a:ext uri="{FF2B5EF4-FFF2-40B4-BE49-F238E27FC236}">
                <a16:creationId xmlns:a16="http://schemas.microsoft.com/office/drawing/2014/main" id="{F50AE103-1DF3-98A1-A49A-D1C1A6A34D86}"/>
              </a:ext>
              <a:ext uri="{C183D7F6-B498-43B3-948B-1728B52AA6E4}">
                <adec:decorative xmlns:adec="http://schemas.microsoft.com/office/drawing/2017/decorative" val="1"/>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Online Material</a:t>
              </a:r>
            </a:p>
          </p:txBody>
        </p:sp>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noAutofit/>
          </a:bodyPr>
          <a:lstStyle/>
          <a:p>
            <a:r>
              <a:rPr lang="en-US" sz="2800" dirty="0"/>
              <a:t>Example: Performance Measure for the </a:t>
            </a:r>
            <a:br>
              <a:rPr lang="en-US" sz="2800" dirty="0"/>
            </a:br>
            <a:r>
              <a:rPr lang="en-US" sz="2800"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solidFill>
                  <a:schemeClr val="tx1"/>
                </a:solidFill>
              </a:rPr>
              <a:t>Implemented agent program:</a:t>
            </a:r>
            <a:br>
              <a:rPr lang="en-US" dirty="0">
                <a:solidFill>
                  <a:schemeClr val="tx1"/>
                </a:solidFill>
              </a:rPr>
            </a:br>
            <a:endParaRPr lang="en-US" dirty="0">
              <a:solidFill>
                <a:schemeClr val="tx1"/>
              </a:solidFill>
            </a:endParaRPr>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 </a:t>
            </a:r>
            <a:r>
              <a:rPr lang="en-US" dirty="0">
                <a:solidFill>
                  <a:schemeClr val="accent3"/>
                </a:solidFill>
                <a:latin typeface="+mn-lt"/>
                <a:ea typeface="+mn-ea"/>
                <a:cs typeface="+mn-cs"/>
              </a:rPr>
              <a:t>[location, status] </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status = </a:t>
            </a:r>
            <a:r>
              <a:rPr lang="en-US" sz="1600" dirty="0">
                <a:solidFill>
                  <a:schemeClr val="accent3"/>
                </a:solidFill>
                <a:latin typeface="Courier New" panose="02070309020205020404" pitchFamily="49" charset="0"/>
                <a:cs typeface="Courier New" panose="02070309020205020404" pitchFamily="49" charset="0"/>
              </a:rPr>
              <a:t>Dirty</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A</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Right</a:t>
            </a:r>
            <a:endParaRPr lang="en-US" sz="1600" i="1" dirty="0">
              <a:solidFill>
                <a:srgbClr val="ED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B</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Left</a:t>
            </a:r>
            <a:endParaRPr lang="en-US" sz="1600" dirty="0">
              <a:solidFill>
                <a:srgbClr val="ED0000"/>
              </a:solidFill>
            </a:endParaRP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PEAS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107962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 uri="{C183D7F6-B498-43B3-948B-1728B52AA6E4}">
                <adec:decorative xmlns:adec="http://schemas.microsoft.com/office/drawing/2017/decorative" val="1"/>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descr="The PEAS description contains the performance measure, the environment, the actuators and the sensors.">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392207915"/>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3182271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descr="A table with a completed PEAS description.">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12047521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Environment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509846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 (cont.) </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P spid="7" grpId="0"/>
      <p:bldP spid="14" grpId="0"/>
      <p:bldP spid="16" grpId="0"/>
      <p:bldP spid="8" grpId="0"/>
      <p:bldP spid="20" grpId="0"/>
      <p:bldP spid="18" grpId="0"/>
      <p:bldP spid="9"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a:extLst>
              <a:ext uri="{C183D7F6-B498-43B3-948B-1728B52AA6E4}">
                <adec:decorative xmlns:adec="http://schemas.microsoft.com/office/drawing/2017/decorative" val="1"/>
              </a:ext>
            </a:extLst>
          </p:cNvPr>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 uri="{C183D7F6-B498-43B3-948B-1728B52AA6E4}">
                <adec:decorative xmlns:adec="http://schemas.microsoft.com/office/drawing/2017/decorative" val="1"/>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1050089" cy="391495"/>
            </a:xfrm>
            <a:prstGeom prst="rect">
              <a:avLst/>
            </a:prstGeom>
          </p:spPr>
          <p:txBody>
            <a:bodyPr wrap="none">
              <a:spAutoFit/>
            </a:bodyPr>
            <a:lstStyle/>
            <a:p>
              <a:r>
                <a:rPr lang="en-US" dirty="0"/>
                <a:t>Partially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a:extLs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9" name="Rectangle 38"/>
          <p:cNvSpPr/>
          <p:nvPr/>
        </p:nvSpPr>
        <p:spPr>
          <a:xfrm>
            <a:off x="1801492" y="2286000"/>
            <a:ext cx="1686679" cy="646331"/>
          </a:xfrm>
          <a:prstGeom prst="rect">
            <a:avLst/>
          </a:prstGeom>
        </p:spPr>
        <p:txBody>
          <a:bodyPr wrap="none">
            <a:spAutoFit/>
          </a:bodyPr>
          <a:lstStyle/>
          <a:p>
            <a:pPr algn="ctr"/>
            <a:r>
              <a:rPr lang="en-US" dirty="0"/>
              <a:t>Vacuum cleaner</a:t>
            </a:r>
            <a:br>
              <a:rPr lang="en-US" dirty="0"/>
            </a:br>
            <a:r>
              <a:rPr lang="en-US" dirty="0"/>
              <a:t>world</a:t>
            </a:r>
          </a:p>
        </p:txBody>
      </p:sp>
      <p:sp>
        <p:nvSpPr>
          <p:cNvPr id="36" name="Rectangle 35"/>
          <p:cNvSpPr/>
          <p:nvPr/>
        </p:nvSpPr>
        <p:spPr>
          <a:xfrm>
            <a:off x="3594854" y="2286000"/>
            <a:ext cx="1194558" cy="646331"/>
          </a:xfrm>
          <a:prstGeom prst="rect">
            <a:avLst/>
          </a:prstGeom>
        </p:spPr>
        <p:txBody>
          <a:bodyPr wrap="none">
            <a:spAutoFit/>
          </a:bodyPr>
          <a:lstStyle/>
          <a:p>
            <a:pPr algn="ctr"/>
            <a:r>
              <a:rPr lang="en-US" dirty="0"/>
              <a:t>Chess with</a:t>
            </a:r>
            <a:br>
              <a:rPr lang="en-US" dirty="0"/>
            </a:br>
            <a:r>
              <a:rPr lang="en-US" dirty="0"/>
              <a:t>a clock</a:t>
            </a:r>
          </a:p>
        </p:txBody>
      </p:sp>
      <p:sp>
        <p:nvSpPr>
          <p:cNvPr id="37" name="Rectangle 36"/>
          <p:cNvSpPr/>
          <p:nvPr/>
        </p:nvSpPr>
        <p:spPr>
          <a:xfrm>
            <a:off x="5429886" y="2307092"/>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0" name="Rectangle 29">
            <a:extLst>
              <a:ext uri="{FF2B5EF4-FFF2-40B4-BE49-F238E27FC236}">
                <a16:creationId xmlns:a16="http://schemas.microsoft.com/office/drawing/2014/main" id="{0A30D3E1-02C8-AF0F-3B20-66909B1B78B5}"/>
              </a:ext>
              <a:ext uri="{C183D7F6-B498-43B3-948B-1728B52AA6E4}">
                <adec:decorative xmlns:adec="http://schemas.microsoft.com/office/drawing/2017/decorative" val="1"/>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pic>
        <p:nvPicPr>
          <p:cNvPr id="3" name="Picture 4">
            <a:extLst>
              <a:ext uri="{FF2B5EF4-FFF2-40B4-BE49-F238E27FC236}">
                <a16:creationId xmlns:a16="http://schemas.microsoft.com/office/drawing/2014/main" id="{7F66E2C8-E952-6782-B595-546A3B9F5101}"/>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Agent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858661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060089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Hardware + an event loop </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Read the sensors</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Ask agent function for action</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940330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(called </a:t>
            </a:r>
            <a:r>
              <a:rPr lang="en-US" b="1" dirty="0">
                <a:solidFill>
                  <a:srgbClr val="FF0000"/>
                </a:solidFill>
              </a:rPr>
              <a:t>transition function</a:t>
            </a:r>
            <a:r>
              <a:rPr lang="en-US" dirty="0"/>
              <a:t>).</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dirty="0"/>
              </a:p>
              <a:p>
                <a:pPr marL="0" indent="0">
                  <a:buNone/>
                </a:pPr>
                <a:r>
                  <a:rPr lang="en-US" sz="2000" dirty="0"/>
                  <a:t>The set of all possible states is called the </a:t>
                </a:r>
                <a:r>
                  <a:rPr lang="en-US" sz="2000" b="1" dirty="0">
                    <a:solidFill>
                      <a:srgbClr val="FF0000"/>
                    </a:solidFill>
                  </a:rPr>
                  <a:t>state space </a:t>
                </a:r>
                <a14:m>
                  <m:oMath xmlns:m="http://schemas.openxmlformats.org/officeDocument/2006/math">
                    <m:r>
                      <a:rPr lang="en-US" sz="2000" b="1" i="1" smtClean="0">
                        <a:solidFill>
                          <a:srgbClr val="FF0000"/>
                        </a:solidFill>
                        <a:latin typeface="Cambria Math" panose="02040503050406030204" pitchFamily="18" charset="0"/>
                      </a:rPr>
                      <m:t>𝑺</m:t>
                    </m:r>
                    <m:r>
                      <a:rPr lang="en-US" sz="2000" b="0" i="0" smtClean="0">
                        <a:solidFill>
                          <a:srgbClr val="FF0000"/>
                        </a:solidFill>
                        <a:latin typeface="Cambria Math" panose="02040503050406030204" pitchFamily="18" charset="0"/>
                      </a:rPr>
                      <m:t>.</m:t>
                    </m:r>
                  </m:oMath>
                </a14:m>
                <a:r>
                  <a:rPr lang="en-US" sz="2000" dirty="0"/>
                  <a:t> This set is typically very large!</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3"/>
                <a:stretch>
                  <a:fillRect l="-464" t="-1870" b="-1496"/>
                </a:stretch>
              </a:blipFill>
            </p:spPr>
            <p:txBody>
              <a:bodyPr/>
              <a:lstStyle/>
              <a:p>
                <a:r>
                  <a:rPr lang="en-US">
                    <a:noFill/>
                  </a:rPr>
                  <a:t> </a:t>
                </a:r>
              </a:p>
            </p:txBody>
          </p:sp>
        </mc:Fallback>
      </mc:AlternateContent>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4"/>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p:spTree>
    <p:extLst>
      <p:ext uri="{BB962C8B-B14F-4D97-AF65-F5344CB8AC3E}">
        <p14:creationId xmlns:p14="http://schemas.microsoft.com/office/powerpoint/2010/main" val="731491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 uri="{C183D7F6-B498-43B3-948B-1728B52AA6E4}">
                <adec:decorative xmlns:adec="http://schemas.microsoft.com/office/drawing/2017/decorative" val="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 uri="{C183D7F6-B498-43B3-948B-1728B52AA6E4}">
                <adec:decorative xmlns:adec="http://schemas.microsoft.com/office/drawing/2017/decorative" val="1"/>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descr="Photo of a Nest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 uri="{C183D7F6-B498-43B3-948B-1728B52AA6E4}">
                <adec:decorative xmlns:adec="http://schemas.microsoft.com/office/drawing/2017/decorative" val="1"/>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 uri="{C183D7F6-B498-43B3-948B-1728B52AA6E4}">
                <adec:decorative xmlns:adec="http://schemas.microsoft.com/office/drawing/2017/decorative" val="1"/>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 uri="{C183D7F6-B498-43B3-948B-1728B52AA6E4}">
                <adec:decorative xmlns:adec="http://schemas.microsoft.com/office/drawing/2017/decorative" val="1"/>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 uri="{C183D7F6-B498-43B3-948B-1728B52AA6E4}">
                <adec:decorative xmlns:adec="http://schemas.microsoft.com/office/drawing/2017/decorative" val="1"/>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 uri="{C183D7F6-B498-43B3-948B-1728B52AA6E4}">
                <adec:decorative xmlns:adec="http://schemas.microsoft.com/office/drawing/2017/decorative" val="1"/>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 uri="{C183D7F6-B498-43B3-948B-1728B52AA6E4}">
                <adec:decorative xmlns:adec="http://schemas.microsoft.com/office/drawing/2017/decorative" val="1"/>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 uri="{C183D7F6-B498-43B3-948B-1728B52AA6E4}">
                <adec:decorative xmlns:adec="http://schemas.microsoft.com/office/drawing/2017/decorative" val="1"/>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 uri="{C183D7F6-B498-43B3-948B-1728B52AA6E4}">
                <adec:decorative xmlns:adec="http://schemas.microsoft.com/office/drawing/2017/decorative" val="1"/>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 Solution</a:t>
            </a:r>
          </a:p>
        </p:txBody>
      </p:sp>
      <p:pic>
        <p:nvPicPr>
          <p:cNvPr id="22" name="Picture 21" descr="Foto of the inside of a mechanical thermostat.">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1421412"/>
            <a:ext cx="2211617" cy="1886379"/>
          </a:xfrm>
          <a:prstGeom prst="rect">
            <a:avLst/>
          </a:prstGeom>
          <a:ln>
            <a:noFill/>
          </a:ln>
          <a:effectLst>
            <a:softEdge rad="112500"/>
          </a:effectLst>
        </p:spPr>
      </p:pic>
      <p:sp>
        <p:nvSpPr>
          <p:cNvPr id="5" name="TextBox 4">
            <a:extLst>
              <a:ext uri="{FF2B5EF4-FFF2-40B4-BE49-F238E27FC236}">
                <a16:creationId xmlns:a16="http://schemas.microsoft.com/office/drawing/2014/main" id="{E7C2D6C5-C842-4F68-BA5B-73EEC57595E6}"/>
              </a:ext>
            </a:extLst>
          </p:cNvPr>
          <p:cNvSpPr txBox="1"/>
          <p:nvPr/>
        </p:nvSpPr>
        <p:spPr>
          <a:xfrm>
            <a:off x="3377847" y="2120462"/>
            <a:ext cx="1655513" cy="584775"/>
          </a:xfrm>
          <a:prstGeom prst="rect">
            <a:avLst/>
          </a:prstGeom>
          <a:noFill/>
        </p:spPr>
        <p:txBody>
          <a:bodyPr wrap="square" rtlCol="0">
            <a:spAutoFit/>
          </a:bodyPr>
          <a:lstStyle/>
          <a:p>
            <a:r>
              <a:rPr lang="en-US" sz="1600" dirty="0">
                <a:solidFill>
                  <a:schemeClr val="accent2"/>
                </a:solidFill>
              </a:rPr>
              <a:t>Set target temperature</a:t>
            </a:r>
          </a:p>
        </p:txBody>
      </p:sp>
      <p:pic>
        <p:nvPicPr>
          <p:cNvPr id="4" name="Picture 3" descr="Foto of a nest smart thermostat.">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561590"/>
            <a:ext cx="2682136" cy="1536588"/>
          </a:xfrm>
          <a:prstGeom prst="rect">
            <a:avLst/>
          </a:prstGeom>
          <a:ln>
            <a:noFill/>
          </a:ln>
          <a:effectLst>
            <a:outerShdw blurRad="292100" dist="139700" dir="2700000" algn="tl" rotWithShape="0">
              <a:srgbClr val="333333">
                <a:alpha val="65000"/>
              </a:srgbClr>
            </a:outerShdw>
          </a:effectLst>
        </p:spPr>
      </p:pic>
      <p:sp>
        <p:nvSpPr>
          <p:cNvPr id="30" name="Speech Bubble: Rectangle 29">
            <a:extLst>
              <a:ext uri="{FF2B5EF4-FFF2-40B4-BE49-F238E27FC236}">
                <a16:creationId xmlns:a16="http://schemas.microsoft.com/office/drawing/2014/main" id="{149D56CF-CA52-6970-895D-87A82A52AD78}"/>
              </a:ext>
              <a:ext uri="{C183D7F6-B498-43B3-948B-1728B52AA6E4}">
                <adec:decorative xmlns:adec="http://schemas.microsoft.com/office/drawing/2017/decorative" val="0"/>
              </a:ext>
            </a:extLst>
          </p:cNvPr>
          <p:cNvSpPr/>
          <p:nvPr/>
        </p:nvSpPr>
        <p:spPr>
          <a:xfrm>
            <a:off x="6699912" y="943524"/>
            <a:ext cx="2063088" cy="566868"/>
          </a:xfrm>
          <a:prstGeom prst="wedgeRectCallout">
            <a:avLst>
              <a:gd name="adj1" fmla="val -42208"/>
              <a:gd name="adj2" fmla="val 13995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Many sensors, internet connectivity, memory.</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5967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17" name="Group 16">
            <a:extLst>
              <a:ext uri="{FF2B5EF4-FFF2-40B4-BE49-F238E27FC236}">
                <a16:creationId xmlns:a16="http://schemas.microsoft.com/office/drawing/2014/main" id="{EC9E1568-DC9E-F1F0-75F6-338765ED1E44}"/>
              </a:ext>
              <a:ext uri="{C183D7F6-B498-43B3-948B-1728B52AA6E4}">
                <adec:decorative xmlns:adec="http://schemas.microsoft.com/office/drawing/2017/decorative" val="1"/>
              </a:ext>
            </a:extLst>
          </p:cNvPr>
          <p:cNvGrpSpPr/>
          <p:nvPr/>
        </p:nvGrpSpPr>
        <p:grpSpPr>
          <a:xfrm>
            <a:off x="685800" y="32265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 uri="{C183D7F6-B498-43B3-948B-1728B52AA6E4}">
                <adec:decorative xmlns:adec="http://schemas.microsoft.com/office/drawing/2017/decorative" val="1"/>
              </a:ext>
            </a:extLst>
          </p:cNvPr>
          <p:cNvGrpSpPr/>
          <p:nvPr/>
        </p:nvGrpSpPr>
        <p:grpSpPr>
          <a:xfrm>
            <a:off x="4800600" y="32265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3" name="Freeform: Shape 22">
            <a:extLst>
              <a:ext uri="{FF2B5EF4-FFF2-40B4-BE49-F238E27FC236}">
                <a16:creationId xmlns:a16="http://schemas.microsoft.com/office/drawing/2014/main" id="{0456D4DE-22D7-F05D-A6B8-FCA00DD1B1B0}"/>
              </a:ext>
              <a:ext uri="{C183D7F6-B498-43B3-948B-1728B52AA6E4}">
                <adec:decorative xmlns:adec="http://schemas.microsoft.com/office/drawing/2017/decorative" val="1"/>
              </a:ext>
            </a:extLst>
          </p:cNvPr>
          <p:cNvSpPr/>
          <p:nvPr/>
        </p:nvSpPr>
        <p:spPr>
          <a:xfrm rot="11970244">
            <a:off x="1929279" y="23719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 uri="{C183D7F6-B498-43B3-948B-1728B52AA6E4}">
                <adec:decorative xmlns:adec="http://schemas.microsoft.com/office/drawing/2017/decorative" val="1"/>
              </a:ext>
            </a:extLst>
          </p:cNvPr>
          <p:cNvSpPr/>
          <p:nvPr/>
        </p:nvSpPr>
        <p:spPr>
          <a:xfrm>
            <a:off x="2354047" y="1421411"/>
            <a:ext cx="796874" cy="216378"/>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Setting</a:t>
            </a:r>
          </a:p>
        </p:txBody>
      </p:sp>
      <p:sp>
        <p:nvSpPr>
          <p:cNvPr id="29" name="Speech Bubble: Rectangle 28">
            <a:extLst>
              <a:ext uri="{FF2B5EF4-FFF2-40B4-BE49-F238E27FC236}">
                <a16:creationId xmlns:a16="http://schemas.microsoft.com/office/drawing/2014/main" id="{8D835A94-9AEE-6930-E3EE-3BED17D32D94}"/>
              </a:ext>
              <a:ext uri="{C183D7F6-B498-43B3-948B-1728B52AA6E4}">
                <adec:decorative xmlns:adec="http://schemas.microsoft.com/office/drawing/2017/decorative" val="1"/>
              </a:ext>
            </a:extLst>
          </p:cNvPr>
          <p:cNvSpPr/>
          <p:nvPr/>
        </p:nvSpPr>
        <p:spPr>
          <a:xfrm>
            <a:off x="685800" y="1421413"/>
            <a:ext cx="838200" cy="216376"/>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Contacts</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41629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42860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7363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8888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28650" y="2557098"/>
            <a:ext cx="854024" cy="431280"/>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bg1"/>
                </a:solidFill>
              </a:rPr>
              <a:t>Bi-metal spring</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p:bldP spid="7" grpId="0"/>
      <p:bldP spid="23" grpId="0" animBg="1"/>
      <p:bldP spid="26" grpId="0" animBg="1"/>
      <p:bldP spid="29" grpId="0" animBg="1"/>
      <p:bldP spid="21" grpId="0"/>
      <p:bldP spid="25" grpId="0"/>
      <p:bldP spid="32" grpId="0"/>
      <p:bldP spid="34" grpId="0"/>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850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As special type is a </a:t>
            </a:r>
            <a:r>
              <a:rPr lang="en-US" b="1" dirty="0">
                <a:solidFill>
                  <a:srgbClr val="FF0000"/>
                </a:solidFill>
              </a:rPr>
              <a:t>planning agent </a:t>
            </a:r>
            <a:r>
              <a:rPr lang="en-US" dirty="0"/>
              <a:t>that uses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descr="A figure adding goals to the agent.">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 uri="{C183D7F6-B498-43B3-948B-1728B52AA6E4}">
                <adec:decorative xmlns:adec="http://schemas.microsoft.com/office/drawing/2017/decorative" val="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AB771649-5BF3-8747-5429-08474493638E}"/>
              </a:ext>
              <a:ext uri="{C183D7F6-B498-43B3-948B-1728B52AA6E4}">
                <adec:decorative xmlns:adec="http://schemas.microsoft.com/office/drawing/2017/decorative" val="1"/>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 uri="{C183D7F6-B498-43B3-948B-1728B52AA6E4}">
                <adec:decorative xmlns:adec="http://schemas.microsoft.com/office/drawing/2017/decorative" val="1"/>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 uri="{C183D7F6-B498-43B3-948B-1728B52AA6E4}">
                <adec:decorative xmlns:adec="http://schemas.microsoft.com/office/drawing/2017/decorative" val="1"/>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3"/>
                <a:stretch>
                  <a:fillRect l="-541" t="-4132" r="-850"/>
                </a:stretch>
              </a:blipFill>
            </p:spPr>
            <p:txBody>
              <a:bodyPr/>
              <a:lstStyle/>
              <a:p>
                <a:r>
                  <a:rPr lang="en-US">
                    <a:noFill/>
                  </a:rPr>
                  <a:t> </a:t>
                </a:r>
              </a:p>
            </p:txBody>
          </p:sp>
        </mc:Fallback>
      </mc:AlternateContent>
      <p:pic>
        <p:nvPicPr>
          <p:cNvPr id="4" name="Picture 3" descr="Diagram of an agent that adds utility to determine how happy it is with a state.">
            <a:extLst>
              <a:ext uri="{FF2B5EF4-FFF2-40B4-BE49-F238E27FC236}">
                <a16:creationId xmlns:a16="http://schemas.microsoft.com/office/drawing/2014/main" id="{FAF6271A-FC38-434F-B4E3-EEA4639F708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933634" y="2794829"/>
            <a:ext cx="4483330" cy="2857647"/>
          </a:xfrm>
          <a:prstGeom prst="rect">
            <a:avLst/>
          </a:prstGeom>
        </p:spPr>
      </p:pic>
      <p:sp>
        <p:nvSpPr>
          <p:cNvPr id="3" name="Rectangle: Rounded Corners 2">
            <a:extLst>
              <a:ext uri="{FF2B5EF4-FFF2-40B4-BE49-F238E27FC236}">
                <a16:creationId xmlns:a16="http://schemas.microsoft.com/office/drawing/2014/main" id="{FF3F49AA-5AE7-40C8-A131-B2029CFF8054}"/>
              </a:ext>
              <a:ext uri="{C183D7F6-B498-43B3-948B-1728B52AA6E4}">
                <adec:decorative xmlns:adec="http://schemas.microsoft.com/office/drawing/2017/decorative" val="1"/>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 uri="{C183D7F6-B498-43B3-948B-1728B52AA6E4}">
                <adec:decorative xmlns:adec="http://schemas.microsoft.com/office/drawing/2017/decorative" val="1"/>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738664"/>
          </a:xfrm>
          <a:prstGeom prst="rect">
            <a:avLst/>
          </a:prstGeom>
          <a:noFill/>
        </p:spPr>
        <p:txBody>
          <a:bodyPr wrap="square" rtlCol="0">
            <a:spAutoFit/>
          </a:bodyPr>
          <a:lstStyle/>
          <a:p>
            <a:pPr algn="ctr"/>
            <a:r>
              <a:rPr lang="en-US" sz="1400" dirty="0"/>
              <a:t>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 uri="{C183D7F6-B498-43B3-948B-1728B52AA6E4}">
                <adec:decorative xmlns:adec="http://schemas.microsoft.com/office/drawing/2017/decorative" val="1"/>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 uri="{C183D7F6-B498-43B3-948B-1728B52AA6E4}">
                <adec:decorative xmlns:adec="http://schemas.microsoft.com/office/drawing/2017/decorative" val="1"/>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7"/>
                <a:stretch>
                  <a:fillRect l="-571" t="-3289" b="-9211"/>
                </a:stretch>
              </a:blipFill>
            </p:spPr>
            <p:txBody>
              <a:bodyPr/>
              <a:lstStyle/>
              <a:p>
                <a:r>
                  <a:rPr 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What is an Intelligent Agent</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24623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a:xfrm>
            <a:off x="628650" y="1825625"/>
            <a:ext cx="7886700" cy="892013"/>
          </a:xfrm>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descr="A figure showing that a learning agent adds a critic component, a learning element and a problem generator to the agent design.">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Tree>
    <p:extLst>
      <p:ext uri="{BB962C8B-B14F-4D97-AF65-F5344CB8AC3E}">
        <p14:creationId xmlns:p14="http://schemas.microsoft.com/office/powerpoint/2010/main" val="1473659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descr="Foto of a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 uri="{C183D7F6-B498-43B3-948B-1728B52AA6E4}">
                <adec:decorative xmlns:adec="http://schemas.microsoft.com/office/drawing/2017/decorative" val="1"/>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 uri="{C183D7F6-B498-43B3-948B-1728B52AA6E4}">
                <adec:decorative xmlns:adec="http://schemas.microsoft.com/office/drawing/2017/decorative" val="1"/>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Tree>
    <p:extLst>
      <p:ext uri="{BB962C8B-B14F-4D97-AF65-F5344CB8AC3E}">
        <p14:creationId xmlns:p14="http://schemas.microsoft.com/office/powerpoint/2010/main" val="412548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 uri="{C183D7F6-B498-43B3-948B-1728B52AA6E4}">
                <adec:decorative xmlns:adec="http://schemas.microsoft.com/office/drawing/2017/decorative" val="1"/>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descr="Four empty tables for the PEAS description. ">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9288767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 Solution</a:t>
            </a:r>
          </a:p>
        </p:txBody>
      </p:sp>
      <p:graphicFrame>
        <p:nvGraphicFramePr>
          <p:cNvPr id="4" name="Content Placeholder 3" descr="Four completed tables with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25095899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918892484"/>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 uri="{C183D7F6-B498-43B3-948B-1728B52AA6E4}">
                <adec:decorative xmlns:adec="http://schemas.microsoft.com/office/drawing/2017/decorative" val="1"/>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 uri="{C183D7F6-B498-43B3-948B-1728B52AA6E4}">
                <adec:decorative xmlns:adec="http://schemas.microsoft.com/office/drawing/2017/decorative" val="1"/>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shoet conversation wioth ChatGPT about the weather.">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descr="Four empty tables for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632261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descr="A figure showing the four types of agents covered so far.">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851368334"/>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 uri="{C183D7F6-B498-43B3-948B-1728B52AA6E4}">
                <adec:decorative xmlns:adec="http://schemas.microsoft.com/office/drawing/2017/decorative" val="0"/>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 uri="{C183D7F6-B498-43B3-948B-1728B52AA6E4}">
                <adec:decorative xmlns:adec="http://schemas.microsoft.com/office/drawing/2017/decorative" val="0"/>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 uri="{C183D7F6-B498-43B3-948B-1728B52AA6E4}">
                <adec:decorative xmlns:adec="http://schemas.microsoft.com/office/drawing/2017/decorative" val="0"/>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 uri="{C183D7F6-B498-43B3-948B-1728B52AA6E4}">
                <adec:decorative xmlns:adec="http://schemas.microsoft.com/office/drawing/2017/decorative" val="1"/>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a:extLst>
              <a:ext uri="{FF2B5EF4-FFF2-40B4-BE49-F238E27FC236}">
                <a16:creationId xmlns:a16="http://schemas.microsoft.com/office/drawing/2014/main" id="{760E40C1-D2A1-F5D7-9D07-9E9BD32A9E9E}"/>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descr="A figure with the four types of intelligent agents covered so far. ">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702058631"/>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a:extLst>
              <a:ext uri="{FF2B5EF4-FFF2-40B4-BE49-F238E27FC236}">
                <a16:creationId xmlns:a16="http://schemas.microsoft.com/office/drawing/2014/main" id="{2E922884-3303-24F6-3C7C-5BBCF646CEC4}"/>
              </a:ext>
              <a:ext uri="{C183D7F6-B498-43B3-948B-1728B52AA6E4}">
                <adec:decorative xmlns:adec="http://schemas.microsoft.com/office/drawing/2017/decorative" val="1"/>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9A5416-8469-7953-E766-1113C06E1061}"/>
              </a:ext>
              <a:ext uri="{C183D7F6-B498-43B3-948B-1728B52AA6E4}">
                <adec:decorative xmlns:adec="http://schemas.microsoft.com/office/drawing/2017/decorative" val="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 uri="{C183D7F6-B498-43B3-948B-1728B52AA6E4}">
                <adec:decorative xmlns:adec="http://schemas.microsoft.com/office/drawing/2017/decorative" val="1"/>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 uri="{C183D7F6-B498-43B3-948B-1728B52AA6E4}">
                <adec:decorative xmlns:adec="http://schemas.microsoft.com/office/drawing/2017/decorative" val="1"/>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What is an Agents?</a:t>
            </a:r>
          </a:p>
        </p:txBody>
      </p:sp>
      <p:pic>
        <p:nvPicPr>
          <p:cNvPr id="5124"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7" name="TextBox 6">
            <a:extLst>
              <a:ext uri="{FF2B5EF4-FFF2-40B4-BE49-F238E27FC236}">
                <a16:creationId xmlns:a16="http://schemas.microsoft.com/office/drawing/2014/main" id="{DEA7DB37-EDD5-07F3-AF05-F2C68E2B27D3}"/>
              </a:ext>
            </a:extLst>
          </p:cNvPr>
          <p:cNvSpPr txBox="1"/>
          <p:nvPr/>
        </p:nvSpPr>
        <p:spPr>
          <a:xfrm>
            <a:off x="710803" y="1662370"/>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710803" y="2959323"/>
            <a:ext cx="3352800" cy="1384995"/>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b="1" dirty="0"/>
              <a:t>Percepts</a:t>
            </a:r>
            <a:r>
              <a:rPr lang="en-US" sz="1400" dirty="0"/>
              <a:t> are 100% reliable</a:t>
            </a:r>
          </a:p>
          <a:p>
            <a:pPr marL="342900" indent="-342900">
              <a:buFont typeface="+mj-lt"/>
              <a:buAutoNum type="alphaLcParenR"/>
            </a:pPr>
            <a:r>
              <a:rPr lang="en-US" sz="1400" dirty="0"/>
              <a:t>Changes in the environment are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b="1" dirty="0"/>
              <a:t>Percepts</a:t>
            </a:r>
            <a:r>
              <a:rPr lang="en-US" sz="1400" dirty="0"/>
              <a:t> are unreliable (noise distribution, sensor failure probability, etc.). This is called a stochastic sensor model.</a:t>
            </a:r>
            <a:endParaRPr lang="en-US" dirty="0"/>
          </a:p>
          <a:p>
            <a:pPr marL="342900" indent="-342900">
              <a:buFont typeface="+mj-lt"/>
              <a:buAutoNum type="alphaLcParen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semester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AI Areas</a:t>
            </a:r>
          </a:p>
        </p:txBody>
      </p:sp>
      <p:graphicFrame>
        <p:nvGraphicFramePr>
          <p:cNvPr id="9" name="Diagram 8" descr="A figure showing 6 areas of AI.">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25818348"/>
              </p:ext>
            </p:extLst>
          </p:nvPr>
        </p:nvGraphicFramePr>
        <p:xfrm>
          <a:off x="533400" y="1981200"/>
          <a:ext cx="8077200" cy="473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a:t>What You 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a:t>What an </a:t>
                </a:r>
                <a:r>
                  <a:rPr lang="en-US" sz="1900" b="1"/>
                  <a:t>agent function </a:t>
                </a:r>
                <a:br>
                  <a:rPr lang="en-US" sz="1900"/>
                </a:br>
                <a14:m>
                  <m:oMath xmlns:m="http://schemas.openxmlformats.org/officeDocument/2006/math">
                    <m:r>
                      <a:rPr lang="en-US" sz="1900" i="1">
                        <a:latin typeface="Cambria Math" panose="02040503050406030204" pitchFamily="18" charset="0"/>
                      </a:rPr>
                      <m:t>𝑎</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a:br>
                <a:r>
                  <a:rPr lang="en-US" sz="1900"/>
                  <a:t>is and how it interacts with the environment.</a:t>
                </a:r>
              </a:p>
              <a:p>
                <a:r>
                  <a:rPr lang="en-US" sz="1900"/>
                  <a:t>What are </a:t>
                </a:r>
                <a:r>
                  <a:rPr lang="en-US" sz="1900" b="1"/>
                  <a:t>states</a:t>
                </a:r>
                <a:r>
                  <a:rPr lang="en-US" sz="1900"/>
                  <a:t> and what is the </a:t>
                </a:r>
                <a:r>
                  <a:rPr lang="en-US" sz="1900" b="1"/>
                  <a:t>transition function</a:t>
                </a:r>
                <a:r>
                  <a:rPr lang="en-US" sz="1900"/>
                  <a:t>?</a:t>
                </a:r>
              </a:p>
              <a:p>
                <a:r>
                  <a:rPr lang="en-US" sz="1900"/>
                  <a:t>How </a:t>
                </a:r>
                <a:r>
                  <a:rPr lang="en-US" sz="1900" b="1"/>
                  <a:t>environments</a:t>
                </a:r>
                <a:r>
                  <a:rPr lang="en-US" sz="1900"/>
                  <a:t> differ in terms of observability, uncertainty (stochastic behavior), and if the transition function is known.</a:t>
                </a:r>
              </a:p>
              <a:p>
                <a:r>
                  <a:rPr lang="en-US" sz="1900"/>
                  <a:t>How to identify different</a:t>
                </a:r>
                <a:r>
                  <a:rPr lang="en-US" sz="1900" b="1"/>
                  <a:t> types of agents</a:t>
                </a:r>
                <a:r>
                  <a:rPr lang="en-US" sz="1900"/>
                  <a:t>.</a:t>
                </a:r>
              </a:p>
              <a:p>
                <a:endParaRPr lang="en-US" sz="190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Rationality</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514990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2" t="-1351" b="-540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AI_theme</Template>
  <TotalTime>23509</TotalTime>
  <Words>3338</Words>
  <Application>Microsoft Office PowerPoint</Application>
  <PresentationFormat>On-screen Show (4:3)</PresentationFormat>
  <Paragraphs>572</Paragraphs>
  <Slides>42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 What is an Intelligent Agent</vt:lpstr>
      <vt:lpstr>What is an Agents?</vt:lpstr>
      <vt:lpstr>Agent Function and Agent Program</vt:lpstr>
      <vt:lpstr>Example: Vacuum-cleaner World</vt:lpstr>
      <vt:lpstr>Outline: Rationality</vt:lpstr>
      <vt:lpstr>Rational Agents: What is Good Behavior?</vt:lpstr>
      <vt:lpstr>Rational Agents</vt:lpstr>
      <vt:lpstr>Example: Performance Measure for the  Vacuum-cleaner World</vt:lpstr>
      <vt:lpstr>Outline: PEAS</vt:lpstr>
      <vt:lpstr>Problem Specification: PEAS</vt:lpstr>
      <vt:lpstr>Example: Automated Taxi Driver</vt:lpstr>
      <vt:lpstr>Example: Spam Filter</vt:lpstr>
      <vt:lpstr>Outline: Environment Types</vt:lpstr>
      <vt:lpstr>Environment Types</vt:lpstr>
      <vt:lpstr>Environment Types (cont.) </vt:lpstr>
      <vt:lpstr>Examples of Different Environments</vt:lpstr>
      <vt:lpstr>Outline: Agent Types</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 Solution</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 Solution</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Some Environment Types Revisited</vt:lpstr>
      <vt:lpstr>AI Areas</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229</cp:revision>
  <cp:lastPrinted>2021-08-30T18:56:39Z</cp:lastPrinted>
  <dcterms:created xsi:type="dcterms:W3CDTF">2003-12-17T02:32:09Z</dcterms:created>
  <dcterms:modified xsi:type="dcterms:W3CDTF">2024-12-07T03:39:19Z</dcterms:modified>
</cp:coreProperties>
</file>