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271" r:id="rId17"/>
    <p:sldId id="294" r:id="rId18"/>
    <p:sldId id="272" r:id="rId19"/>
    <p:sldId id="306" r:id="rId20"/>
    <p:sldId id="274" r:id="rId21"/>
    <p:sldId id="275" r:id="rId22"/>
    <p:sldId id="302" r:id="rId23"/>
    <p:sldId id="276" r:id="rId24"/>
    <p:sldId id="397" r:id="rId25"/>
    <p:sldId id="305" r:id="rId26"/>
    <p:sldId id="307" r:id="rId27"/>
    <p:sldId id="277" r:id="rId28"/>
    <p:sldId id="292" r:id="rId29"/>
    <p:sldId id="289" r:id="rId30"/>
    <p:sldId id="297" r:id="rId31"/>
    <p:sldId id="278" r:id="rId32"/>
    <p:sldId id="298" r:id="rId33"/>
    <p:sldId id="279" r:id="rId34"/>
    <p:sldId id="293" r:id="rId35"/>
    <p:sldId id="280" r:id="rId36"/>
    <p:sldId id="281" r:id="rId37"/>
    <p:sldId id="282" r:id="rId38"/>
    <p:sldId id="284" r:id="rId39"/>
    <p:sldId id="304" r:id="rId40"/>
    <p:sldId id="283" r:id="rId41"/>
    <p:sldId id="303" r:id="rId42"/>
    <p:sldId id="286" r:id="rId43"/>
    <p:sldId id="287" r:id="rId44"/>
    <p:sldId id="300" r:id="rId45"/>
    <p:sldId id="288"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271"/>
            <p14:sldId id="294"/>
            <p14:sldId id="272"/>
            <p14:sldId id="306"/>
            <p14:sldId id="274"/>
            <p14:sldId id="275"/>
            <p14:sldId id="302"/>
            <p14:sldId id="276"/>
            <p14:sldId id="397"/>
            <p14:sldId id="305"/>
            <p14:sldId id="307"/>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391" autoAdjust="0"/>
  </p:normalViewPr>
  <p:slideViewPr>
    <p:cSldViewPr>
      <p:cViewPr varScale="1">
        <p:scale>
          <a:sx n="89" d="100"/>
          <a:sy n="89" d="100"/>
        </p:scale>
        <p:origin x="102" y="216"/>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12/6/2024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15" Type="http://schemas.openxmlformats.org/officeDocument/2006/relationships/image" Target="../media/image300.png"/><Relationship Id="rId23" Type="http://schemas.openxmlformats.org/officeDocument/2006/relationships/image" Target="../media/image21.png"/><Relationship Id="rId28" Type="http://schemas.openxmlformats.org/officeDocument/2006/relationships/image" Target="../media/image38.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21" Type="http://schemas.openxmlformats.org/officeDocument/2006/relationships/image" Target="../media/image48.png"/><Relationship Id="rId17" Type="http://schemas.openxmlformats.org/officeDocument/2006/relationships/image" Target="../media/image43.png"/><Relationship Id="rId25" Type="http://schemas.openxmlformats.org/officeDocument/2006/relationships/image" Target="../media/image52.png"/><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6.png"/><Relationship Id="rId1" Type="http://schemas.openxmlformats.org/officeDocument/2006/relationships/slideLayout" Target="../slideLayouts/slideLayout6.xml"/><Relationship Id="rId24" Type="http://schemas.openxmlformats.org/officeDocument/2006/relationships/image" Target="../media/image51.png"/><Relationship Id="rId32" Type="http://schemas.openxmlformats.org/officeDocument/2006/relationships/image" Target="../media/image510.png"/><Relationship Id="rId15" Type="http://schemas.openxmlformats.org/officeDocument/2006/relationships/image" Target="../media/image47.png"/><Relationship Id="rId23" Type="http://schemas.openxmlformats.org/officeDocument/2006/relationships/image" Target="../media/image50.png"/><Relationship Id="rId28" Type="http://schemas.openxmlformats.org/officeDocument/2006/relationships/image" Target="../media/image55.png"/><Relationship Id="rId19" Type="http://schemas.openxmlformats.org/officeDocument/2006/relationships/image" Target="../media/image45.png"/><Relationship Id="rId31" Type="http://schemas.openxmlformats.org/officeDocument/2006/relationships/image" Target="../media/image58.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grpSp>
        <p:nvGrpSpPr>
          <p:cNvPr id="9" name="Group 8" descr="A figure showing part of the game tree for tic-tac-toe. The backup paths for minimax values are shown.">
            <a:extLst>
              <a:ext uri="{FF2B5EF4-FFF2-40B4-BE49-F238E27FC236}">
                <a16:creationId xmlns:a16="http://schemas.microsoft.com/office/drawing/2014/main" id="{6E2C3565-DC24-41B8-4A37-02573E5047BB}"/>
              </a:ext>
            </a:extLst>
          </p:cNvPr>
          <p:cNvGrpSpPr/>
          <p:nvPr/>
        </p:nvGrpSpPr>
        <p:grpSpPr>
          <a:xfrm>
            <a:off x="228600" y="1690689"/>
            <a:ext cx="8077200" cy="4913117"/>
            <a:chOff x="228600" y="1690689"/>
            <a:chExt cx="8077200" cy="4913117"/>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gr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0668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p:txBody>
          <a:bodyPr/>
          <a:lstStyle/>
          <a:p>
            <a:r>
              <a:rPr lang="en-US" dirty="0"/>
              <a:t>Issue: Game Tree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b="1" dirty="0">
                    <a:solidFill>
                      <a:srgbClr val="FF0000"/>
                    </a:solidFill>
                  </a:rPr>
                  <a:t>Minimax search traverses the complete game tree using DFS!</a:t>
                </a:r>
              </a:p>
              <a:p>
                <a:endParaRPr lang="en-US" dirty="0"/>
              </a:p>
              <a:p>
                <a:pPr marL="0" indent="0" algn="ctr">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endParaRPr lang="en-US" b="0" dirty="0"/>
              </a:p>
              <a:p>
                <a:pPr marL="0" indent="0" algn="ctr">
                  <a:buNone/>
                </a:pPr>
                <a:r>
                  <a:rPr lang="en-US" b="0" dirty="0"/>
                  <a:t>Time </a:t>
                </a:r>
                <a:r>
                  <a:rPr lang="en-US" dirty="0"/>
                  <a:t>c</a:t>
                </a:r>
                <a:r>
                  <a:rPr lang="en-US" b="0" dirty="0"/>
                  <a:t>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𝑚</m:t>
                            </m:r>
                          </m:sup>
                        </m:sSup>
                      </m:e>
                    </m:d>
                  </m:oMath>
                </a14:m>
                <a:endParaRPr lang="en-US" b="0" dirty="0"/>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solidFill>
                      <a:srgbClr val="FF0000"/>
                    </a:solidFill>
                  </a:rPr>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 </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and prune subtrees (i.e., don’t follow actions) that do not affect the current minimax value bound.</a:t>
                </a:r>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3" b="-42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grpSp>
        <p:nvGrpSpPr>
          <p:cNvPr id="2" name="Group 1" descr="Picture of a simple 2-Ply game tree showing the process of DFS search using alpha-beta pruning.">
            <a:extLst>
              <a:ext uri="{FF2B5EF4-FFF2-40B4-BE49-F238E27FC236}">
                <a16:creationId xmlns:a16="http://schemas.microsoft.com/office/drawing/2014/main" id="{0EFBCF01-58C1-C61E-F2EC-B1BE258E3C89}"/>
              </a:ext>
            </a:extLst>
          </p:cNvPr>
          <p:cNvGrpSpPr/>
          <p:nvPr/>
        </p:nvGrpSpPr>
        <p:grpSpPr>
          <a:xfrm>
            <a:off x="152400" y="1295400"/>
            <a:ext cx="8839200" cy="5210175"/>
            <a:chOff x="152400" y="1295400"/>
            <a:chExt cx="8839200" cy="5210175"/>
          </a:xfrm>
        </p:grpSpPr>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3"/>
                  <a:stretch>
                    <a:fillRect l="-3191" t="-4000" r="-2128"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4"/>
                  <a:stretch>
                    <a:fillRect l="-1773" t="-909" b="-3636"/>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5"/>
                  <a:stretch>
                    <a:fillRect l="-1444" t="-909" b="-4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7B7D0CFD-5914-40C2-9110-DD0349EFE15E}"/>
                    </a:ext>
                  </a:extLst>
                </p:cNvPr>
                <p:cNvSpPr txBox="1"/>
                <p:nvPr/>
              </p:nvSpPr>
              <p:spPr>
                <a:xfrm>
                  <a:off x="1447800" y="4904601"/>
                  <a:ext cx="66603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 </m:t>
                        </m:r>
                        <m:r>
                          <a:rPr lang="en-US" sz="1200" i="1" dirty="0" smtClean="0">
                            <a:latin typeface="Cambria Math" panose="02040503050406030204" pitchFamily="18" charset="0"/>
                          </a:rPr>
                          <m:t>3</m:t>
                        </m:r>
                        <m:r>
                          <a:rPr lang="en-US" sz="1200" b="0" i="1" dirty="0" smtClean="0">
                            <a:latin typeface="Cambria Math" panose="02040503050406030204" pitchFamily="18" charset="0"/>
                          </a:rPr>
                          <m:t>, +∞ ]</m:t>
                        </m:r>
                      </m:oMath>
                    </m:oMathPara>
                  </a14:m>
                  <a:endParaRPr lang="en-US" sz="1200" dirty="0"/>
                </a:p>
              </p:txBody>
            </p:sp>
          </mc:Choice>
          <mc:Fallback>
            <p:sp>
              <p:nvSpPr>
                <p:cNvPr id="72" name="TextBox 71">
                  <a:extLst>
                    <a:ext uri="{FF2B5EF4-FFF2-40B4-BE49-F238E27FC236}">
                      <a16:creationId xmlns:a16="http://schemas.microsoft.com/office/drawing/2014/main" id="{7B7D0CFD-5914-40C2-9110-DD0349EFE15E}"/>
                    </a:ext>
                  </a:extLst>
                </p:cNvPr>
                <p:cNvSpPr txBox="1">
                  <a:spLocks noRot="1" noChangeAspect="1" noMove="1" noResize="1" noEditPoints="1" noAdjustHandles="1" noChangeArrowheads="1" noChangeShapeType="1" noTextEdit="1"/>
                </p:cNvSpPr>
                <p:nvPr/>
              </p:nvSpPr>
              <p:spPr>
                <a:xfrm>
                  <a:off x="1447800" y="4904601"/>
                  <a:ext cx="666031" cy="276999"/>
                </a:xfrm>
                <a:prstGeom prst="rect">
                  <a:avLst/>
                </a:prstGeom>
                <a:blipFill>
                  <a:blip r:embed="rId9"/>
                  <a:stretch>
                    <a:fillRect r="-10092" b="-8889"/>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699563" y="5105400"/>
              <a:ext cx="1138049" cy="40177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finds an actions that has more value than the best-known move Min has in another subtree.</a:t>
              </a:r>
            </a:p>
          </p:txBody>
        </p:sp>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finds an actions that has less value than the best-known move Max has in another subtree.</a:t>
              </a:r>
            </a:p>
          </p:txBody>
        </p:sp>
      </p:grpSp>
    </p:spTree>
    <p:extLst>
      <p:ext uri="{BB962C8B-B14F-4D97-AF65-F5344CB8AC3E}">
        <p14:creationId xmlns:p14="http://schemas.microsoft.com/office/powerpoint/2010/main" val="14362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788670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313458" y="5183562"/>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313458" y="5183562"/>
                <a:ext cx="7886700" cy="923330"/>
              </a:xfrm>
              <a:prstGeom prst="rect">
                <a:avLst/>
              </a:prstGeom>
              <a:blipFill>
                <a:blip r:embed="rId15"/>
                <a:stretch>
                  <a:fillRect l="-464" t="-3289" b="-9211"/>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5296" y="1066777"/>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54000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We need expert knowledge or some heuristic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noAutofit/>
          </a:bodyPr>
          <a:lstStyle/>
          <a:p>
            <a:r>
              <a:rPr lang="en-US" sz="36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15"/>
                <a:stretch>
                  <a:fillRect l="-541" t="-3974" b="-9934"/>
                </a:stretch>
              </a:blipFill>
            </p:spPr>
            <p:txBody>
              <a:bodyPr/>
              <a:lstStyle/>
              <a:p>
                <a:r>
                  <a:rPr lang="en-US">
                    <a:noFill/>
                  </a:rPr>
                  <a:t> </a:t>
                </a:r>
              </a:p>
            </p:txBody>
          </p:sp>
        </mc:Fallback>
      </mc:AlternateContent>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797598"/>
            <a:ext cx="7514233" cy="3765002"/>
            <a:chOff x="495296" y="1797598"/>
            <a:chExt cx="7514233" cy="3765002"/>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421566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4215666"/>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427477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4274774"/>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3670157"/>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371972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368271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2171705"/>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50416EF3-E706-C3C4-2E37-ABE1F755CC86}"/>
                    </a:ext>
                  </a:extLst>
                </p:cNvPr>
                <p:cNvSpPr txBox="1"/>
                <p:nvPr/>
              </p:nvSpPr>
              <p:spPr>
                <a:xfrm>
                  <a:off x="5183993" y="179759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797598"/>
                  <a:ext cx="775725"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26FE5CB-30FE-CCBC-5EF5-D60F4CF39E8A}"/>
                    </a:ext>
                  </a:extLst>
                </p:cNvPr>
                <p:cNvSpPr txBox="1"/>
                <p:nvPr/>
              </p:nvSpPr>
              <p:spPr>
                <a:xfrm>
                  <a:off x="3371979" y="330096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3300968"/>
                  <a:ext cx="775725" cy="369332"/>
                </a:xfrm>
                <a:prstGeom prst="rect">
                  <a:avLst/>
                </a:prstGeom>
                <a:blipFill>
                  <a:blip r:embed="rId29"/>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B8638C2-530C-1D9E-5B77-EB8A31BF7698}"/>
                    </a:ext>
                  </a:extLst>
                </p:cNvPr>
                <p:cNvSpPr txBox="1"/>
                <p:nvPr/>
              </p:nvSpPr>
              <p:spPr>
                <a:xfrm>
                  <a:off x="5244008" y="3332331"/>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3332331"/>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0E1B57D-3C80-C97F-FE14-64B7790C8D04}"/>
                    </a:ext>
                  </a:extLst>
                </p:cNvPr>
                <p:cNvSpPr txBox="1"/>
                <p:nvPr/>
              </p:nvSpPr>
              <p:spPr>
                <a:xfrm>
                  <a:off x="7233804" y="329044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3290440"/>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shoes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2"/>
                <a:stretch>
                  <a:fillRect l="-1053"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90389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Cutting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Cutting off search</a:t>
            </a:r>
          </a:p>
        </p:txBody>
      </p:sp>
      <p:grpSp>
        <p:nvGrpSpPr>
          <p:cNvPr id="6" name="Group 5" descr="A partial game tree for tick-tack-toe cut off at depth 2.">
            <a:extLst>
              <a:ext uri="{FF2B5EF4-FFF2-40B4-BE49-F238E27FC236}">
                <a16:creationId xmlns:a16="http://schemas.microsoft.com/office/drawing/2014/main" id="{981A803D-75F5-43F5-238D-59784F4E96AA}"/>
              </a:ext>
            </a:extLst>
          </p:cNvPr>
          <p:cNvGrpSpPr/>
          <p:nvPr/>
        </p:nvGrpSpPr>
        <p:grpSpPr>
          <a:xfrm>
            <a:off x="228600" y="1295962"/>
            <a:ext cx="9206697" cy="6145942"/>
            <a:chOff x="228600" y="1295962"/>
            <a:chExt cx="9206697" cy="6145942"/>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sp>
          <p:nvSpPr>
            <p:cNvPr id="36" name="TextBox 35">
              <a:extLst>
                <a:ext uri="{FF2B5EF4-FFF2-40B4-BE49-F238E27FC236}">
                  <a16:creationId xmlns:a16="http://schemas.microsoft.com/office/drawing/2014/main" id="{915FE87E-BB60-4C35-9595-C3958FD75F93}"/>
                </a:ext>
              </a:extLst>
            </p:cNvPr>
            <p:cNvSpPr txBox="1"/>
            <p:nvPr/>
          </p:nvSpPr>
          <p:spPr>
            <a:xfrm>
              <a:off x="5576001" y="199848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spTree>
    <p:extLst>
      <p:ext uri="{BB962C8B-B14F-4D97-AF65-F5344CB8AC3E}">
        <p14:creationId xmlns:p14="http://schemas.microsoft.com/office/powerpoint/2010/main" val="68820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grpSp>
        <p:nvGrpSpPr>
          <p:cNvPr id="5" name="Group 4" descr="A partial game tree for tick-tack-toe cut off at depth 2.">
            <a:extLst>
              <a:ext uri="{FF2B5EF4-FFF2-40B4-BE49-F238E27FC236}">
                <a16:creationId xmlns:a16="http://schemas.microsoft.com/office/drawing/2014/main" id="{93F63B7B-749E-C7B5-1BED-737BCE923EAB}"/>
              </a:ext>
            </a:extLst>
          </p:cNvPr>
          <p:cNvGrpSpPr/>
          <p:nvPr/>
        </p:nvGrpSpPr>
        <p:grpSpPr>
          <a:xfrm>
            <a:off x="228600" y="1686580"/>
            <a:ext cx="8720287" cy="4917226"/>
            <a:chOff x="228600" y="1686580"/>
            <a:chExt cx="8720287" cy="4917226"/>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Tree>
    <p:extLst>
      <p:ext uri="{BB962C8B-B14F-4D97-AF65-F5344CB8AC3E}">
        <p14:creationId xmlns:p14="http://schemas.microsoft.com/office/powerpoint/2010/main" val="335575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16701840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447800"/>
            <a:ext cx="8180070" cy="1341209"/>
            <a:chOff x="304800" y="1447800"/>
            <a:chExt cx="8180070" cy="1341209"/>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grpSp>
        <p:nvGrpSpPr>
          <p:cNvPr id="18" name="Group 17" descr="The Monte-Carlo-Tree-Search Algorithm.">
            <a:extLst>
              <a:ext uri="{FF2B5EF4-FFF2-40B4-BE49-F238E27FC236}">
                <a16:creationId xmlns:a16="http://schemas.microsoft.com/office/drawing/2014/main" id="{2D74311A-079D-13CC-2F08-137D2920F042}"/>
              </a:ext>
            </a:extLst>
          </p:cNvPr>
          <p:cNvGrpSpPr/>
          <p:nvPr/>
        </p:nvGrpSpPr>
        <p:grpSpPr>
          <a:xfrm>
            <a:off x="381000" y="354114"/>
            <a:ext cx="8666396" cy="2437212"/>
            <a:chOff x="381000" y="354114"/>
            <a:chExt cx="8666396" cy="2437212"/>
          </a:xfrm>
        </p:grpSpPr>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2"/>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descr="A visualizatin of building the partial game tree using leaf node selection and simulated playouts.">
            <a:extLst>
              <a:ext uri="{FF2B5EF4-FFF2-40B4-BE49-F238E27FC236}">
                <a16:creationId xmlns:a16="http://schemas.microsoft.com/office/drawing/2014/main" id="{76D6FA05-10A9-045B-3E4F-6A97A5890264}"/>
              </a:ext>
            </a:extLst>
          </p:cNvPr>
          <p:cNvGrpSpPr/>
          <p:nvPr/>
        </p:nvGrpSpPr>
        <p:grpSpPr>
          <a:xfrm>
            <a:off x="335216" y="2819400"/>
            <a:ext cx="8427784" cy="3980328"/>
            <a:chOff x="335216" y="2819400"/>
            <a:chExt cx="8427784" cy="3980328"/>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3"/>
            <a:stretch>
              <a:fillRect/>
            </a:stretch>
          </p:blipFill>
          <p:spPr>
            <a:xfrm>
              <a:off x="978351" y="2819400"/>
              <a:ext cx="7784649" cy="3189476"/>
            </a:xfrm>
            <a:prstGeom prst="rect">
              <a:avLst/>
            </a:prstGeom>
          </p:spPr>
        </p:pic>
        <p:sp>
          <p:nvSpPr>
            <p:cNvPr id="6" name="Speech Bubble: Rectangle 5">
              <a:extLst>
                <a:ext uri="{FF2B5EF4-FFF2-40B4-BE49-F238E27FC236}">
                  <a16:creationId xmlns:a16="http://schemas.microsoft.com/office/drawing/2014/main" id="{559D4B9A-014D-421F-AD0F-76EDEBC51C3A}"/>
                </a:ext>
              </a:extLst>
            </p:cNvPr>
            <p:cNvSpPr/>
            <p:nvPr/>
          </p:nvSpPr>
          <p:spPr>
            <a:xfrm>
              <a:off x="3901408" y="5961528"/>
              <a:ext cx="2286000" cy="838200"/>
            </a:xfrm>
            <a:prstGeom prst="wedgeRectCallout">
              <a:avLst>
                <a:gd name="adj1" fmla="val -47565"/>
                <a:gd name="adj2" fmla="val -9381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Note: the simulation path is not recorded to preserve memory!</a:t>
              </a:r>
            </a:p>
          </p:txBody>
        </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grpSp>
    </p:spTree>
    <p:extLst>
      <p:ext uri="{BB962C8B-B14F-4D97-AF65-F5344CB8AC3E}">
        <p14:creationId xmlns:p14="http://schemas.microsoft.com/office/powerpoint/2010/main" val="1770306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12932</TotalTime>
  <Words>3595</Words>
  <Application>Microsoft Office PowerPoint</Application>
  <PresentationFormat>On-screen Show (4:3)</PresentationFormat>
  <Paragraphs>535</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Idea: Minimax Decision</vt:lpstr>
      <vt:lpstr>Minimax Search: Back-up Minimax Values</vt:lpstr>
      <vt:lpstr>MiniMax-Search Algorithm</vt:lpstr>
      <vt:lpstr>Exercise: Simple 2-Ply Game</vt:lpstr>
      <vt:lpstr>Issue: Game Tree Size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Heuristic Alpha-Beta Tree Search</vt:lpstr>
      <vt:lpstr>Methods for Adversarial Games</vt:lpstr>
      <vt:lpstr>Cutting off search</vt:lpstr>
      <vt:lpstr>Heuristic Alpha-Beta Tree Search: Cutting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80</cp:revision>
  <dcterms:created xsi:type="dcterms:W3CDTF">2021-03-18T20:20:32Z</dcterms:created>
  <dcterms:modified xsi:type="dcterms:W3CDTF">2024-12-07T05:43:19Z</dcterms:modified>
</cp:coreProperties>
</file>