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7"/>
  </p:notesMasterIdLst>
  <p:handoutMasterIdLst>
    <p:handoutMasterId r:id="rId38"/>
  </p:handoutMasterIdLst>
  <p:sldIdLst>
    <p:sldId id="455" r:id="rId2"/>
    <p:sldId id="509" r:id="rId3"/>
    <p:sldId id="511" r:id="rId4"/>
    <p:sldId id="457" r:id="rId5"/>
    <p:sldId id="306" r:id="rId6"/>
    <p:sldId id="510" r:id="rId7"/>
    <p:sldId id="497" r:id="rId8"/>
    <p:sldId id="346" r:id="rId9"/>
    <p:sldId id="347" r:id="rId10"/>
    <p:sldId id="483" r:id="rId11"/>
    <p:sldId id="484" r:id="rId12"/>
    <p:sldId id="480" r:id="rId13"/>
    <p:sldId id="485" r:id="rId14"/>
    <p:sldId id="479" r:id="rId15"/>
    <p:sldId id="498" r:id="rId16"/>
    <p:sldId id="486" r:id="rId17"/>
    <p:sldId id="432" r:id="rId18"/>
    <p:sldId id="512" r:id="rId19"/>
    <p:sldId id="499" r:id="rId20"/>
    <p:sldId id="487" r:id="rId21"/>
    <p:sldId id="501" r:id="rId22"/>
    <p:sldId id="500" r:id="rId23"/>
    <p:sldId id="502" r:id="rId24"/>
    <p:sldId id="504" r:id="rId25"/>
    <p:sldId id="454" r:id="rId26"/>
    <p:sldId id="413" r:id="rId27"/>
    <p:sldId id="505" r:id="rId28"/>
    <p:sldId id="493" r:id="rId29"/>
    <p:sldId id="495" r:id="rId30"/>
    <p:sldId id="489" r:id="rId31"/>
    <p:sldId id="490" r:id="rId32"/>
    <p:sldId id="491" r:id="rId33"/>
    <p:sldId id="506" r:id="rId34"/>
    <p:sldId id="494" r:id="rId35"/>
    <p:sldId id="508" r:id="rId36"/>
  </p:sldIdLst>
  <p:sldSz cx="12192000" cy="6858000"/>
  <p:notesSz cx="7099300" cy="10234613"/>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1BB79B-38E9-4662-8ED5-3F2F225203CE}">
          <p14:sldIdLst>
            <p14:sldId id="455"/>
            <p14:sldId id="509"/>
            <p14:sldId id="511"/>
            <p14:sldId id="457"/>
            <p14:sldId id="306"/>
            <p14:sldId id="510"/>
          </p14:sldIdLst>
        </p14:section>
        <p14:section name="Supervised Learning" id="{87DBC323-8EDA-4738-AF7F-5929ADB374DA}">
          <p14:sldIdLst>
            <p14:sldId id="497"/>
            <p14:sldId id="346"/>
            <p14:sldId id="347"/>
            <p14:sldId id="483"/>
            <p14:sldId id="484"/>
            <p14:sldId id="480"/>
            <p14:sldId id="485"/>
            <p14:sldId id="479"/>
          </p14:sldIdLst>
        </p14:section>
        <p14:section name="Data" id="{16F72C8D-4EB9-41F6-B741-77F6A0986143}">
          <p14:sldIdLst>
            <p14:sldId id="498"/>
            <p14:sldId id="486"/>
            <p14:sldId id="432"/>
            <p14:sldId id="512"/>
          </p14:sldIdLst>
        </p14:section>
        <p14:section name="Training and Testing" id="{C04CA568-4756-4F1A-A0CF-F0BB46D2F97A}">
          <p14:sldIdLst>
            <p14:sldId id="499"/>
            <p14:sldId id="487"/>
            <p14:sldId id="501"/>
            <p14:sldId id="500"/>
            <p14:sldId id="502"/>
            <p14:sldId id="504"/>
            <p14:sldId id="454"/>
            <p14:sldId id="413"/>
          </p14:sldIdLst>
        </p14:section>
        <p14:section name="Types of ML Models" id="{17B4E910-6E8A-4FEE-A43D-B13D3E343326}">
          <p14:sldIdLst>
            <p14:sldId id="505"/>
            <p14:sldId id="493"/>
            <p14:sldId id="495"/>
            <p14:sldId id="489"/>
            <p14:sldId id="490"/>
            <p14:sldId id="491"/>
            <p14:sldId id="506"/>
            <p14:sldId id="494"/>
          </p14:sldIdLst>
        </p14:section>
        <p14:section name="How are models used in AI" id="{C564B212-4CB4-4076-B86F-55C18B0F30DD}">
          <p14:sldIdLst>
            <p14:sldId id="5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88626" autoAdjust="0"/>
  </p:normalViewPr>
  <p:slideViewPr>
    <p:cSldViewPr>
      <p:cViewPr varScale="1">
        <p:scale>
          <a:sx n="85" d="100"/>
          <a:sy n="85" d="100"/>
        </p:scale>
        <p:origin x="3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_rels/data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56DAC-667B-4714-880C-603F24F05912}" type="doc">
      <dgm:prSet loTypeId="urn:microsoft.com/office/officeart/2005/8/layout/hProcess9" loCatId="process" qsTypeId="urn:microsoft.com/office/officeart/2005/8/quickstyle/simple1" qsCatId="simple" csTypeId="urn:microsoft.com/office/officeart/2005/8/colors/accent1_2" csCatId="accent1" phldr="1"/>
      <dgm:spPr/>
    </dgm:pt>
    <dgm:pt modelId="{B79D49AE-C4BC-4451-8B61-36344AC8A8CC}">
      <dgm:prSet phldrT="[Text]"/>
      <dgm:spPr/>
      <dgm:t>
        <a:bodyPr/>
        <a:lstStyle/>
        <a:p>
          <a:r>
            <a:rPr lang="en-US" dirty="0"/>
            <a:t>Supervised Learning</a:t>
          </a:r>
        </a:p>
      </dgm:t>
    </dgm:pt>
    <dgm:pt modelId="{6F7F5DD6-6DE9-47B1-9956-BB5CC5C2F674}" type="parTrans" cxnId="{BB44AAC3-B52D-4C06-BFD7-A642F302041C}">
      <dgm:prSet/>
      <dgm:spPr/>
      <dgm:t>
        <a:bodyPr/>
        <a:lstStyle/>
        <a:p>
          <a:endParaRPr lang="en-US"/>
        </a:p>
      </dgm:t>
    </dgm:pt>
    <dgm:pt modelId="{CAF0C5CC-FCA6-43DB-824D-925055DF913E}" type="sibTrans" cxnId="{BB44AAC3-B52D-4C06-BFD7-A642F302041C}">
      <dgm:prSet/>
      <dgm:spPr/>
      <dgm:t>
        <a:bodyPr/>
        <a:lstStyle/>
        <a:p>
          <a:endParaRPr lang="en-US"/>
        </a:p>
      </dgm:t>
    </dgm:pt>
    <dgm:pt modelId="{F56C4BC8-0ED4-400F-A75E-EF237D4F94B6}">
      <dgm:prSet phldrT="[Text]"/>
      <dgm:spPr/>
      <dgm:t>
        <a:bodyPr/>
        <a:lstStyle/>
        <a:p>
          <a:r>
            <a:rPr lang="en-US" dirty="0"/>
            <a:t>Data</a:t>
          </a:r>
        </a:p>
      </dgm:t>
    </dgm:pt>
    <dgm:pt modelId="{4293304B-5236-46D6-9083-D1E8E81B63BB}" type="parTrans" cxnId="{4B35E22E-3BF8-490E-B7B4-54CD143774CE}">
      <dgm:prSet/>
      <dgm:spPr/>
      <dgm:t>
        <a:bodyPr/>
        <a:lstStyle/>
        <a:p>
          <a:endParaRPr lang="en-US"/>
        </a:p>
      </dgm:t>
    </dgm:pt>
    <dgm:pt modelId="{B2D14E5B-C6D9-499E-9834-A7B65322007B}" type="sibTrans" cxnId="{4B35E22E-3BF8-490E-B7B4-54CD143774CE}">
      <dgm:prSet/>
      <dgm:spPr/>
      <dgm:t>
        <a:bodyPr/>
        <a:lstStyle/>
        <a:p>
          <a:endParaRPr lang="en-US"/>
        </a:p>
      </dgm:t>
    </dgm:pt>
    <dgm:pt modelId="{1F1F3557-D6AF-47CF-8C3D-D8351D586D3F}">
      <dgm:prSet phldrT="[Text]"/>
      <dgm:spPr/>
      <dgm:t>
        <a:bodyPr/>
        <a:lstStyle/>
        <a:p>
          <a:r>
            <a:rPr lang="en-US" dirty="0"/>
            <a:t>Training &amp; Testing</a:t>
          </a:r>
        </a:p>
      </dgm:t>
    </dgm:pt>
    <dgm:pt modelId="{E4334A6C-1385-4594-A085-BF177D0B5A2C}" type="parTrans" cxnId="{33BB2657-E490-4F1A-B796-5E0C2BADBBD7}">
      <dgm:prSet/>
      <dgm:spPr/>
      <dgm:t>
        <a:bodyPr/>
        <a:lstStyle/>
        <a:p>
          <a:endParaRPr lang="en-US"/>
        </a:p>
      </dgm:t>
    </dgm:pt>
    <dgm:pt modelId="{2D333EDA-78FE-4356-BF88-7C120261B098}" type="sibTrans" cxnId="{33BB2657-E490-4F1A-B796-5E0C2BADBBD7}">
      <dgm:prSet/>
      <dgm:spPr/>
      <dgm:t>
        <a:bodyPr/>
        <a:lstStyle/>
        <a:p>
          <a:endParaRPr lang="en-US"/>
        </a:p>
      </dgm:t>
    </dgm:pt>
    <dgm:pt modelId="{451AA810-5B15-4A81-BA5D-D4EA5D9B1831}">
      <dgm:prSet phldrT="[Text]"/>
      <dgm:spPr/>
      <dgm:t>
        <a:bodyPr/>
        <a:lstStyle/>
        <a:p>
          <a:r>
            <a:rPr lang="en-US" dirty="0"/>
            <a:t>Types of supervised ML Models</a:t>
          </a:r>
        </a:p>
      </dgm:t>
    </dgm:pt>
    <dgm:pt modelId="{1AD1F506-36C8-4DEB-80FD-AC22DFB23149}" type="parTrans" cxnId="{E5A0DC4B-9039-4EFF-B096-55D281F90705}">
      <dgm:prSet/>
      <dgm:spPr/>
      <dgm:t>
        <a:bodyPr/>
        <a:lstStyle/>
        <a:p>
          <a:endParaRPr lang="en-US"/>
        </a:p>
      </dgm:t>
    </dgm:pt>
    <dgm:pt modelId="{A332E490-9AC3-4DF1-AE94-0EED0AE5B1C2}" type="sibTrans" cxnId="{E5A0DC4B-9039-4EFF-B096-55D281F90705}">
      <dgm:prSet/>
      <dgm:spPr/>
      <dgm:t>
        <a:bodyPr/>
        <a:lstStyle/>
        <a:p>
          <a:endParaRPr lang="en-US"/>
        </a:p>
      </dgm:t>
    </dgm:pt>
    <dgm:pt modelId="{A162E7D4-7296-40E4-B5A0-41D2FAD1277E}">
      <dgm:prSet phldrT="[Text]"/>
      <dgm:spPr/>
      <dgm:t>
        <a:bodyPr/>
        <a:lstStyle/>
        <a:p>
          <a:r>
            <a:rPr lang="en-US" dirty="0"/>
            <a:t>Use in AI</a:t>
          </a:r>
        </a:p>
      </dgm:t>
    </dgm:pt>
    <dgm:pt modelId="{C4245560-DC20-46FA-AFAD-689EED375F1D}" type="parTrans" cxnId="{6359E31F-C4E6-4C29-AD30-FAD8EC9DFAED}">
      <dgm:prSet/>
      <dgm:spPr/>
      <dgm:t>
        <a:bodyPr/>
        <a:lstStyle/>
        <a:p>
          <a:endParaRPr lang="en-US"/>
        </a:p>
      </dgm:t>
    </dgm:pt>
    <dgm:pt modelId="{0FD7DD4D-9758-4BFF-A28C-3499268CD46E}" type="sibTrans" cxnId="{6359E31F-C4E6-4C29-AD30-FAD8EC9DFAED}">
      <dgm:prSet/>
      <dgm:spPr/>
      <dgm:t>
        <a:bodyPr/>
        <a:lstStyle/>
        <a:p>
          <a:endParaRPr lang="en-US"/>
        </a:p>
      </dgm:t>
    </dgm:pt>
    <dgm:pt modelId="{FB6BA4AC-366A-4DD7-9208-7CAECBC61ACD}">
      <dgm:prSet phldrT="[Text]"/>
      <dgm:spPr/>
      <dgm:t>
        <a:bodyPr/>
        <a:lstStyle/>
        <a:p>
          <a:r>
            <a:rPr lang="en-US" dirty="0"/>
            <a:t>ML &amp; Agents</a:t>
          </a:r>
        </a:p>
      </dgm:t>
    </dgm:pt>
    <dgm:pt modelId="{1BBE2391-B3F0-4D13-BE2F-3139F04AF03A}" type="parTrans" cxnId="{A9DD7A30-ED7B-4678-A229-1A08ECD58F0D}">
      <dgm:prSet/>
      <dgm:spPr/>
      <dgm:t>
        <a:bodyPr/>
        <a:lstStyle/>
        <a:p>
          <a:endParaRPr lang="en-US"/>
        </a:p>
      </dgm:t>
    </dgm:pt>
    <dgm:pt modelId="{82E406E3-D8B4-42F7-B8D8-955AAE0E8DC7}" type="sibTrans" cxnId="{A9DD7A30-ED7B-4678-A229-1A08ECD58F0D}">
      <dgm:prSet/>
      <dgm:spPr/>
      <dgm:t>
        <a:bodyPr/>
        <a:lstStyle/>
        <a:p>
          <a:endParaRPr lang="en-US"/>
        </a:p>
      </dgm:t>
    </dgm:pt>
    <dgm:pt modelId="{DE46D941-84A0-4CD6-8EB7-26AED89C8EDE}" type="pres">
      <dgm:prSet presAssocID="{B1F56DAC-667B-4714-880C-603F24F05912}" presName="CompostProcess" presStyleCnt="0">
        <dgm:presLayoutVars>
          <dgm:dir/>
          <dgm:resizeHandles val="exact"/>
        </dgm:presLayoutVars>
      </dgm:prSet>
      <dgm:spPr/>
    </dgm:pt>
    <dgm:pt modelId="{F52D2AE5-D223-4FD2-AE0F-78620D37C70E}" type="pres">
      <dgm:prSet presAssocID="{B1F56DAC-667B-4714-880C-603F24F05912}" presName="arrow" presStyleLbl="bgShp" presStyleIdx="0" presStyleCnt="1"/>
      <dgm:spPr/>
    </dgm:pt>
    <dgm:pt modelId="{A74280AD-9FFD-4AA9-9C0B-AE915AECE173}" type="pres">
      <dgm:prSet presAssocID="{B1F56DAC-667B-4714-880C-603F24F05912}" presName="linearProcess" presStyleCnt="0"/>
      <dgm:spPr/>
    </dgm:pt>
    <dgm:pt modelId="{53DC3ABF-67AF-4AE6-B5D8-01CDD9772369}" type="pres">
      <dgm:prSet presAssocID="{FB6BA4AC-366A-4DD7-9208-7CAECBC61ACD}" presName="textNode" presStyleLbl="node1" presStyleIdx="0" presStyleCnt="6">
        <dgm:presLayoutVars>
          <dgm:bulletEnabled val="1"/>
        </dgm:presLayoutVars>
      </dgm:prSet>
      <dgm:spPr/>
    </dgm:pt>
    <dgm:pt modelId="{CD05CC86-C5B3-489E-9300-99D83F82B9E0}" type="pres">
      <dgm:prSet presAssocID="{82E406E3-D8B4-42F7-B8D8-955AAE0E8DC7}" presName="sibTrans" presStyleCnt="0"/>
      <dgm:spPr/>
    </dgm:pt>
    <dgm:pt modelId="{0AB9704D-A203-4650-92A1-56E17AD50F58}" type="pres">
      <dgm:prSet presAssocID="{B79D49AE-C4BC-4451-8B61-36344AC8A8CC}" presName="textNode" presStyleLbl="node1" presStyleIdx="1" presStyleCnt="6">
        <dgm:presLayoutVars>
          <dgm:bulletEnabled val="1"/>
        </dgm:presLayoutVars>
      </dgm:prSet>
      <dgm:spPr/>
    </dgm:pt>
    <dgm:pt modelId="{F4D45C06-9090-431D-9BC9-391ED8FB0A5C}" type="pres">
      <dgm:prSet presAssocID="{CAF0C5CC-FCA6-43DB-824D-925055DF913E}" presName="sibTrans" presStyleCnt="0"/>
      <dgm:spPr/>
    </dgm:pt>
    <dgm:pt modelId="{5FE25C4C-2BC5-4F54-BE1F-F3BEC29E749D}" type="pres">
      <dgm:prSet presAssocID="{F56C4BC8-0ED4-400F-A75E-EF237D4F94B6}" presName="textNode" presStyleLbl="node1" presStyleIdx="2" presStyleCnt="6">
        <dgm:presLayoutVars>
          <dgm:bulletEnabled val="1"/>
        </dgm:presLayoutVars>
      </dgm:prSet>
      <dgm:spPr/>
    </dgm:pt>
    <dgm:pt modelId="{0EDCB13F-2541-4902-AB34-BAB340280A40}" type="pres">
      <dgm:prSet presAssocID="{B2D14E5B-C6D9-499E-9834-A7B65322007B}" presName="sibTrans" presStyleCnt="0"/>
      <dgm:spPr/>
    </dgm:pt>
    <dgm:pt modelId="{754C964E-78AB-4328-868B-C63F78DDBC38}" type="pres">
      <dgm:prSet presAssocID="{1F1F3557-D6AF-47CF-8C3D-D8351D586D3F}" presName="textNode" presStyleLbl="node1" presStyleIdx="3" presStyleCnt="6">
        <dgm:presLayoutVars>
          <dgm:bulletEnabled val="1"/>
        </dgm:presLayoutVars>
      </dgm:prSet>
      <dgm:spPr/>
    </dgm:pt>
    <dgm:pt modelId="{17FEA27C-B94C-4644-A856-9D9876CD3195}" type="pres">
      <dgm:prSet presAssocID="{2D333EDA-78FE-4356-BF88-7C120261B098}" presName="sibTrans" presStyleCnt="0"/>
      <dgm:spPr/>
    </dgm:pt>
    <dgm:pt modelId="{98799300-0DD4-4960-A025-4ADACB2CE7BB}" type="pres">
      <dgm:prSet presAssocID="{451AA810-5B15-4A81-BA5D-D4EA5D9B1831}" presName="textNode" presStyleLbl="node1" presStyleIdx="4" presStyleCnt="6">
        <dgm:presLayoutVars>
          <dgm:bulletEnabled val="1"/>
        </dgm:presLayoutVars>
      </dgm:prSet>
      <dgm:spPr/>
    </dgm:pt>
    <dgm:pt modelId="{A37AB7AD-E927-409A-97DA-5DD8DF66D021}" type="pres">
      <dgm:prSet presAssocID="{A332E490-9AC3-4DF1-AE94-0EED0AE5B1C2}" presName="sibTrans" presStyleCnt="0"/>
      <dgm:spPr/>
    </dgm:pt>
    <dgm:pt modelId="{054AE80D-D322-4C7E-8CAE-447DBCBB2AA6}" type="pres">
      <dgm:prSet presAssocID="{A162E7D4-7296-40E4-B5A0-41D2FAD1277E}" presName="textNode" presStyleLbl="node1" presStyleIdx="5" presStyleCnt="6">
        <dgm:presLayoutVars>
          <dgm:bulletEnabled val="1"/>
        </dgm:presLayoutVars>
      </dgm:prSet>
      <dgm:spPr/>
    </dgm:pt>
  </dgm:ptLst>
  <dgm:cxnLst>
    <dgm:cxn modelId="{6359E31F-C4E6-4C29-AD30-FAD8EC9DFAED}" srcId="{B1F56DAC-667B-4714-880C-603F24F05912}" destId="{A162E7D4-7296-40E4-B5A0-41D2FAD1277E}" srcOrd="5" destOrd="0" parTransId="{C4245560-DC20-46FA-AFAD-689EED375F1D}" sibTransId="{0FD7DD4D-9758-4BFF-A28C-3499268CD46E}"/>
    <dgm:cxn modelId="{C9019E29-62B0-4C86-84B0-A9D37B1CEB0D}" type="presOf" srcId="{B79D49AE-C4BC-4451-8B61-36344AC8A8CC}" destId="{0AB9704D-A203-4650-92A1-56E17AD50F58}" srcOrd="0" destOrd="0" presId="urn:microsoft.com/office/officeart/2005/8/layout/hProcess9"/>
    <dgm:cxn modelId="{45C4C729-75E0-431D-9CF1-307AAE101580}" type="presOf" srcId="{1F1F3557-D6AF-47CF-8C3D-D8351D586D3F}" destId="{754C964E-78AB-4328-868B-C63F78DDBC38}" srcOrd="0" destOrd="0" presId="urn:microsoft.com/office/officeart/2005/8/layout/hProcess9"/>
    <dgm:cxn modelId="{4B35E22E-3BF8-490E-B7B4-54CD143774CE}" srcId="{B1F56DAC-667B-4714-880C-603F24F05912}" destId="{F56C4BC8-0ED4-400F-A75E-EF237D4F94B6}" srcOrd="2" destOrd="0" parTransId="{4293304B-5236-46D6-9083-D1E8E81B63BB}" sibTransId="{B2D14E5B-C6D9-499E-9834-A7B65322007B}"/>
    <dgm:cxn modelId="{A9DD7A30-ED7B-4678-A229-1A08ECD58F0D}" srcId="{B1F56DAC-667B-4714-880C-603F24F05912}" destId="{FB6BA4AC-366A-4DD7-9208-7CAECBC61ACD}" srcOrd="0" destOrd="0" parTransId="{1BBE2391-B3F0-4D13-BE2F-3139F04AF03A}" sibTransId="{82E406E3-D8B4-42F7-B8D8-955AAE0E8DC7}"/>
    <dgm:cxn modelId="{E5A0DC4B-9039-4EFF-B096-55D281F90705}" srcId="{B1F56DAC-667B-4714-880C-603F24F05912}" destId="{451AA810-5B15-4A81-BA5D-D4EA5D9B1831}" srcOrd="4" destOrd="0" parTransId="{1AD1F506-36C8-4DEB-80FD-AC22DFB23149}" sibTransId="{A332E490-9AC3-4DF1-AE94-0EED0AE5B1C2}"/>
    <dgm:cxn modelId="{33BB2657-E490-4F1A-B796-5E0C2BADBBD7}" srcId="{B1F56DAC-667B-4714-880C-603F24F05912}" destId="{1F1F3557-D6AF-47CF-8C3D-D8351D586D3F}" srcOrd="3" destOrd="0" parTransId="{E4334A6C-1385-4594-A085-BF177D0B5A2C}" sibTransId="{2D333EDA-78FE-4356-BF88-7C120261B098}"/>
    <dgm:cxn modelId="{02B7229F-BE61-40CC-8A97-60FE610C9673}" type="presOf" srcId="{B1F56DAC-667B-4714-880C-603F24F05912}" destId="{DE46D941-84A0-4CD6-8EB7-26AED89C8EDE}" srcOrd="0" destOrd="0" presId="urn:microsoft.com/office/officeart/2005/8/layout/hProcess9"/>
    <dgm:cxn modelId="{C74790AF-3C74-4366-ADBB-B2C78FC7C8F2}" type="presOf" srcId="{FB6BA4AC-366A-4DD7-9208-7CAECBC61ACD}" destId="{53DC3ABF-67AF-4AE6-B5D8-01CDD9772369}" srcOrd="0" destOrd="0" presId="urn:microsoft.com/office/officeart/2005/8/layout/hProcess9"/>
    <dgm:cxn modelId="{DD47E2B2-ADFE-4CA3-9539-2CF918532CF9}" type="presOf" srcId="{451AA810-5B15-4A81-BA5D-D4EA5D9B1831}" destId="{98799300-0DD4-4960-A025-4ADACB2CE7BB}" srcOrd="0" destOrd="0" presId="urn:microsoft.com/office/officeart/2005/8/layout/hProcess9"/>
    <dgm:cxn modelId="{F079C2BD-CA5D-4C90-B667-584578C83E8C}" type="presOf" srcId="{A162E7D4-7296-40E4-B5A0-41D2FAD1277E}" destId="{054AE80D-D322-4C7E-8CAE-447DBCBB2AA6}" srcOrd="0" destOrd="0" presId="urn:microsoft.com/office/officeart/2005/8/layout/hProcess9"/>
    <dgm:cxn modelId="{BB44AAC3-B52D-4C06-BFD7-A642F302041C}" srcId="{B1F56DAC-667B-4714-880C-603F24F05912}" destId="{B79D49AE-C4BC-4451-8B61-36344AC8A8CC}" srcOrd="1" destOrd="0" parTransId="{6F7F5DD6-6DE9-47B1-9956-BB5CC5C2F674}" sibTransId="{CAF0C5CC-FCA6-43DB-824D-925055DF913E}"/>
    <dgm:cxn modelId="{404C62E0-031A-4B07-B13C-553C8BE8F2C0}" type="presOf" srcId="{F56C4BC8-0ED4-400F-A75E-EF237D4F94B6}" destId="{5FE25C4C-2BC5-4F54-BE1F-F3BEC29E749D}" srcOrd="0" destOrd="0" presId="urn:microsoft.com/office/officeart/2005/8/layout/hProcess9"/>
    <dgm:cxn modelId="{C23F2E25-141C-4D03-8F91-9C64A93670D7}" type="presParOf" srcId="{DE46D941-84A0-4CD6-8EB7-26AED89C8EDE}" destId="{F52D2AE5-D223-4FD2-AE0F-78620D37C70E}" srcOrd="0" destOrd="0" presId="urn:microsoft.com/office/officeart/2005/8/layout/hProcess9"/>
    <dgm:cxn modelId="{8F0079CE-23EC-451A-9C50-16CA9DB9548D}" type="presParOf" srcId="{DE46D941-84A0-4CD6-8EB7-26AED89C8EDE}" destId="{A74280AD-9FFD-4AA9-9C0B-AE915AECE173}" srcOrd="1" destOrd="0" presId="urn:microsoft.com/office/officeart/2005/8/layout/hProcess9"/>
    <dgm:cxn modelId="{3FAA2E6F-2D6A-422E-9B60-E7CC370A0D3E}" type="presParOf" srcId="{A74280AD-9FFD-4AA9-9C0B-AE915AECE173}" destId="{53DC3ABF-67AF-4AE6-B5D8-01CDD9772369}" srcOrd="0" destOrd="0" presId="urn:microsoft.com/office/officeart/2005/8/layout/hProcess9"/>
    <dgm:cxn modelId="{77078556-8206-402C-992C-585E484D40D2}" type="presParOf" srcId="{A74280AD-9FFD-4AA9-9C0B-AE915AECE173}" destId="{CD05CC86-C5B3-489E-9300-99D83F82B9E0}" srcOrd="1" destOrd="0" presId="urn:microsoft.com/office/officeart/2005/8/layout/hProcess9"/>
    <dgm:cxn modelId="{8724206F-2A0D-49D8-A1BC-97CA6A8CAEF6}" type="presParOf" srcId="{A74280AD-9FFD-4AA9-9C0B-AE915AECE173}" destId="{0AB9704D-A203-4650-92A1-56E17AD50F58}" srcOrd="2" destOrd="0" presId="urn:microsoft.com/office/officeart/2005/8/layout/hProcess9"/>
    <dgm:cxn modelId="{D52F45E2-E3EF-436A-9746-02E5BB338474}" type="presParOf" srcId="{A74280AD-9FFD-4AA9-9C0B-AE915AECE173}" destId="{F4D45C06-9090-431D-9BC9-391ED8FB0A5C}" srcOrd="3" destOrd="0" presId="urn:microsoft.com/office/officeart/2005/8/layout/hProcess9"/>
    <dgm:cxn modelId="{D0D8401F-EFA6-4902-9C0E-F95EA024577B}" type="presParOf" srcId="{A74280AD-9FFD-4AA9-9C0B-AE915AECE173}" destId="{5FE25C4C-2BC5-4F54-BE1F-F3BEC29E749D}" srcOrd="4" destOrd="0" presId="urn:microsoft.com/office/officeart/2005/8/layout/hProcess9"/>
    <dgm:cxn modelId="{43C09B57-5BCC-4BFD-AE0A-15BBA94D7B0E}" type="presParOf" srcId="{A74280AD-9FFD-4AA9-9C0B-AE915AECE173}" destId="{0EDCB13F-2541-4902-AB34-BAB340280A40}" srcOrd="5" destOrd="0" presId="urn:microsoft.com/office/officeart/2005/8/layout/hProcess9"/>
    <dgm:cxn modelId="{DC6EF464-186C-45A6-95C0-582BFA4C0970}" type="presParOf" srcId="{A74280AD-9FFD-4AA9-9C0B-AE915AECE173}" destId="{754C964E-78AB-4328-868B-C63F78DDBC38}" srcOrd="6" destOrd="0" presId="urn:microsoft.com/office/officeart/2005/8/layout/hProcess9"/>
    <dgm:cxn modelId="{A1E9AEF2-30C3-47D3-9252-D68FC2DD4980}" type="presParOf" srcId="{A74280AD-9FFD-4AA9-9C0B-AE915AECE173}" destId="{17FEA27C-B94C-4644-A856-9D9876CD3195}" srcOrd="7" destOrd="0" presId="urn:microsoft.com/office/officeart/2005/8/layout/hProcess9"/>
    <dgm:cxn modelId="{D6050178-2CF6-4FD5-867B-252793DDCBD2}" type="presParOf" srcId="{A74280AD-9FFD-4AA9-9C0B-AE915AECE173}" destId="{98799300-0DD4-4960-A025-4ADACB2CE7BB}" srcOrd="8" destOrd="0" presId="urn:microsoft.com/office/officeart/2005/8/layout/hProcess9"/>
    <dgm:cxn modelId="{228BD13C-2EF4-4593-AFA1-48A1C51F001F}" type="presParOf" srcId="{A74280AD-9FFD-4AA9-9C0B-AE915AECE173}" destId="{A37AB7AD-E927-409A-97DA-5DD8DF66D021}" srcOrd="9" destOrd="0" presId="urn:microsoft.com/office/officeart/2005/8/layout/hProcess9"/>
    <dgm:cxn modelId="{C420B259-13E5-4F4E-BA63-F21CB6DCA6D6}" type="presParOf" srcId="{A74280AD-9FFD-4AA9-9C0B-AE915AECE173}" destId="{054AE80D-D322-4C7E-8CAE-447DBCBB2AA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35A93-AE11-4328-8065-FAF9C37D990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B5E95F5-B2F1-4821-9D54-DC9AD43F9E7A}">
      <dgm:prSet/>
      <dgm:spPr/>
      <dgm:t>
        <a:bodyPr/>
        <a:lstStyle/>
        <a:p>
          <a:r>
            <a:rPr lang="en-US"/>
            <a:t>Many other models exist</a:t>
          </a:r>
        </a:p>
      </dgm:t>
    </dgm:pt>
    <dgm:pt modelId="{CE83A929-FCE0-4D34-A265-C9FF2C54779F}" type="parTrans" cxnId="{6E5EEBF9-54A0-4C1C-B47C-ECF6E5894F9C}">
      <dgm:prSet/>
      <dgm:spPr/>
      <dgm:t>
        <a:bodyPr/>
        <a:lstStyle/>
        <a:p>
          <a:endParaRPr lang="en-US"/>
        </a:p>
      </dgm:t>
    </dgm:pt>
    <dgm:pt modelId="{B2723B72-E11B-42F7-866B-483EBDD54CBC}" type="sibTrans" cxnId="{6E5EEBF9-54A0-4C1C-B47C-ECF6E5894F9C}">
      <dgm:prSet/>
      <dgm:spPr/>
      <dgm:t>
        <a:bodyPr/>
        <a:lstStyle/>
        <a:p>
          <a:endParaRPr lang="en-US"/>
        </a:p>
      </dgm:t>
    </dgm:pt>
    <dgm:pt modelId="{1ED475E8-E0EC-4711-B4FB-E75F7477CAAA}">
      <dgm:prSet/>
      <dgm:spPr/>
      <dgm:t>
        <a:bodyPr/>
        <a:lstStyle/>
        <a:p>
          <a:r>
            <a:rPr lang="en-US" b="1" dirty="0"/>
            <a:t>Generalized linear model (GLM): </a:t>
          </a:r>
          <a:r>
            <a:rPr lang="en-US" dirty="0"/>
            <a:t>This important model family includes </a:t>
          </a:r>
          <a:r>
            <a:rPr lang="en-US" b="1" dirty="0"/>
            <a:t>linear regression </a:t>
          </a:r>
          <a:r>
            <a:rPr lang="en-US" dirty="0"/>
            <a:t>and the classification method </a:t>
          </a:r>
          <a:r>
            <a:rPr lang="en-US" b="1" dirty="0"/>
            <a:t>logistic regression. </a:t>
          </a:r>
          <a:endParaRPr lang="en-US" dirty="0"/>
        </a:p>
      </dgm:t>
    </dgm:pt>
    <dgm:pt modelId="{236BEB09-5B70-49D3-867A-4105FE3894F9}" type="parTrans" cxnId="{E8F319D2-5FAD-4834-A83C-7D096D439476}">
      <dgm:prSet/>
      <dgm:spPr/>
      <dgm:t>
        <a:bodyPr/>
        <a:lstStyle/>
        <a:p>
          <a:endParaRPr lang="en-US"/>
        </a:p>
      </dgm:t>
    </dgm:pt>
    <dgm:pt modelId="{E41B67BC-CBCA-466C-8232-7B155C3E702C}" type="sibTrans" cxnId="{E8F319D2-5FAD-4834-A83C-7D096D439476}">
      <dgm:prSet/>
      <dgm:spPr/>
      <dgm:t>
        <a:bodyPr/>
        <a:lstStyle/>
        <a:p>
          <a:endParaRPr lang="en-US"/>
        </a:p>
      </dgm:t>
    </dgm:pt>
    <dgm:pt modelId="{40585307-9758-4CB4-BF58-076BC1745A6A}">
      <dgm:prSet/>
      <dgm:spPr/>
      <dgm:t>
        <a:bodyPr/>
        <a:lstStyle/>
        <a:p>
          <a:r>
            <a:rPr lang="en-US"/>
            <a:t>Often used methods</a:t>
          </a:r>
        </a:p>
      </dgm:t>
    </dgm:pt>
    <dgm:pt modelId="{D8FDF1E4-9B66-441C-9785-F4830EABC37D}" type="parTrans" cxnId="{7DC56D74-B858-411A-AB34-7AD6094F8BCE}">
      <dgm:prSet/>
      <dgm:spPr/>
      <dgm:t>
        <a:bodyPr/>
        <a:lstStyle/>
        <a:p>
          <a:endParaRPr lang="en-US"/>
        </a:p>
      </dgm:t>
    </dgm:pt>
    <dgm:pt modelId="{11746D72-579A-498E-852B-8BEE617DD097}" type="sibTrans" cxnId="{7DC56D74-B858-411A-AB34-7AD6094F8BCE}">
      <dgm:prSet/>
      <dgm:spPr/>
      <dgm:t>
        <a:bodyPr/>
        <a:lstStyle/>
        <a:p>
          <a:endParaRPr lang="en-US"/>
        </a:p>
      </dgm:t>
    </dgm:pt>
    <dgm:pt modelId="{5F00ADBC-B568-4242-97BA-94CD45AB333E}">
      <dgm:prSet/>
      <dgm:spPr/>
      <dgm:t>
        <a:bodyPr/>
        <a:lstStyle/>
        <a:p>
          <a:r>
            <a:rPr lang="en-US" b="1" dirty="0"/>
            <a:t>Regularization: </a:t>
          </a:r>
          <a:r>
            <a:rPr lang="en-US" dirty="0"/>
            <a:t>enforce simplicity and reduces overfitting by using a penalty for complexity.</a:t>
          </a:r>
        </a:p>
      </dgm:t>
    </dgm:pt>
    <dgm:pt modelId="{7AF04798-FD68-4F6B-87A2-A52C6F973446}" type="parTrans" cxnId="{2AA82FB5-1E60-4FA3-8241-EB851911C1DA}">
      <dgm:prSet/>
      <dgm:spPr/>
      <dgm:t>
        <a:bodyPr/>
        <a:lstStyle/>
        <a:p>
          <a:endParaRPr lang="en-US"/>
        </a:p>
      </dgm:t>
    </dgm:pt>
    <dgm:pt modelId="{EB1CF6BA-5482-4A2B-9542-22BBD65B0A0D}" type="sibTrans" cxnId="{2AA82FB5-1E60-4FA3-8241-EB851911C1DA}">
      <dgm:prSet/>
      <dgm:spPr/>
      <dgm:t>
        <a:bodyPr/>
        <a:lstStyle/>
        <a:p>
          <a:endParaRPr lang="en-US"/>
        </a:p>
      </dgm:t>
    </dgm:pt>
    <dgm:pt modelId="{5D695B2C-1523-4190-BB96-EA1E42AD2FAC}">
      <dgm:prSet/>
      <dgm:spPr/>
      <dgm:t>
        <a:bodyPr/>
        <a:lstStyle/>
        <a:p>
          <a:r>
            <a:rPr lang="en-US" b="1" dirty="0"/>
            <a:t>Kernel trick: </a:t>
          </a:r>
          <a:r>
            <a:rPr lang="en-US" dirty="0"/>
            <a:t>Let a linear classifier learn non-linear decision boundaries ( = a linear boundary in a high dimensional space).</a:t>
          </a:r>
        </a:p>
      </dgm:t>
    </dgm:pt>
    <dgm:pt modelId="{C9A82CFF-E498-4AF4-BB06-985F23FE45AA}" type="parTrans" cxnId="{64BCFF14-A8A7-49A5-9F46-1A4FE24AB927}">
      <dgm:prSet/>
      <dgm:spPr/>
      <dgm:t>
        <a:bodyPr/>
        <a:lstStyle/>
        <a:p>
          <a:endParaRPr lang="en-US"/>
        </a:p>
      </dgm:t>
    </dgm:pt>
    <dgm:pt modelId="{1E90E51C-E657-4416-A5AC-07309E49D108}" type="sibTrans" cxnId="{64BCFF14-A8A7-49A5-9F46-1A4FE24AB927}">
      <dgm:prSet/>
      <dgm:spPr/>
      <dgm:t>
        <a:bodyPr/>
        <a:lstStyle/>
        <a:p>
          <a:endParaRPr lang="en-US"/>
        </a:p>
      </dgm:t>
    </dgm:pt>
    <dgm:pt modelId="{540E4FCF-D100-461B-AEA3-55B9A2AC7A9D}">
      <dgm:prSet/>
      <dgm:spPr/>
      <dgm:t>
        <a:bodyPr/>
        <a:lstStyle/>
        <a:p>
          <a:r>
            <a:rPr lang="en-US" b="1" dirty="0"/>
            <a:t>Ensemble Learning: </a:t>
          </a:r>
          <a:r>
            <a:rPr lang="en-US" dirty="0"/>
            <a:t>Use many models and combine the results (e.g., random forest, boosting).</a:t>
          </a:r>
        </a:p>
      </dgm:t>
    </dgm:pt>
    <dgm:pt modelId="{64D13E1B-88EC-4EB2-987F-C0F9481E2CE9}" type="parTrans" cxnId="{F4F628F2-5EDD-4BFF-83E7-EF6DDB4CD7BC}">
      <dgm:prSet/>
      <dgm:spPr/>
      <dgm:t>
        <a:bodyPr/>
        <a:lstStyle/>
        <a:p>
          <a:endParaRPr lang="en-US"/>
        </a:p>
      </dgm:t>
    </dgm:pt>
    <dgm:pt modelId="{FF7B8661-0B4E-4941-ADB2-7BAE0844A58C}" type="sibTrans" cxnId="{F4F628F2-5EDD-4BFF-83E7-EF6DDB4CD7BC}">
      <dgm:prSet/>
      <dgm:spPr/>
      <dgm:t>
        <a:bodyPr/>
        <a:lstStyle/>
        <a:p>
          <a:endParaRPr lang="en-US"/>
        </a:p>
      </dgm:t>
    </dgm:pt>
    <dgm:pt modelId="{C3CA89AC-F4C6-46FD-B0E9-61BD509DA3AB}">
      <dgm:prSet/>
      <dgm:spPr/>
      <dgm:t>
        <a:bodyPr/>
        <a:lstStyle/>
        <a:p>
          <a:r>
            <a:rPr lang="en-US" b="1" dirty="0"/>
            <a:t>Embedding and Dimensionality Reduction: </a:t>
          </a:r>
          <a:r>
            <a:rPr lang="en-US" dirty="0"/>
            <a:t>Learn how to represent data in a simpler way (e.g., PCA, text embeddings).</a:t>
          </a:r>
        </a:p>
      </dgm:t>
    </dgm:pt>
    <dgm:pt modelId="{8DB2500D-776E-4F4F-B91F-62CCC0E3AD0A}" type="parTrans" cxnId="{7145D416-5044-449E-AF9F-93AA3846825E}">
      <dgm:prSet/>
      <dgm:spPr/>
      <dgm:t>
        <a:bodyPr/>
        <a:lstStyle/>
        <a:p>
          <a:endParaRPr lang="en-US"/>
        </a:p>
      </dgm:t>
    </dgm:pt>
    <dgm:pt modelId="{2485EA27-5696-4623-8B9A-705E18564C54}" type="sibTrans" cxnId="{7145D416-5044-449E-AF9F-93AA3846825E}">
      <dgm:prSet/>
      <dgm:spPr/>
      <dgm:t>
        <a:bodyPr/>
        <a:lstStyle/>
        <a:p>
          <a:endParaRPr lang="en-US"/>
        </a:p>
      </dgm:t>
    </dgm:pt>
    <dgm:pt modelId="{6A1890CE-FB14-4465-A97D-A8D0C6F14E9C}" type="pres">
      <dgm:prSet presAssocID="{E0635A93-AE11-4328-8065-FAF9C37D9905}" presName="linear" presStyleCnt="0">
        <dgm:presLayoutVars>
          <dgm:dir/>
          <dgm:animLvl val="lvl"/>
          <dgm:resizeHandles val="exact"/>
        </dgm:presLayoutVars>
      </dgm:prSet>
      <dgm:spPr/>
    </dgm:pt>
    <dgm:pt modelId="{E835D97E-99FA-4FE2-94E7-59450AE5FDB7}" type="pres">
      <dgm:prSet presAssocID="{DB5E95F5-B2F1-4821-9D54-DC9AD43F9E7A}" presName="parentLin" presStyleCnt="0"/>
      <dgm:spPr/>
    </dgm:pt>
    <dgm:pt modelId="{68739E00-13B3-45DC-907F-4AA92DEEEA6D}" type="pres">
      <dgm:prSet presAssocID="{DB5E95F5-B2F1-4821-9D54-DC9AD43F9E7A}" presName="parentLeftMargin" presStyleLbl="node1" presStyleIdx="0" presStyleCnt="2"/>
      <dgm:spPr/>
    </dgm:pt>
    <dgm:pt modelId="{728725E1-C028-4CFF-B3D7-ECB8D28021DB}" type="pres">
      <dgm:prSet presAssocID="{DB5E95F5-B2F1-4821-9D54-DC9AD43F9E7A}" presName="parentText" presStyleLbl="node1" presStyleIdx="0" presStyleCnt="2">
        <dgm:presLayoutVars>
          <dgm:chMax val="0"/>
          <dgm:bulletEnabled val="1"/>
        </dgm:presLayoutVars>
      </dgm:prSet>
      <dgm:spPr/>
    </dgm:pt>
    <dgm:pt modelId="{FF4E73E0-5960-4E54-B7CC-F40AFFACB724}" type="pres">
      <dgm:prSet presAssocID="{DB5E95F5-B2F1-4821-9D54-DC9AD43F9E7A}" presName="negativeSpace" presStyleCnt="0"/>
      <dgm:spPr/>
    </dgm:pt>
    <dgm:pt modelId="{E878BA4F-48C0-44F7-B49B-2544E59430F6}" type="pres">
      <dgm:prSet presAssocID="{DB5E95F5-B2F1-4821-9D54-DC9AD43F9E7A}" presName="childText" presStyleLbl="conFgAcc1" presStyleIdx="0" presStyleCnt="2">
        <dgm:presLayoutVars>
          <dgm:bulletEnabled val="1"/>
        </dgm:presLayoutVars>
      </dgm:prSet>
      <dgm:spPr/>
    </dgm:pt>
    <dgm:pt modelId="{DF3B02ED-3641-4E1C-A0E3-80C49093F7FF}" type="pres">
      <dgm:prSet presAssocID="{B2723B72-E11B-42F7-866B-483EBDD54CBC}" presName="spaceBetweenRectangles" presStyleCnt="0"/>
      <dgm:spPr/>
    </dgm:pt>
    <dgm:pt modelId="{45E99E50-0FBF-478A-BA8B-A4280BCF2E37}" type="pres">
      <dgm:prSet presAssocID="{40585307-9758-4CB4-BF58-076BC1745A6A}" presName="parentLin" presStyleCnt="0"/>
      <dgm:spPr/>
    </dgm:pt>
    <dgm:pt modelId="{67A26B9C-FEA4-49A0-A2A6-D596F117EE18}" type="pres">
      <dgm:prSet presAssocID="{40585307-9758-4CB4-BF58-076BC1745A6A}" presName="parentLeftMargin" presStyleLbl="node1" presStyleIdx="0" presStyleCnt="2"/>
      <dgm:spPr/>
    </dgm:pt>
    <dgm:pt modelId="{D2714134-93F0-48C2-9EAF-C80D0AD218DE}" type="pres">
      <dgm:prSet presAssocID="{40585307-9758-4CB4-BF58-076BC1745A6A}" presName="parentText" presStyleLbl="node1" presStyleIdx="1" presStyleCnt="2">
        <dgm:presLayoutVars>
          <dgm:chMax val="0"/>
          <dgm:bulletEnabled val="1"/>
        </dgm:presLayoutVars>
      </dgm:prSet>
      <dgm:spPr/>
    </dgm:pt>
    <dgm:pt modelId="{2FA0DC3B-D2D9-4E10-A5F0-F6DCF002121A}" type="pres">
      <dgm:prSet presAssocID="{40585307-9758-4CB4-BF58-076BC1745A6A}" presName="negativeSpace" presStyleCnt="0"/>
      <dgm:spPr/>
    </dgm:pt>
    <dgm:pt modelId="{8BD60244-BD09-48B5-A6BD-A5920B49269F}" type="pres">
      <dgm:prSet presAssocID="{40585307-9758-4CB4-BF58-076BC1745A6A}" presName="childText" presStyleLbl="conFgAcc1" presStyleIdx="1" presStyleCnt="2">
        <dgm:presLayoutVars>
          <dgm:bulletEnabled val="1"/>
        </dgm:presLayoutVars>
      </dgm:prSet>
      <dgm:spPr/>
    </dgm:pt>
  </dgm:ptLst>
  <dgm:cxnLst>
    <dgm:cxn modelId="{64BCFF14-A8A7-49A5-9F46-1A4FE24AB927}" srcId="{40585307-9758-4CB4-BF58-076BC1745A6A}" destId="{5D695B2C-1523-4190-BB96-EA1E42AD2FAC}" srcOrd="1" destOrd="0" parTransId="{C9A82CFF-E498-4AF4-BB06-985F23FE45AA}" sibTransId="{1E90E51C-E657-4416-A5AC-07309E49D108}"/>
    <dgm:cxn modelId="{7145D416-5044-449E-AF9F-93AA3846825E}" srcId="{40585307-9758-4CB4-BF58-076BC1745A6A}" destId="{C3CA89AC-F4C6-46FD-B0E9-61BD509DA3AB}" srcOrd="3" destOrd="0" parTransId="{8DB2500D-776E-4F4F-B91F-62CCC0E3AD0A}" sibTransId="{2485EA27-5696-4623-8B9A-705E18564C54}"/>
    <dgm:cxn modelId="{44786C39-1398-43AC-A942-0B7F1EA30DDA}" type="presOf" srcId="{5D695B2C-1523-4190-BB96-EA1E42AD2FAC}" destId="{8BD60244-BD09-48B5-A6BD-A5920B49269F}" srcOrd="0" destOrd="1" presId="urn:microsoft.com/office/officeart/2005/8/layout/list1"/>
    <dgm:cxn modelId="{2908AE40-3EB6-4934-BED4-47236A0AB6A3}" type="presOf" srcId="{1ED475E8-E0EC-4711-B4FB-E75F7477CAAA}" destId="{E878BA4F-48C0-44F7-B49B-2544E59430F6}" srcOrd="0" destOrd="0" presId="urn:microsoft.com/office/officeart/2005/8/layout/list1"/>
    <dgm:cxn modelId="{F6C20B5C-46E0-4327-8CF9-B1E440D159B4}" type="presOf" srcId="{40585307-9758-4CB4-BF58-076BC1745A6A}" destId="{67A26B9C-FEA4-49A0-A2A6-D596F117EE18}" srcOrd="0" destOrd="0" presId="urn:microsoft.com/office/officeart/2005/8/layout/list1"/>
    <dgm:cxn modelId="{22D6D25E-C4E9-4F19-86B1-25C03874BAAB}" type="presOf" srcId="{40585307-9758-4CB4-BF58-076BC1745A6A}" destId="{D2714134-93F0-48C2-9EAF-C80D0AD218DE}" srcOrd="1" destOrd="0" presId="urn:microsoft.com/office/officeart/2005/8/layout/list1"/>
    <dgm:cxn modelId="{928A9563-3671-4CA3-8265-76E71A85FC85}" type="presOf" srcId="{5F00ADBC-B568-4242-97BA-94CD45AB333E}" destId="{8BD60244-BD09-48B5-A6BD-A5920B49269F}" srcOrd="0" destOrd="0" presId="urn:microsoft.com/office/officeart/2005/8/layout/list1"/>
    <dgm:cxn modelId="{D02BBE48-0970-479F-9003-FCD68A563521}" type="presOf" srcId="{540E4FCF-D100-461B-AEA3-55B9A2AC7A9D}" destId="{8BD60244-BD09-48B5-A6BD-A5920B49269F}" srcOrd="0" destOrd="2" presId="urn:microsoft.com/office/officeart/2005/8/layout/list1"/>
    <dgm:cxn modelId="{7DC56D74-B858-411A-AB34-7AD6094F8BCE}" srcId="{E0635A93-AE11-4328-8065-FAF9C37D9905}" destId="{40585307-9758-4CB4-BF58-076BC1745A6A}" srcOrd="1" destOrd="0" parTransId="{D8FDF1E4-9B66-441C-9785-F4830EABC37D}" sibTransId="{11746D72-579A-498E-852B-8BEE617DD097}"/>
    <dgm:cxn modelId="{D104E1A4-26F3-430A-AB12-B1DC1A3251B7}" type="presOf" srcId="{C3CA89AC-F4C6-46FD-B0E9-61BD509DA3AB}" destId="{8BD60244-BD09-48B5-A6BD-A5920B49269F}" srcOrd="0" destOrd="3" presId="urn:microsoft.com/office/officeart/2005/8/layout/list1"/>
    <dgm:cxn modelId="{8B1363AA-5E44-43B2-AF6C-D6626AEDEFAA}" type="presOf" srcId="{DB5E95F5-B2F1-4821-9D54-DC9AD43F9E7A}" destId="{68739E00-13B3-45DC-907F-4AA92DEEEA6D}" srcOrd="0" destOrd="0" presId="urn:microsoft.com/office/officeart/2005/8/layout/list1"/>
    <dgm:cxn modelId="{2AA82FB5-1E60-4FA3-8241-EB851911C1DA}" srcId="{40585307-9758-4CB4-BF58-076BC1745A6A}" destId="{5F00ADBC-B568-4242-97BA-94CD45AB333E}" srcOrd="0" destOrd="0" parTransId="{7AF04798-FD68-4F6B-87A2-A52C6F973446}" sibTransId="{EB1CF6BA-5482-4A2B-9542-22BBD65B0A0D}"/>
    <dgm:cxn modelId="{E8F319D2-5FAD-4834-A83C-7D096D439476}" srcId="{DB5E95F5-B2F1-4821-9D54-DC9AD43F9E7A}" destId="{1ED475E8-E0EC-4711-B4FB-E75F7477CAAA}" srcOrd="0" destOrd="0" parTransId="{236BEB09-5B70-49D3-867A-4105FE3894F9}" sibTransId="{E41B67BC-CBCA-466C-8232-7B155C3E702C}"/>
    <dgm:cxn modelId="{7C2C0DD6-12B3-4DA9-9ABA-49406A488311}" type="presOf" srcId="{E0635A93-AE11-4328-8065-FAF9C37D9905}" destId="{6A1890CE-FB14-4465-A97D-A8D0C6F14E9C}" srcOrd="0" destOrd="0" presId="urn:microsoft.com/office/officeart/2005/8/layout/list1"/>
    <dgm:cxn modelId="{F4F628F2-5EDD-4BFF-83E7-EF6DDB4CD7BC}" srcId="{40585307-9758-4CB4-BF58-076BC1745A6A}" destId="{540E4FCF-D100-461B-AEA3-55B9A2AC7A9D}" srcOrd="2" destOrd="0" parTransId="{64D13E1B-88EC-4EB2-987F-C0F9481E2CE9}" sibTransId="{FF7B8661-0B4E-4941-ADB2-7BAE0844A58C}"/>
    <dgm:cxn modelId="{12B212F5-173E-47B4-AED0-A1379AB7F9D5}" type="presOf" srcId="{DB5E95F5-B2F1-4821-9D54-DC9AD43F9E7A}" destId="{728725E1-C028-4CFF-B3D7-ECB8D28021DB}" srcOrd="1" destOrd="0" presId="urn:microsoft.com/office/officeart/2005/8/layout/list1"/>
    <dgm:cxn modelId="{6E5EEBF9-54A0-4C1C-B47C-ECF6E5894F9C}" srcId="{E0635A93-AE11-4328-8065-FAF9C37D9905}" destId="{DB5E95F5-B2F1-4821-9D54-DC9AD43F9E7A}" srcOrd="0" destOrd="0" parTransId="{CE83A929-FCE0-4D34-A265-C9FF2C54779F}" sibTransId="{B2723B72-E11B-42F7-866B-483EBDD54CBC}"/>
    <dgm:cxn modelId="{98C5AFAE-AB26-42E5-8B63-B71F0D32718F}" type="presParOf" srcId="{6A1890CE-FB14-4465-A97D-A8D0C6F14E9C}" destId="{E835D97E-99FA-4FE2-94E7-59450AE5FDB7}" srcOrd="0" destOrd="0" presId="urn:microsoft.com/office/officeart/2005/8/layout/list1"/>
    <dgm:cxn modelId="{17DD88B0-3D29-4077-A7C5-F7EB23F98DEC}" type="presParOf" srcId="{E835D97E-99FA-4FE2-94E7-59450AE5FDB7}" destId="{68739E00-13B3-45DC-907F-4AA92DEEEA6D}" srcOrd="0" destOrd="0" presId="urn:microsoft.com/office/officeart/2005/8/layout/list1"/>
    <dgm:cxn modelId="{94DE51C0-69B9-4658-85B0-83EB32704971}" type="presParOf" srcId="{E835D97E-99FA-4FE2-94E7-59450AE5FDB7}" destId="{728725E1-C028-4CFF-B3D7-ECB8D28021DB}" srcOrd="1" destOrd="0" presId="urn:microsoft.com/office/officeart/2005/8/layout/list1"/>
    <dgm:cxn modelId="{7FDCF880-B4BA-4E10-9BC8-F6BF6365F812}" type="presParOf" srcId="{6A1890CE-FB14-4465-A97D-A8D0C6F14E9C}" destId="{FF4E73E0-5960-4E54-B7CC-F40AFFACB724}" srcOrd="1" destOrd="0" presId="urn:microsoft.com/office/officeart/2005/8/layout/list1"/>
    <dgm:cxn modelId="{C57AD68A-218A-4758-9FFE-1512211122F4}" type="presParOf" srcId="{6A1890CE-FB14-4465-A97D-A8D0C6F14E9C}" destId="{E878BA4F-48C0-44F7-B49B-2544E59430F6}" srcOrd="2" destOrd="0" presId="urn:microsoft.com/office/officeart/2005/8/layout/list1"/>
    <dgm:cxn modelId="{C3CA5018-C9C5-4CA7-8D88-B90DFCD38DF6}" type="presParOf" srcId="{6A1890CE-FB14-4465-A97D-A8D0C6F14E9C}" destId="{DF3B02ED-3641-4E1C-A0E3-80C49093F7FF}" srcOrd="3" destOrd="0" presId="urn:microsoft.com/office/officeart/2005/8/layout/list1"/>
    <dgm:cxn modelId="{147D7661-93E8-4D9B-9955-41402472042B}" type="presParOf" srcId="{6A1890CE-FB14-4465-A97D-A8D0C6F14E9C}" destId="{45E99E50-0FBF-478A-BA8B-A4280BCF2E37}" srcOrd="4" destOrd="0" presId="urn:microsoft.com/office/officeart/2005/8/layout/list1"/>
    <dgm:cxn modelId="{2033511D-8D8C-4343-8060-2214EDC00E22}" type="presParOf" srcId="{45E99E50-0FBF-478A-BA8B-A4280BCF2E37}" destId="{67A26B9C-FEA4-49A0-A2A6-D596F117EE18}" srcOrd="0" destOrd="0" presId="urn:microsoft.com/office/officeart/2005/8/layout/list1"/>
    <dgm:cxn modelId="{929189FF-33B0-4012-AF15-07E254F99105}" type="presParOf" srcId="{45E99E50-0FBF-478A-BA8B-A4280BCF2E37}" destId="{D2714134-93F0-48C2-9EAF-C80D0AD218DE}" srcOrd="1" destOrd="0" presId="urn:microsoft.com/office/officeart/2005/8/layout/list1"/>
    <dgm:cxn modelId="{022D06D8-D70D-4E3E-A29F-2714524D7014}" type="presParOf" srcId="{6A1890CE-FB14-4465-A97D-A8D0C6F14E9C}" destId="{2FA0DC3B-D2D9-4E10-A5F0-F6DCF002121A}" srcOrd="5" destOrd="0" presId="urn:microsoft.com/office/officeart/2005/8/layout/list1"/>
    <dgm:cxn modelId="{EFA88D12-D271-4106-B10F-7758B3211460}" type="presParOf" srcId="{6A1890CE-FB14-4465-A97D-A8D0C6F14E9C}" destId="{8BD60244-BD09-48B5-A6BD-A5920B4926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83D8F7-0B58-43A8-AE34-32594DE1738D}"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D34A97D6-7F64-43FE-9E71-292031C611FD}">
      <dgm:prSet/>
      <dgm:spPr/>
      <dgm:t>
        <a:bodyPr/>
        <a:lstStyle/>
        <a:p>
          <a:r>
            <a:rPr lang="en-US" b="1" dirty="0"/>
            <a:t>Learn Actions</a:t>
          </a:r>
        </a:p>
      </dgm:t>
    </dgm:pt>
    <dgm:pt modelId="{473821D3-ED3B-4654-AD09-B5F3478C5F12}" type="parTrans" cxnId="{F8CDE900-66E2-43D8-9B26-F46263F82DC3}">
      <dgm:prSet/>
      <dgm:spPr/>
      <dgm:t>
        <a:bodyPr/>
        <a:lstStyle/>
        <a:p>
          <a:endParaRPr lang="en-US"/>
        </a:p>
      </dgm:t>
    </dgm:pt>
    <dgm:pt modelId="{5F5526E9-ADF1-4E64-835D-D75224265BC3}" type="sibTrans" cxnId="{F8CDE900-66E2-43D8-9B26-F46263F82DC3}">
      <dgm:prSet/>
      <dgm:spPr/>
      <dgm:t>
        <a:bodyPr/>
        <a:lstStyle/>
        <a:p>
          <a:endParaRPr lang="en-US"/>
        </a:p>
      </dgm:t>
    </dgm:pt>
    <dgm:pt modelId="{01B79AF0-D00A-4481-ABCC-79C23BE0D981}">
      <dgm:prSet/>
      <dgm:spPr/>
      <dgm:t>
        <a:bodyPr/>
        <a:lstStyle/>
        <a:p>
          <a:r>
            <a:rPr lang="en-US" b="1" dirty="0"/>
            <a:t>Learn Heuristics</a:t>
          </a:r>
        </a:p>
      </dgm:t>
    </dgm:pt>
    <dgm:pt modelId="{07E99DBE-D7FD-43AE-9C8C-77E6706F4E8E}" type="parTrans" cxnId="{0F695CDB-12E7-48CA-965B-64AE8B41369D}">
      <dgm:prSet/>
      <dgm:spPr/>
      <dgm:t>
        <a:bodyPr/>
        <a:lstStyle/>
        <a:p>
          <a:endParaRPr lang="en-US"/>
        </a:p>
      </dgm:t>
    </dgm:pt>
    <dgm:pt modelId="{D16F71D4-2CFD-4775-9558-5062AC2957B6}" type="sibTrans" cxnId="{0F695CDB-12E7-48CA-965B-64AE8B41369D}">
      <dgm:prSet/>
      <dgm:spPr/>
      <dgm:t>
        <a:bodyPr/>
        <a:lstStyle/>
        <a:p>
          <a:endParaRPr lang="en-US"/>
        </a:p>
      </dgm:t>
    </dgm:pt>
    <dgm:pt modelId="{74EA25D4-C666-430E-B926-BC3E0A898030}">
      <dgm:prSet/>
      <dgm:spPr/>
      <dgm:t>
        <a:bodyPr/>
        <a:lstStyle/>
        <a:p>
          <a:r>
            <a:rPr lang="en-US" b="1" dirty="0"/>
            <a:t>Perception</a:t>
          </a:r>
          <a:r>
            <a:rPr lang="en-US" dirty="0"/>
            <a:t> </a:t>
          </a:r>
        </a:p>
      </dgm:t>
    </dgm:pt>
    <dgm:pt modelId="{11335F3B-32C2-4D5B-8FAA-0554439FBEBD}" type="parTrans" cxnId="{0E249FD3-059E-4478-9409-141F9D7F9E7E}">
      <dgm:prSet/>
      <dgm:spPr/>
      <dgm:t>
        <a:bodyPr/>
        <a:lstStyle/>
        <a:p>
          <a:endParaRPr lang="en-US"/>
        </a:p>
      </dgm:t>
    </dgm:pt>
    <dgm:pt modelId="{9998D001-06E5-4323-9A95-FF39D5528DEE}" type="sibTrans" cxnId="{0E249FD3-059E-4478-9409-141F9D7F9E7E}">
      <dgm:prSet/>
      <dgm:spPr/>
      <dgm:t>
        <a:bodyPr/>
        <a:lstStyle/>
        <a:p>
          <a:endParaRPr lang="en-US"/>
        </a:p>
      </dgm:t>
    </dgm:pt>
    <dgm:pt modelId="{2707F35C-DC5B-4282-A2F4-CBE82FD923AA}">
      <dgm:prSet/>
      <dgm:spPr/>
      <dgm:t>
        <a:bodyPr/>
        <a:lstStyle/>
        <a:p>
          <a:r>
            <a:rPr lang="en-US" b="1" dirty="0"/>
            <a:t>Natural language processing: </a:t>
          </a:r>
          <a:r>
            <a:rPr lang="en-US" dirty="0"/>
            <a:t>Use deep learning / word embeddings / language models to understand concepts, translate between languages, or generate text.</a:t>
          </a:r>
        </a:p>
      </dgm:t>
    </dgm:pt>
    <dgm:pt modelId="{A3E77A82-9321-40D7-B79F-2EA2E6B6A06B}" type="parTrans" cxnId="{450551D4-3D17-4750-A91B-523CE93837B9}">
      <dgm:prSet/>
      <dgm:spPr/>
      <dgm:t>
        <a:bodyPr/>
        <a:lstStyle/>
        <a:p>
          <a:endParaRPr lang="en-US"/>
        </a:p>
      </dgm:t>
    </dgm:pt>
    <dgm:pt modelId="{57276838-1112-4D51-9573-EE3033637F26}" type="sibTrans" cxnId="{450551D4-3D17-4750-A91B-523CE93837B9}">
      <dgm:prSet/>
      <dgm:spPr/>
      <dgm:t>
        <a:bodyPr/>
        <a:lstStyle/>
        <a:p>
          <a:endParaRPr lang="en-US"/>
        </a:p>
      </dgm:t>
    </dgm:pt>
    <dgm:pt modelId="{31DF8B81-89DE-4067-8DCB-2E730ECA86DF}">
      <dgm:prSet/>
      <dgm:spPr/>
      <dgm:t>
        <a:bodyPr/>
        <a:lstStyle/>
        <a:p>
          <a:r>
            <a:rPr lang="en-US" dirty="0"/>
            <a:t>Speech recognition: Identify the most likely sequence of words. </a:t>
          </a:r>
        </a:p>
      </dgm:t>
    </dgm:pt>
    <dgm:pt modelId="{662DCB60-3B82-4FFE-A5B4-BC89BE80ECA3}" type="parTrans" cxnId="{0C8EC091-5D95-41A4-8DC2-33232EC0373B}">
      <dgm:prSet/>
      <dgm:spPr/>
      <dgm:t>
        <a:bodyPr/>
        <a:lstStyle/>
        <a:p>
          <a:endParaRPr lang="en-US"/>
        </a:p>
      </dgm:t>
    </dgm:pt>
    <dgm:pt modelId="{D954A0D9-450C-469C-AF55-29F51DDD5128}" type="sibTrans" cxnId="{0C8EC091-5D95-41A4-8DC2-33232EC0373B}">
      <dgm:prSet/>
      <dgm:spPr/>
      <dgm:t>
        <a:bodyPr/>
        <a:lstStyle/>
        <a:p>
          <a:endParaRPr lang="en-US"/>
        </a:p>
      </dgm:t>
    </dgm:pt>
    <dgm:pt modelId="{CCA12CF6-7908-4C4A-965E-EC2EF51D4C2F}">
      <dgm:prSet/>
      <dgm:spPr/>
      <dgm:t>
        <a:bodyPr/>
        <a:lstStyle/>
        <a:p>
          <a:r>
            <a:rPr lang="en-US" dirty="0"/>
            <a:t>Vision: Object recognition in images/videos. Generate images/video.</a:t>
          </a:r>
        </a:p>
      </dgm:t>
    </dgm:pt>
    <dgm:pt modelId="{9B7EE822-1EF4-4903-873D-D3C4DEFB1AFE}" type="parTrans" cxnId="{088707AA-6FB9-4E82-9DAA-6C6EFEA52DF5}">
      <dgm:prSet/>
      <dgm:spPr/>
      <dgm:t>
        <a:bodyPr/>
        <a:lstStyle/>
        <a:p>
          <a:endParaRPr lang="en-US"/>
        </a:p>
      </dgm:t>
    </dgm:pt>
    <dgm:pt modelId="{811ADBE4-0AF4-4688-8DB2-9E9770203515}" type="sibTrans" cxnId="{088707AA-6FB9-4E82-9DAA-6C6EFEA52DF5}">
      <dgm:prSet/>
      <dgm:spPr/>
      <dgm:t>
        <a:bodyPr/>
        <a:lstStyle/>
        <a:p>
          <a:endParaRPr lang="en-US"/>
        </a:p>
      </dgm:t>
    </dgm:pt>
    <dgm:pt modelId="{2CD701B0-71C1-4D71-95C4-995D1C9DF881}">
      <dgm:prSet/>
      <dgm:spPr/>
      <dgm:t>
        <a:bodyPr/>
        <a:lstStyle/>
        <a:p>
          <a:r>
            <a:rPr lang="en-US" dirty="0"/>
            <a:t>Learn evaluation functions for states. </a:t>
          </a:r>
        </a:p>
      </dgm:t>
    </dgm:pt>
    <dgm:pt modelId="{3F0229C3-B135-41E0-9224-B7C186F1C3E3}" type="parTrans" cxnId="{BC0227BA-064E-4EDC-AD21-E6C366D45ABC}">
      <dgm:prSet/>
      <dgm:spPr/>
      <dgm:t>
        <a:bodyPr/>
        <a:lstStyle/>
        <a:p>
          <a:endParaRPr lang="en-US"/>
        </a:p>
      </dgm:t>
    </dgm:pt>
    <dgm:pt modelId="{EC10A725-9EE8-4060-B39F-2179338B7D1D}" type="sibTrans" cxnId="{BC0227BA-064E-4EDC-AD21-E6C366D45ABC}">
      <dgm:prSet/>
      <dgm:spPr/>
      <dgm:t>
        <a:bodyPr/>
        <a:lstStyle/>
        <a:p>
          <a:endParaRPr lang="en-US"/>
        </a:p>
      </dgm:t>
    </dgm:pt>
    <dgm:pt modelId="{E751CBEA-6A28-4628-AEF9-A836469D1860}">
      <dgm:prSet/>
      <dgm:spPr/>
      <dgm:t>
        <a:bodyPr/>
        <a:lstStyle/>
        <a:p>
          <a:pPr algn="l"/>
          <a:r>
            <a:rPr lang="en-US" dirty="0"/>
            <a:t>Directly learn the best action from examples. </a:t>
          </a:r>
          <a:br>
            <a:rPr lang="en-US" dirty="0"/>
          </a:br>
          <a:endParaRPr lang="en-US" dirty="0"/>
        </a:p>
      </dgm:t>
    </dgm:pt>
    <dgm:pt modelId="{0FA1799D-D4E3-44F7-9EF0-50A0558ED64B}" type="parTrans" cxnId="{13269C61-9F1B-42C4-A1CC-14B4ACA7AC77}">
      <dgm:prSet/>
      <dgm:spPr/>
      <dgm:t>
        <a:bodyPr/>
        <a:lstStyle/>
        <a:p>
          <a:endParaRPr lang="en-US"/>
        </a:p>
      </dgm:t>
    </dgm:pt>
    <dgm:pt modelId="{2877FB4F-9657-4ADC-8421-F8BED486559E}" type="sibTrans" cxnId="{13269C61-9F1B-42C4-A1CC-14B4ACA7AC77}">
      <dgm:prSet/>
      <dgm:spPr/>
      <dgm:t>
        <a:bodyPr/>
        <a:lstStyle/>
        <a:p>
          <a:endParaRPr lang="en-US"/>
        </a:p>
      </dgm:t>
    </dgm:pt>
    <mc:AlternateContent xmlns:mc="http://schemas.openxmlformats.org/markup-compatibility/2006" xmlns:a14="http://schemas.microsoft.com/office/drawing/2010/main">
      <mc:Choice Requires="a14">
        <dgm:pt modelId="{EDE1371B-F13F-4A60-9C71-C9674634C493}">
          <dgm:prSet/>
          <dgm:spPr/>
          <dgm:t>
            <a:bodyPr/>
            <a:lstStyle/>
            <a:p>
              <a:pPr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𝑎𝑐𝑡𝑖𝑜𝑛</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oMath>
                </m:oMathPara>
              </a14:m>
              <a:endParaRPr lang="en-US" dirty="0"/>
            </a:p>
          </dgm:t>
        </dgm:pt>
      </mc:Choice>
      <mc:Fallback xmlns="">
        <dgm:pt modelId="{EDE1371B-F13F-4A60-9C71-C9674634C493}">
          <dgm:prSet/>
          <dgm:spPr/>
          <dgm:t>
            <a:bodyPr/>
            <a:lstStyle/>
            <a:p>
              <a:pPr algn="ctr">
                <a:buNone/>
              </a:pPr>
              <a:r>
                <a:rPr lang="en-US" b="0" i="0">
                  <a:latin typeface="Cambria Math" panose="02040503050406030204" pitchFamily="18" charset="0"/>
                </a:rPr>
                <a:t>𝑎𝑐𝑡𝑖𝑜𝑛=ℎ(𝑠𝑡𝑎𝑡𝑒)</a:t>
              </a:r>
              <a:endParaRPr lang="en-US" dirty="0"/>
            </a:p>
          </dgm:t>
        </dgm:pt>
      </mc:Fallback>
    </mc:AlternateContent>
    <dgm:pt modelId="{25A610CF-D9CB-4D37-AD14-9FD3C5DEBB12}" type="parTrans" cxnId="{DA4D6D38-E880-4C43-9126-2A194B61F09B}">
      <dgm:prSet/>
      <dgm:spPr/>
      <dgm:t>
        <a:bodyPr/>
        <a:lstStyle/>
        <a:p>
          <a:endParaRPr lang="en-US"/>
        </a:p>
      </dgm:t>
    </dgm:pt>
    <dgm:pt modelId="{094E6D5F-5E37-4822-A6C2-7E7C4E8BFEE2}" type="sibTrans" cxnId="{DA4D6D38-E880-4C43-9126-2A194B61F09B}">
      <dgm:prSet/>
      <dgm:spPr/>
      <dgm:t>
        <a:bodyPr/>
        <a:lstStyle/>
        <a:p>
          <a:endParaRPr lang="en-US"/>
        </a:p>
      </dgm:t>
    </dgm:pt>
    <mc:AlternateContent xmlns:mc="http://schemas.openxmlformats.org/markup-compatibility/2006" xmlns:a14="http://schemas.microsoft.com/office/drawing/2010/main">
      <mc:Choice Requires="a14">
        <dgm:pt modelId="{6F1981E5-7B90-4815-8E6C-BF76A61A82B2}">
          <dgm:prSet/>
          <dgm:spPr/>
          <dgm: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𝑒𝑣𝑎𝑙</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oMath>
                </m:oMathPara>
              </a14:m>
              <a:endParaRPr lang="en-US" dirty="0"/>
            </a:p>
          </dgm:t>
        </dgm:pt>
      </mc:Choice>
      <mc:Fallback xmlns="">
        <dgm:pt modelId="{6F1981E5-7B90-4815-8E6C-BF76A61A82B2}">
          <dgm:prSet/>
          <dgm:spPr/>
          <dgm:t>
            <a:bodyPr/>
            <a:lstStyle/>
            <a:p>
              <a:pPr>
                <a:buNone/>
              </a:pPr>
              <a:r>
                <a:rPr lang="en-US" b="0" i="0">
                  <a:latin typeface="Cambria Math" panose="02040503050406030204" pitchFamily="18" charset="0"/>
                </a:rPr>
                <a:t>𝑒𝑣𝑎𝑙=ℎ(𝑠𝑡𝑎𝑡𝑒)</a:t>
              </a:r>
              <a:endParaRPr lang="en-US" dirty="0"/>
            </a:p>
          </dgm:t>
        </dgm:pt>
      </mc:Fallback>
    </mc:AlternateContent>
    <dgm:pt modelId="{87B2FC2E-2E60-40C3-9AAF-406CCAE2343C}" type="parTrans" cxnId="{19A3B6A4-702D-4113-814B-C7071F372D14}">
      <dgm:prSet/>
      <dgm:spPr/>
      <dgm:t>
        <a:bodyPr/>
        <a:lstStyle/>
        <a:p>
          <a:endParaRPr lang="en-US"/>
        </a:p>
      </dgm:t>
    </dgm:pt>
    <dgm:pt modelId="{89AF6B90-77B0-4D3A-9A44-7397E4D3247F}" type="sibTrans" cxnId="{19A3B6A4-702D-4113-814B-C7071F372D14}">
      <dgm:prSet/>
      <dgm:spPr/>
      <dgm:t>
        <a:bodyPr/>
        <a:lstStyle/>
        <a:p>
          <a:endParaRPr lang="en-US"/>
        </a:p>
      </dgm:t>
    </dgm:pt>
    <dgm:pt modelId="{245DE14A-D8DF-4249-9DE9-C2673C2D8436}">
      <dgm:prSet/>
      <dgm:spPr/>
      <dgm:t>
        <a:bodyPr/>
        <a:lstStyle/>
        <a:p>
          <a:pPr algn="l">
            <a:buFont typeface="Arial" panose="020B0604020202020204" pitchFamily="34" charset="0"/>
            <a:buChar char="•"/>
          </a:pPr>
          <a:r>
            <a:rPr lang="en-US" dirty="0"/>
            <a:t>This model can also be used as a </a:t>
          </a:r>
          <a:r>
            <a:rPr lang="en-US" b="1" dirty="0"/>
            <a:t>playout policy </a:t>
          </a:r>
          <a:r>
            <a:rPr lang="en-US" dirty="0"/>
            <a:t>for Monte Carlo tree search with data from self-play. </a:t>
          </a:r>
        </a:p>
      </dgm:t>
    </dgm:pt>
    <dgm:pt modelId="{78C1E7EC-51D9-4B07-B8C5-9982383BC9BC}" type="parTrans" cxnId="{33FF2463-0D15-48BD-97C1-5AAE8DD4B704}">
      <dgm:prSet/>
      <dgm:spPr/>
      <dgm:t>
        <a:bodyPr/>
        <a:lstStyle/>
        <a:p>
          <a:endParaRPr lang="en-US"/>
        </a:p>
      </dgm:t>
    </dgm:pt>
    <dgm:pt modelId="{C27118E3-D343-4642-93AC-0832E5B5F8F8}" type="sibTrans" cxnId="{33FF2463-0D15-48BD-97C1-5AAE8DD4B704}">
      <dgm:prSet/>
      <dgm:spPr/>
      <dgm:t>
        <a:bodyPr/>
        <a:lstStyle/>
        <a:p>
          <a:endParaRPr lang="en-US"/>
        </a:p>
      </dgm:t>
    </dgm:pt>
    <dgm:pt modelId="{61E6867C-D57D-4FA9-AD02-151D6C921832}">
      <dgm:prSet/>
      <dgm:spPr/>
      <dgm:t>
        <a:bodyPr/>
        <a:lstStyle/>
        <a:p>
          <a:pPr algn="ctr">
            <a:buNone/>
          </a:pPr>
          <a:endParaRPr lang="en-US" dirty="0"/>
        </a:p>
      </dgm:t>
    </dgm:pt>
    <dgm:pt modelId="{1B3145D2-428D-4FA1-B06C-2E804BA79C17}" type="parTrans" cxnId="{0A128856-3C02-4604-B053-611008DE508A}">
      <dgm:prSet/>
      <dgm:spPr/>
      <dgm:t>
        <a:bodyPr/>
        <a:lstStyle/>
        <a:p>
          <a:endParaRPr lang="en-US"/>
        </a:p>
      </dgm:t>
    </dgm:pt>
    <dgm:pt modelId="{2CEDF928-8683-4477-BCFD-E50333B49F27}" type="sibTrans" cxnId="{0A128856-3C02-4604-B053-611008DE508A}">
      <dgm:prSet/>
      <dgm:spPr/>
      <dgm:t>
        <a:bodyPr/>
        <a:lstStyle/>
        <a:p>
          <a:endParaRPr lang="en-US"/>
        </a:p>
      </dgm:t>
    </dgm:pt>
    <dgm:pt modelId="{043CC71B-7C00-494D-A263-6E5A70EBDA9B}">
      <dgm:prSet/>
      <dgm:spPr/>
      <dgm:t>
        <a:bodyPr/>
        <a:lstStyle/>
        <a:p>
          <a:endParaRPr lang="en-US" dirty="0"/>
        </a:p>
      </dgm:t>
    </dgm:pt>
    <dgm:pt modelId="{15C4891C-23A1-4994-AA2A-3C6D150ABE4F}" type="parTrans" cxnId="{89D008FF-C54E-413D-B2D4-DC47714A05E7}">
      <dgm:prSet/>
      <dgm:spPr/>
      <dgm:t>
        <a:bodyPr/>
        <a:lstStyle/>
        <a:p>
          <a:endParaRPr lang="en-US"/>
        </a:p>
      </dgm:t>
    </dgm:pt>
    <dgm:pt modelId="{7AFE70C5-9A12-459E-8F23-C950182721A2}" type="sibTrans" cxnId="{89D008FF-C54E-413D-B2D4-DC47714A05E7}">
      <dgm:prSet/>
      <dgm:spPr/>
      <dgm:t>
        <a:bodyPr/>
        <a:lstStyle/>
        <a:p>
          <a:endParaRPr lang="en-US"/>
        </a:p>
      </dgm:t>
    </dgm:pt>
    <dgm:pt modelId="{9B106930-F9A0-4ACD-94B0-354CD1332042}">
      <dgm:prSet/>
      <dgm:spPr/>
      <dgm:t>
        <a:bodyPr/>
        <a:lstStyle/>
        <a:p>
          <a:r>
            <a:rPr lang="en-US" dirty="0"/>
            <a:t>Can learn a </a:t>
          </a:r>
          <a:r>
            <a:rPr lang="en-US" b="1" dirty="0"/>
            <a:t>heuristic</a:t>
          </a:r>
          <a:r>
            <a:rPr lang="en-US" dirty="0"/>
            <a:t> for minimax search from examples. </a:t>
          </a:r>
        </a:p>
      </dgm:t>
    </dgm:pt>
    <dgm:pt modelId="{BA70B5A5-EAF6-48E2-86F6-2C4A920D5101}" type="parTrans" cxnId="{2478958D-4ED5-41C7-A7EC-CF4141C98EF9}">
      <dgm:prSet/>
      <dgm:spPr/>
      <dgm:t>
        <a:bodyPr/>
        <a:lstStyle/>
        <a:p>
          <a:endParaRPr lang="en-US"/>
        </a:p>
      </dgm:t>
    </dgm:pt>
    <dgm:pt modelId="{2667EBCA-636F-47C1-AD35-7BF51507062A}" type="sibTrans" cxnId="{2478958D-4ED5-41C7-A7EC-CF4141C98EF9}">
      <dgm:prSet/>
      <dgm:spPr/>
      <dgm:t>
        <a:bodyPr/>
        <a:lstStyle/>
        <a:p>
          <a:endParaRPr lang="en-US"/>
        </a:p>
      </dgm:t>
    </dgm:pt>
    <dgm:pt modelId="{3F80C23F-E2DE-4C99-9A06-83F8F9D715DA}">
      <dgm:prSet/>
      <dgm:spPr/>
      <dgm:t>
        <a:bodyPr/>
        <a:lstStyle/>
        <a:p>
          <a:endParaRPr lang="en-US" dirty="0"/>
        </a:p>
      </dgm:t>
    </dgm:pt>
    <dgm:pt modelId="{60A3FCDC-F83F-4963-9AE4-E6BAFCDC11FE}" type="parTrans" cxnId="{299F5BFA-29AA-4C44-B916-9E84482E6704}">
      <dgm:prSet/>
      <dgm:spPr/>
      <dgm:t>
        <a:bodyPr/>
        <a:lstStyle/>
        <a:p>
          <a:endParaRPr lang="en-US"/>
        </a:p>
      </dgm:t>
    </dgm:pt>
    <dgm:pt modelId="{FBD137B2-BE6C-4943-BF43-7A17BCAED9B4}" type="sibTrans" cxnId="{299F5BFA-29AA-4C44-B916-9E84482E6704}">
      <dgm:prSet/>
      <dgm:spPr/>
      <dgm:t>
        <a:bodyPr/>
        <a:lstStyle/>
        <a:p>
          <a:endParaRPr lang="en-US"/>
        </a:p>
      </dgm:t>
    </dgm:pt>
    <dgm:pt modelId="{980F8CCE-337E-4705-A19C-5ED4DD4EA2D8}">
      <dgm:prSet/>
      <dgm:spPr/>
      <dgm:t>
        <a:bodyPr/>
        <a:lstStyle/>
        <a:p>
          <a:r>
            <a:rPr lang="en-US" b="1" dirty="0"/>
            <a:t>Compressing Tables</a:t>
          </a:r>
        </a:p>
      </dgm:t>
    </dgm:pt>
    <dgm:pt modelId="{C0F1A191-7679-4D0E-A111-7CCBED6FD481}" type="parTrans" cxnId="{DC928E36-9234-469C-BF20-3D07CD1B731D}">
      <dgm:prSet/>
      <dgm:spPr/>
      <dgm:t>
        <a:bodyPr/>
        <a:lstStyle/>
        <a:p>
          <a:endParaRPr lang="en-US"/>
        </a:p>
      </dgm:t>
    </dgm:pt>
    <dgm:pt modelId="{8A764E1A-C3F6-47F3-B72F-E822D7DF8B0F}" type="sibTrans" cxnId="{DC928E36-9234-469C-BF20-3D07CD1B731D}">
      <dgm:prSet/>
      <dgm:spPr/>
      <dgm:t>
        <a:bodyPr/>
        <a:lstStyle/>
        <a:p>
          <a:endParaRPr lang="en-US"/>
        </a:p>
      </dgm:t>
    </dgm:pt>
    <dgm:pt modelId="{4DE436A9-83E0-4E97-94D3-A7A23D470661}">
      <dgm:prSet/>
      <dgm:spPr/>
      <dgm:t>
        <a:bodyPr/>
        <a:lstStyle/>
        <a:p>
          <a:r>
            <a:rPr lang="en-US" dirty="0"/>
            <a:t>Neural networks can be used as a compact representation of tables that do not fit in memory. E.g.,</a:t>
          </a:r>
        </a:p>
      </dgm:t>
      <dgm:extLst>
        <a:ext uri="{E40237B7-FDA0-4F09-8148-C483321AD2D9}">
          <dgm14:cNvPr xmlns:dgm14="http://schemas.microsoft.com/office/drawing/2010/diagram" id="0" name="" descr="ML models can be used to learn actions or an evaluation function from state descriptions. ML is also used in preprocessing percepts (natural language processing, object detection) or to compress large tables like joint probability tables."/>
        </a:ext>
      </dgm:extLst>
    </dgm:pt>
    <dgm:pt modelId="{C3CE518E-68F8-4825-9AA4-0AFE0BB3E644}" type="parTrans" cxnId="{01205396-4586-4514-8DC8-38890847DA28}">
      <dgm:prSet/>
      <dgm:spPr/>
      <dgm:t>
        <a:bodyPr/>
        <a:lstStyle/>
        <a:p>
          <a:endParaRPr lang="en-US"/>
        </a:p>
      </dgm:t>
    </dgm:pt>
    <dgm:pt modelId="{21FED047-F0D8-4E0B-8699-332F4868562E}" type="sibTrans" cxnId="{01205396-4586-4514-8DC8-38890847DA28}">
      <dgm:prSet/>
      <dgm:spPr/>
      <dgm:t>
        <a:bodyPr/>
        <a:lstStyle/>
        <a:p>
          <a:endParaRPr lang="en-US"/>
        </a:p>
      </dgm:t>
    </dgm:pt>
    <dgm:pt modelId="{77EDED24-91FB-4304-9F78-BB9483F31D18}">
      <dgm:prSet/>
      <dgm:spPr/>
      <dgm:t>
        <a:bodyPr/>
        <a:lstStyle/>
        <a:p>
          <a:r>
            <a:rPr lang="en-US" dirty="0"/>
            <a:t>Joint and conditional probability tables</a:t>
          </a:r>
        </a:p>
      </dgm:t>
    </dgm:pt>
    <dgm:pt modelId="{52456935-B8CA-463F-8CA9-8FA80E633B7F}" type="parTrans" cxnId="{466F98A8-C841-4450-A735-F026ACA76FC0}">
      <dgm:prSet/>
      <dgm:spPr/>
      <dgm:t>
        <a:bodyPr/>
        <a:lstStyle/>
        <a:p>
          <a:endParaRPr lang="en-US"/>
        </a:p>
      </dgm:t>
    </dgm:pt>
    <dgm:pt modelId="{8BCD6EF8-A1A2-4BAB-A176-A4655DE3B030}" type="sibTrans" cxnId="{466F98A8-C841-4450-A735-F026ACA76FC0}">
      <dgm:prSet/>
      <dgm:spPr/>
      <dgm:t>
        <a:bodyPr/>
        <a:lstStyle/>
        <a:p>
          <a:endParaRPr lang="en-US"/>
        </a:p>
      </dgm:t>
    </dgm:pt>
    <dgm:pt modelId="{7BB60CEB-A95D-49A0-AD38-420DC784DCA3}">
      <dgm:prSet/>
      <dgm:spPr/>
      <dgm:t>
        <a:bodyPr/>
        <a:lstStyle/>
        <a:p>
          <a:r>
            <a:rPr lang="en-US" dirty="0"/>
            <a:t>State utility tables</a:t>
          </a:r>
        </a:p>
      </dgm:t>
    </dgm:pt>
    <dgm:pt modelId="{995CD675-79FD-47C2-B432-CF5030025CEA}" type="parTrans" cxnId="{F2450089-35B6-4C59-98E4-11205DAF2D35}">
      <dgm:prSet/>
      <dgm:spPr/>
      <dgm:t>
        <a:bodyPr/>
        <a:lstStyle/>
        <a:p>
          <a:endParaRPr lang="en-US"/>
        </a:p>
      </dgm:t>
    </dgm:pt>
    <dgm:pt modelId="{D50CDC4E-9969-43E8-918A-FB36C15A8F77}" type="sibTrans" cxnId="{F2450089-35B6-4C59-98E4-11205DAF2D35}">
      <dgm:prSet/>
      <dgm:spPr/>
      <dgm:t>
        <a:bodyPr/>
        <a:lstStyle/>
        <a:p>
          <a:endParaRPr lang="en-US"/>
        </a:p>
      </dgm:t>
    </dgm:pt>
    <dgm:pt modelId="{764035C1-797D-4E37-9DB3-D36F689A6465}">
      <dgm:prSet/>
      <dgm:spPr/>
      <dgm:t>
        <a:bodyPr/>
        <a:lstStyle/>
        <a:p>
          <a:r>
            <a:rPr lang="en-US" dirty="0"/>
            <a:t>The tables can be learned form data.</a:t>
          </a:r>
        </a:p>
      </dgm:t>
    </dgm:pt>
    <dgm:pt modelId="{BC33FE86-1D62-4EB4-913A-5CCBD6E3277F}" type="parTrans" cxnId="{AB5A5BC2-82F5-4727-812C-830BCCF5F22A}">
      <dgm:prSet/>
      <dgm:spPr/>
      <dgm:t>
        <a:bodyPr/>
        <a:lstStyle/>
        <a:p>
          <a:endParaRPr lang="en-US"/>
        </a:p>
      </dgm:t>
    </dgm:pt>
    <dgm:pt modelId="{9E25982E-A6BF-4FC5-92B3-D31942FA9259}" type="sibTrans" cxnId="{AB5A5BC2-82F5-4727-812C-830BCCF5F22A}">
      <dgm:prSet/>
      <dgm:spPr/>
      <dgm:t>
        <a:bodyPr/>
        <a:lstStyle/>
        <a:p>
          <a:endParaRPr lang="en-US"/>
        </a:p>
      </dgm:t>
    </dgm:pt>
    <dgm:pt modelId="{828FC82D-8B9E-448B-88E5-E524814587C2}">
      <dgm:prSet/>
      <dgm:spPr/>
      <dgm:t>
        <a:bodyPr/>
        <a:lstStyle/>
        <a:p>
          <a:endParaRPr lang="en-US" dirty="0"/>
        </a:p>
      </dgm:t>
    </dgm:pt>
    <dgm:pt modelId="{605A9D2F-A78F-40A7-BF17-1871176A7BE2}" type="parTrans" cxnId="{F1AD6D7C-2648-41D7-9565-58BA7609FA1B}">
      <dgm:prSet/>
      <dgm:spPr/>
      <dgm:t>
        <a:bodyPr/>
        <a:lstStyle/>
        <a:p>
          <a:endParaRPr lang="en-US"/>
        </a:p>
      </dgm:t>
    </dgm:pt>
    <dgm:pt modelId="{F8A67F21-E7FC-4D36-9D82-50BE578D3B50}" type="sibTrans" cxnId="{F1AD6D7C-2648-41D7-9565-58BA7609FA1B}">
      <dgm:prSet/>
      <dgm:spPr/>
      <dgm:t>
        <a:bodyPr/>
        <a:lstStyle/>
        <a:p>
          <a:endParaRPr lang="en-US"/>
        </a:p>
      </dgm:t>
    </dgm:pt>
    <dgm:pt modelId="{1DC10AE1-4929-4B55-A688-C70A646FA12F}" type="pres">
      <dgm:prSet presAssocID="{A583D8F7-0B58-43A8-AE34-32594DE1738D}" presName="Name0" presStyleCnt="0">
        <dgm:presLayoutVars>
          <dgm:dir/>
          <dgm:animLvl val="lvl"/>
          <dgm:resizeHandles val="exact"/>
        </dgm:presLayoutVars>
      </dgm:prSet>
      <dgm:spPr/>
    </dgm:pt>
    <dgm:pt modelId="{CFC90301-E9B8-4845-8F08-1928664237F1}" type="pres">
      <dgm:prSet presAssocID="{D34A97D6-7F64-43FE-9E71-292031C611FD}" presName="composite" presStyleCnt="0"/>
      <dgm:spPr/>
    </dgm:pt>
    <dgm:pt modelId="{BF71F41E-FDAD-4835-B53A-D7D076DE9B55}" type="pres">
      <dgm:prSet presAssocID="{D34A97D6-7F64-43FE-9E71-292031C611FD}" presName="parTx" presStyleLbl="alignNode1" presStyleIdx="0" presStyleCnt="4">
        <dgm:presLayoutVars>
          <dgm:chMax val="0"/>
          <dgm:chPref val="0"/>
          <dgm:bulletEnabled val="1"/>
        </dgm:presLayoutVars>
      </dgm:prSet>
      <dgm:spPr/>
    </dgm:pt>
    <dgm:pt modelId="{BACEBB25-2A32-4633-A8AA-43030F652DE8}" type="pres">
      <dgm:prSet presAssocID="{D34A97D6-7F64-43FE-9E71-292031C611FD}" presName="desTx" presStyleLbl="alignAccFollowNode1" presStyleIdx="0" presStyleCnt="4">
        <dgm:presLayoutVars>
          <dgm:bulletEnabled val="1"/>
        </dgm:presLayoutVars>
      </dgm:prSet>
      <dgm:spPr/>
    </dgm:pt>
    <dgm:pt modelId="{42226DCF-5CA9-4E6C-9976-498583A02B04}" type="pres">
      <dgm:prSet presAssocID="{5F5526E9-ADF1-4E64-835D-D75224265BC3}" presName="space" presStyleCnt="0"/>
      <dgm:spPr/>
    </dgm:pt>
    <dgm:pt modelId="{5B8EA8DA-6AF3-4B35-9CB6-493EE3A4342D}" type="pres">
      <dgm:prSet presAssocID="{01B79AF0-D00A-4481-ABCC-79C23BE0D981}" presName="composite" presStyleCnt="0"/>
      <dgm:spPr/>
    </dgm:pt>
    <dgm:pt modelId="{01534658-91BB-4C44-9424-637822D3A9D0}" type="pres">
      <dgm:prSet presAssocID="{01B79AF0-D00A-4481-ABCC-79C23BE0D981}" presName="parTx" presStyleLbl="alignNode1" presStyleIdx="1" presStyleCnt="4">
        <dgm:presLayoutVars>
          <dgm:chMax val="0"/>
          <dgm:chPref val="0"/>
          <dgm:bulletEnabled val="1"/>
        </dgm:presLayoutVars>
      </dgm:prSet>
      <dgm:spPr/>
    </dgm:pt>
    <dgm:pt modelId="{5C57C7EB-478D-4F11-B65D-9016B386C608}" type="pres">
      <dgm:prSet presAssocID="{01B79AF0-D00A-4481-ABCC-79C23BE0D981}" presName="desTx" presStyleLbl="alignAccFollowNode1" presStyleIdx="1" presStyleCnt="4">
        <dgm:presLayoutVars>
          <dgm:bulletEnabled val="1"/>
        </dgm:presLayoutVars>
      </dgm:prSet>
      <dgm:spPr/>
    </dgm:pt>
    <dgm:pt modelId="{5DDA0361-204B-4BE7-A2D8-346D0289ED84}" type="pres">
      <dgm:prSet presAssocID="{D16F71D4-2CFD-4775-9558-5062AC2957B6}" presName="space" presStyleCnt="0"/>
      <dgm:spPr/>
    </dgm:pt>
    <dgm:pt modelId="{EF4FFBCE-CD71-4DD0-9BE9-E789E139D903}" type="pres">
      <dgm:prSet presAssocID="{74EA25D4-C666-430E-B926-BC3E0A898030}" presName="composite" presStyleCnt="0"/>
      <dgm:spPr/>
    </dgm:pt>
    <dgm:pt modelId="{228970AD-4D95-42F2-B737-33364C2CB3CE}" type="pres">
      <dgm:prSet presAssocID="{74EA25D4-C666-430E-B926-BC3E0A898030}" presName="parTx" presStyleLbl="alignNode1" presStyleIdx="2" presStyleCnt="4">
        <dgm:presLayoutVars>
          <dgm:chMax val="0"/>
          <dgm:chPref val="0"/>
          <dgm:bulletEnabled val="1"/>
        </dgm:presLayoutVars>
      </dgm:prSet>
      <dgm:spPr/>
    </dgm:pt>
    <dgm:pt modelId="{4712BD07-C9A8-4BD1-BC67-16B85061F7C6}" type="pres">
      <dgm:prSet presAssocID="{74EA25D4-C666-430E-B926-BC3E0A898030}" presName="desTx" presStyleLbl="alignAccFollowNode1" presStyleIdx="2" presStyleCnt="4">
        <dgm:presLayoutVars>
          <dgm:bulletEnabled val="1"/>
        </dgm:presLayoutVars>
      </dgm:prSet>
      <dgm:spPr/>
    </dgm:pt>
    <dgm:pt modelId="{5C0185F6-8BC2-49DB-80FA-7E10298A7336}" type="pres">
      <dgm:prSet presAssocID="{9998D001-06E5-4323-9A95-FF39D5528DEE}" presName="space" presStyleCnt="0"/>
      <dgm:spPr/>
    </dgm:pt>
    <dgm:pt modelId="{A5AD8769-1CE8-41B5-B5CC-B14A3CAED050}" type="pres">
      <dgm:prSet presAssocID="{980F8CCE-337E-4705-A19C-5ED4DD4EA2D8}" presName="composite" presStyleCnt="0"/>
      <dgm:spPr/>
    </dgm:pt>
    <dgm:pt modelId="{B110EE6C-C081-460E-9EB5-A4A219535E14}" type="pres">
      <dgm:prSet presAssocID="{980F8CCE-337E-4705-A19C-5ED4DD4EA2D8}" presName="parTx" presStyleLbl="alignNode1" presStyleIdx="3" presStyleCnt="4">
        <dgm:presLayoutVars>
          <dgm:chMax val="0"/>
          <dgm:chPref val="0"/>
          <dgm:bulletEnabled val="1"/>
        </dgm:presLayoutVars>
      </dgm:prSet>
      <dgm:spPr/>
    </dgm:pt>
    <dgm:pt modelId="{C955C6EC-4763-4437-8A81-DCCD7447E9E0}" type="pres">
      <dgm:prSet presAssocID="{980F8CCE-337E-4705-A19C-5ED4DD4EA2D8}" presName="desTx" presStyleLbl="alignAccFollowNode1" presStyleIdx="3" presStyleCnt="4">
        <dgm:presLayoutVars>
          <dgm:bulletEnabled val="1"/>
        </dgm:presLayoutVars>
      </dgm:prSet>
      <dgm:spPr/>
    </dgm:pt>
  </dgm:ptLst>
  <dgm:cxnLst>
    <dgm:cxn modelId="{F8CDE900-66E2-43D8-9B26-F46263F82DC3}" srcId="{A583D8F7-0B58-43A8-AE34-32594DE1738D}" destId="{D34A97D6-7F64-43FE-9E71-292031C611FD}" srcOrd="0" destOrd="0" parTransId="{473821D3-ED3B-4654-AD09-B5F3478C5F12}" sibTransId="{5F5526E9-ADF1-4E64-835D-D75224265BC3}"/>
    <dgm:cxn modelId="{53A53D03-80E1-48CA-A30D-146DC7F8FDED}" type="presOf" srcId="{043CC71B-7C00-494D-A263-6E5A70EBDA9B}" destId="{5C57C7EB-478D-4F11-B65D-9016B386C608}" srcOrd="0" destOrd="1" presId="urn:microsoft.com/office/officeart/2005/8/layout/hList1"/>
    <dgm:cxn modelId="{8B764E0F-3B97-4AE2-B9CE-0668427E680A}" type="presOf" srcId="{828FC82D-8B9E-448B-88E5-E524814587C2}" destId="{C955C6EC-4763-4437-8A81-DCCD7447E9E0}" srcOrd="0" destOrd="3" presId="urn:microsoft.com/office/officeart/2005/8/layout/hList1"/>
    <dgm:cxn modelId="{8679871C-A3E4-4FE6-9B09-530207A9F274}" type="presOf" srcId="{77EDED24-91FB-4304-9F78-BB9483F31D18}" destId="{C955C6EC-4763-4437-8A81-DCCD7447E9E0}" srcOrd="0" destOrd="1" presId="urn:microsoft.com/office/officeart/2005/8/layout/hList1"/>
    <dgm:cxn modelId="{5ECB7F28-792A-42B7-9375-F2151D7E58A0}" type="presOf" srcId="{3F80C23F-E2DE-4C99-9A06-83F8F9D715DA}" destId="{5C57C7EB-478D-4F11-B65D-9016B386C608}" srcOrd="0" destOrd="3" presId="urn:microsoft.com/office/officeart/2005/8/layout/hList1"/>
    <dgm:cxn modelId="{B5622D29-BD86-4B5D-AB9F-7058EC9A526D}" type="presOf" srcId="{74EA25D4-C666-430E-B926-BC3E0A898030}" destId="{228970AD-4D95-42F2-B737-33364C2CB3CE}" srcOrd="0" destOrd="0" presId="urn:microsoft.com/office/officeart/2005/8/layout/hList1"/>
    <dgm:cxn modelId="{DC928E36-9234-469C-BF20-3D07CD1B731D}" srcId="{A583D8F7-0B58-43A8-AE34-32594DE1738D}" destId="{980F8CCE-337E-4705-A19C-5ED4DD4EA2D8}" srcOrd="3" destOrd="0" parTransId="{C0F1A191-7679-4D0E-A111-7CCBED6FD481}" sibTransId="{8A764E1A-C3F6-47F3-B72F-E822D7DF8B0F}"/>
    <dgm:cxn modelId="{DA4D6D38-E880-4C43-9126-2A194B61F09B}" srcId="{D34A97D6-7F64-43FE-9E71-292031C611FD}" destId="{EDE1371B-F13F-4A60-9C71-C9674634C493}" srcOrd="1" destOrd="0" parTransId="{25A610CF-D9CB-4D37-AD14-9FD3C5DEBB12}" sibTransId="{094E6D5F-5E37-4822-A6C2-7E7C4E8BFEE2}"/>
    <dgm:cxn modelId="{E308933C-22B1-4821-B011-2621F01A21D0}" type="presOf" srcId="{764035C1-797D-4E37-9DB3-D36F689A6465}" destId="{C955C6EC-4763-4437-8A81-DCCD7447E9E0}" srcOrd="0" destOrd="4" presId="urn:microsoft.com/office/officeart/2005/8/layout/hList1"/>
    <dgm:cxn modelId="{0C797F5E-1C7F-470F-A479-95129B6C1AF1}" type="presOf" srcId="{01B79AF0-D00A-4481-ABCC-79C23BE0D981}" destId="{01534658-91BB-4C44-9424-637822D3A9D0}" srcOrd="0" destOrd="0" presId="urn:microsoft.com/office/officeart/2005/8/layout/hList1"/>
    <dgm:cxn modelId="{13269C61-9F1B-42C4-A1CC-14B4ACA7AC77}" srcId="{D34A97D6-7F64-43FE-9E71-292031C611FD}" destId="{E751CBEA-6A28-4628-AEF9-A836469D1860}" srcOrd="0" destOrd="0" parTransId="{0FA1799D-D4E3-44F7-9EF0-50A0558ED64B}" sibTransId="{2877FB4F-9657-4ADC-8421-F8BED486559E}"/>
    <dgm:cxn modelId="{33FF2463-0D15-48BD-97C1-5AAE8DD4B704}" srcId="{D34A97D6-7F64-43FE-9E71-292031C611FD}" destId="{245DE14A-D8DF-4249-9DE9-C2673C2D8436}" srcOrd="3" destOrd="0" parTransId="{78C1E7EC-51D9-4B07-B8C5-9982383BC9BC}" sibTransId="{C27118E3-D343-4642-93AC-0832E5B5F8F8}"/>
    <dgm:cxn modelId="{F1674269-886A-48EB-88FC-D08005B5EF83}" type="presOf" srcId="{31DF8B81-89DE-4067-8DCB-2E730ECA86DF}" destId="{4712BD07-C9A8-4BD1-BC67-16B85061F7C6}" srcOrd="0" destOrd="1" presId="urn:microsoft.com/office/officeart/2005/8/layout/hList1"/>
    <dgm:cxn modelId="{5A09D06D-CA0E-4982-B4A4-7A24889386FB}" type="presOf" srcId="{7BB60CEB-A95D-49A0-AD38-420DC784DCA3}" destId="{C955C6EC-4763-4437-8A81-DCCD7447E9E0}" srcOrd="0" destOrd="2" presId="urn:microsoft.com/office/officeart/2005/8/layout/hList1"/>
    <dgm:cxn modelId="{B131466E-66BD-4E2F-9D7E-B69CC3A00733}" type="presOf" srcId="{4DE436A9-83E0-4E97-94D3-A7A23D470661}" destId="{C955C6EC-4763-4437-8A81-DCCD7447E9E0}" srcOrd="0" destOrd="0" presId="urn:microsoft.com/office/officeart/2005/8/layout/hList1"/>
    <dgm:cxn modelId="{0A128856-3C02-4604-B053-611008DE508A}" srcId="{D34A97D6-7F64-43FE-9E71-292031C611FD}" destId="{61E6867C-D57D-4FA9-AD02-151D6C921832}" srcOrd="2" destOrd="0" parTransId="{1B3145D2-428D-4FA1-B06C-2E804BA79C17}" sibTransId="{2CEDF928-8683-4477-BCFD-E50333B49F27}"/>
    <dgm:cxn modelId="{F1AD6D7C-2648-41D7-9565-58BA7609FA1B}" srcId="{4DE436A9-83E0-4E97-94D3-A7A23D470661}" destId="{828FC82D-8B9E-448B-88E5-E524814587C2}" srcOrd="2" destOrd="0" parTransId="{605A9D2F-A78F-40A7-BF17-1871176A7BE2}" sibTransId="{F8A67F21-E7FC-4D36-9D82-50BE578D3B50}"/>
    <dgm:cxn modelId="{7081F07C-0351-4DE5-AA4F-5F4C5E4EB825}" type="presOf" srcId="{245DE14A-D8DF-4249-9DE9-C2673C2D8436}" destId="{BACEBB25-2A32-4633-A8AA-43030F652DE8}" srcOrd="0" destOrd="3" presId="urn:microsoft.com/office/officeart/2005/8/layout/hList1"/>
    <dgm:cxn modelId="{1521237E-0C0D-4101-AB54-2D5AC59E7969}" type="presOf" srcId="{A583D8F7-0B58-43A8-AE34-32594DE1738D}" destId="{1DC10AE1-4929-4B55-A688-C70A646FA12F}" srcOrd="0" destOrd="0" presId="urn:microsoft.com/office/officeart/2005/8/layout/hList1"/>
    <dgm:cxn modelId="{1602307F-F5CE-4EE3-8C0D-CCE3B0BF6B85}" type="presOf" srcId="{EDE1371B-F13F-4A60-9C71-C9674634C493}" destId="{BACEBB25-2A32-4633-A8AA-43030F652DE8}" srcOrd="0" destOrd="1" presId="urn:microsoft.com/office/officeart/2005/8/layout/hList1"/>
    <dgm:cxn modelId="{F2450089-35B6-4C59-98E4-11205DAF2D35}" srcId="{4DE436A9-83E0-4E97-94D3-A7A23D470661}" destId="{7BB60CEB-A95D-49A0-AD38-420DC784DCA3}" srcOrd="1" destOrd="0" parTransId="{995CD675-79FD-47C2-B432-CF5030025CEA}" sibTransId="{D50CDC4E-9969-43E8-918A-FB36C15A8F77}"/>
    <dgm:cxn modelId="{2478958D-4ED5-41C7-A7EC-CF4141C98EF9}" srcId="{01B79AF0-D00A-4481-ABCC-79C23BE0D981}" destId="{9B106930-F9A0-4ACD-94B0-354CD1332042}" srcOrd="4" destOrd="0" parTransId="{BA70B5A5-EAF6-48E2-86F6-2C4A920D5101}" sibTransId="{2667EBCA-636F-47C1-AD35-7BF51507062A}"/>
    <dgm:cxn modelId="{0C8EC091-5D95-41A4-8DC2-33232EC0373B}" srcId="{74EA25D4-C666-430E-B926-BC3E0A898030}" destId="{31DF8B81-89DE-4067-8DCB-2E730ECA86DF}" srcOrd="1" destOrd="0" parTransId="{662DCB60-3B82-4FFE-A5B4-BC89BE80ECA3}" sibTransId="{D954A0D9-450C-469C-AF55-29F51DDD5128}"/>
    <dgm:cxn modelId="{01205396-4586-4514-8DC8-38890847DA28}" srcId="{980F8CCE-337E-4705-A19C-5ED4DD4EA2D8}" destId="{4DE436A9-83E0-4E97-94D3-A7A23D470661}" srcOrd="0" destOrd="0" parTransId="{C3CE518E-68F8-4825-9AA4-0AFE0BB3E644}" sibTransId="{21FED047-F0D8-4E0B-8699-332F4868562E}"/>
    <dgm:cxn modelId="{580742A4-3137-4180-B3F3-FA045BF44957}" type="presOf" srcId="{6F1981E5-7B90-4815-8E6C-BF76A61A82B2}" destId="{5C57C7EB-478D-4F11-B65D-9016B386C608}" srcOrd="0" destOrd="2" presId="urn:microsoft.com/office/officeart/2005/8/layout/hList1"/>
    <dgm:cxn modelId="{19A3B6A4-702D-4113-814B-C7071F372D14}" srcId="{01B79AF0-D00A-4481-ABCC-79C23BE0D981}" destId="{6F1981E5-7B90-4815-8E6C-BF76A61A82B2}" srcOrd="2" destOrd="0" parTransId="{87B2FC2E-2E60-40C3-9AAF-406CCAE2343C}" sibTransId="{89AF6B90-77B0-4D3A-9A44-7397E4D3247F}"/>
    <dgm:cxn modelId="{466F98A8-C841-4450-A735-F026ACA76FC0}" srcId="{4DE436A9-83E0-4E97-94D3-A7A23D470661}" destId="{77EDED24-91FB-4304-9F78-BB9483F31D18}" srcOrd="0" destOrd="0" parTransId="{52456935-B8CA-463F-8CA9-8FA80E633B7F}" sibTransId="{8BCD6EF8-A1A2-4BAB-A176-A4655DE3B030}"/>
    <dgm:cxn modelId="{088707AA-6FB9-4E82-9DAA-6C6EFEA52DF5}" srcId="{74EA25D4-C666-430E-B926-BC3E0A898030}" destId="{CCA12CF6-7908-4C4A-965E-EC2EF51D4C2F}" srcOrd="2" destOrd="0" parTransId="{9B7EE822-1EF4-4903-873D-D3C4DEFB1AFE}" sibTransId="{811ADBE4-0AF4-4688-8DB2-9E9770203515}"/>
    <dgm:cxn modelId="{1E6162AA-C1ED-461B-A597-010485464D3D}" type="presOf" srcId="{61E6867C-D57D-4FA9-AD02-151D6C921832}" destId="{BACEBB25-2A32-4633-A8AA-43030F652DE8}" srcOrd="0" destOrd="2" presId="urn:microsoft.com/office/officeart/2005/8/layout/hList1"/>
    <dgm:cxn modelId="{168EB7B2-E346-40AC-81C6-42E67C97FFEA}" type="presOf" srcId="{980F8CCE-337E-4705-A19C-5ED4DD4EA2D8}" destId="{B110EE6C-C081-460E-9EB5-A4A219535E14}" srcOrd="0" destOrd="0" presId="urn:microsoft.com/office/officeart/2005/8/layout/hList1"/>
    <dgm:cxn modelId="{BC0227BA-064E-4EDC-AD21-E6C366D45ABC}" srcId="{01B79AF0-D00A-4481-ABCC-79C23BE0D981}" destId="{2CD701B0-71C1-4D71-95C4-995D1C9DF881}" srcOrd="0" destOrd="0" parTransId="{3F0229C3-B135-41E0-9224-B7C186F1C3E3}" sibTransId="{EC10A725-9EE8-4060-B39F-2179338B7D1D}"/>
    <dgm:cxn modelId="{AB5A5BC2-82F5-4727-812C-830BCCF5F22A}" srcId="{980F8CCE-337E-4705-A19C-5ED4DD4EA2D8}" destId="{764035C1-797D-4E37-9DB3-D36F689A6465}" srcOrd="1" destOrd="0" parTransId="{BC33FE86-1D62-4EB4-913A-5CCBD6E3277F}" sibTransId="{9E25982E-A6BF-4FC5-92B3-D31942FA9259}"/>
    <dgm:cxn modelId="{0E249FD3-059E-4478-9409-141F9D7F9E7E}" srcId="{A583D8F7-0B58-43A8-AE34-32594DE1738D}" destId="{74EA25D4-C666-430E-B926-BC3E0A898030}" srcOrd="2" destOrd="0" parTransId="{11335F3B-32C2-4D5B-8FAA-0554439FBEBD}" sibTransId="{9998D001-06E5-4323-9A95-FF39D5528DEE}"/>
    <dgm:cxn modelId="{450551D4-3D17-4750-A91B-523CE93837B9}" srcId="{74EA25D4-C666-430E-B926-BC3E0A898030}" destId="{2707F35C-DC5B-4282-A2F4-CBE82FD923AA}" srcOrd="0" destOrd="0" parTransId="{A3E77A82-9321-40D7-B79F-2EA2E6B6A06B}" sibTransId="{57276838-1112-4D51-9573-EE3033637F26}"/>
    <dgm:cxn modelId="{6B3BF5DA-A6A6-4B18-B7D5-419100712960}" type="presOf" srcId="{CCA12CF6-7908-4C4A-965E-EC2EF51D4C2F}" destId="{4712BD07-C9A8-4BD1-BC67-16B85061F7C6}" srcOrd="0" destOrd="2" presId="urn:microsoft.com/office/officeart/2005/8/layout/hList1"/>
    <dgm:cxn modelId="{0F695CDB-12E7-48CA-965B-64AE8B41369D}" srcId="{A583D8F7-0B58-43A8-AE34-32594DE1738D}" destId="{01B79AF0-D00A-4481-ABCC-79C23BE0D981}" srcOrd="1" destOrd="0" parTransId="{07E99DBE-D7FD-43AE-9C8C-77E6706F4E8E}" sibTransId="{D16F71D4-2CFD-4775-9558-5062AC2957B6}"/>
    <dgm:cxn modelId="{F412ABE1-9B18-4BE0-8F66-11F109A8A458}" type="presOf" srcId="{E751CBEA-6A28-4628-AEF9-A836469D1860}" destId="{BACEBB25-2A32-4633-A8AA-43030F652DE8}" srcOrd="0" destOrd="0" presId="urn:microsoft.com/office/officeart/2005/8/layout/hList1"/>
    <dgm:cxn modelId="{96775FE5-9F1C-4C21-BA02-7346D43AA1DF}" type="presOf" srcId="{9B106930-F9A0-4ACD-94B0-354CD1332042}" destId="{5C57C7EB-478D-4F11-B65D-9016B386C608}" srcOrd="0" destOrd="4" presId="urn:microsoft.com/office/officeart/2005/8/layout/hList1"/>
    <dgm:cxn modelId="{C21650EA-5369-4E61-9791-85EAF903BCDE}" type="presOf" srcId="{D34A97D6-7F64-43FE-9E71-292031C611FD}" destId="{BF71F41E-FDAD-4835-B53A-D7D076DE9B55}" srcOrd="0" destOrd="0" presId="urn:microsoft.com/office/officeart/2005/8/layout/hList1"/>
    <dgm:cxn modelId="{53EC39F6-2AC4-4807-9BB3-E929B79F3C91}" type="presOf" srcId="{2707F35C-DC5B-4282-A2F4-CBE82FD923AA}" destId="{4712BD07-C9A8-4BD1-BC67-16B85061F7C6}" srcOrd="0" destOrd="0" presId="urn:microsoft.com/office/officeart/2005/8/layout/hList1"/>
    <dgm:cxn modelId="{DB88D6F8-30BA-43CA-933D-B6BCA7383DE5}" type="presOf" srcId="{2CD701B0-71C1-4D71-95C4-995D1C9DF881}" destId="{5C57C7EB-478D-4F11-B65D-9016B386C608}" srcOrd="0" destOrd="0" presId="urn:microsoft.com/office/officeart/2005/8/layout/hList1"/>
    <dgm:cxn modelId="{299F5BFA-29AA-4C44-B916-9E84482E6704}" srcId="{01B79AF0-D00A-4481-ABCC-79C23BE0D981}" destId="{3F80C23F-E2DE-4C99-9A06-83F8F9D715DA}" srcOrd="3" destOrd="0" parTransId="{60A3FCDC-F83F-4963-9AE4-E6BAFCDC11FE}" sibTransId="{FBD137B2-BE6C-4943-BF43-7A17BCAED9B4}"/>
    <dgm:cxn modelId="{89D008FF-C54E-413D-B2D4-DC47714A05E7}" srcId="{01B79AF0-D00A-4481-ABCC-79C23BE0D981}" destId="{043CC71B-7C00-494D-A263-6E5A70EBDA9B}" srcOrd="1" destOrd="0" parTransId="{15C4891C-23A1-4994-AA2A-3C6D150ABE4F}" sibTransId="{7AFE70C5-9A12-459E-8F23-C950182721A2}"/>
    <dgm:cxn modelId="{E495D7E7-32C5-4BFA-8F37-903A02AB2420}" type="presParOf" srcId="{1DC10AE1-4929-4B55-A688-C70A646FA12F}" destId="{CFC90301-E9B8-4845-8F08-1928664237F1}" srcOrd="0" destOrd="0" presId="urn:microsoft.com/office/officeart/2005/8/layout/hList1"/>
    <dgm:cxn modelId="{9F40BC19-451C-4F59-8208-108847F6817F}" type="presParOf" srcId="{CFC90301-E9B8-4845-8F08-1928664237F1}" destId="{BF71F41E-FDAD-4835-B53A-D7D076DE9B55}" srcOrd="0" destOrd="0" presId="urn:microsoft.com/office/officeart/2005/8/layout/hList1"/>
    <dgm:cxn modelId="{1AB0A84F-C152-480B-AFB3-C03B7A31467F}" type="presParOf" srcId="{CFC90301-E9B8-4845-8F08-1928664237F1}" destId="{BACEBB25-2A32-4633-A8AA-43030F652DE8}" srcOrd="1" destOrd="0" presId="urn:microsoft.com/office/officeart/2005/8/layout/hList1"/>
    <dgm:cxn modelId="{60434B85-44E5-49AC-BFC8-21B7213C64CE}" type="presParOf" srcId="{1DC10AE1-4929-4B55-A688-C70A646FA12F}" destId="{42226DCF-5CA9-4E6C-9976-498583A02B04}" srcOrd="1" destOrd="0" presId="urn:microsoft.com/office/officeart/2005/8/layout/hList1"/>
    <dgm:cxn modelId="{965A154A-4A09-4D0A-BCF8-A1038C013CB9}" type="presParOf" srcId="{1DC10AE1-4929-4B55-A688-C70A646FA12F}" destId="{5B8EA8DA-6AF3-4B35-9CB6-493EE3A4342D}" srcOrd="2" destOrd="0" presId="urn:microsoft.com/office/officeart/2005/8/layout/hList1"/>
    <dgm:cxn modelId="{EA236DE1-2EEB-45FC-B93C-0FDECE74E37E}" type="presParOf" srcId="{5B8EA8DA-6AF3-4B35-9CB6-493EE3A4342D}" destId="{01534658-91BB-4C44-9424-637822D3A9D0}" srcOrd="0" destOrd="0" presId="urn:microsoft.com/office/officeart/2005/8/layout/hList1"/>
    <dgm:cxn modelId="{A727F883-7F94-4E51-AF9C-816161103DF7}" type="presParOf" srcId="{5B8EA8DA-6AF3-4B35-9CB6-493EE3A4342D}" destId="{5C57C7EB-478D-4F11-B65D-9016B386C608}" srcOrd="1" destOrd="0" presId="urn:microsoft.com/office/officeart/2005/8/layout/hList1"/>
    <dgm:cxn modelId="{8FAA5DAE-6332-4E44-AC55-0C473AA7DCFD}" type="presParOf" srcId="{1DC10AE1-4929-4B55-A688-C70A646FA12F}" destId="{5DDA0361-204B-4BE7-A2D8-346D0289ED84}" srcOrd="3" destOrd="0" presId="urn:microsoft.com/office/officeart/2005/8/layout/hList1"/>
    <dgm:cxn modelId="{67B8133B-457A-44A2-93B5-D1131F3FEC30}" type="presParOf" srcId="{1DC10AE1-4929-4B55-A688-C70A646FA12F}" destId="{EF4FFBCE-CD71-4DD0-9BE9-E789E139D903}" srcOrd="4" destOrd="0" presId="urn:microsoft.com/office/officeart/2005/8/layout/hList1"/>
    <dgm:cxn modelId="{8D7ADB92-B737-401F-86B5-1A19681E384D}" type="presParOf" srcId="{EF4FFBCE-CD71-4DD0-9BE9-E789E139D903}" destId="{228970AD-4D95-42F2-B737-33364C2CB3CE}" srcOrd="0" destOrd="0" presId="urn:microsoft.com/office/officeart/2005/8/layout/hList1"/>
    <dgm:cxn modelId="{80F522C1-17EC-4B1B-9725-01D17D9286D3}" type="presParOf" srcId="{EF4FFBCE-CD71-4DD0-9BE9-E789E139D903}" destId="{4712BD07-C9A8-4BD1-BC67-16B85061F7C6}" srcOrd="1" destOrd="0" presId="urn:microsoft.com/office/officeart/2005/8/layout/hList1"/>
    <dgm:cxn modelId="{2C4D4AC5-CCB7-4912-AF0B-1CA10D5A6D32}" type="presParOf" srcId="{1DC10AE1-4929-4B55-A688-C70A646FA12F}" destId="{5C0185F6-8BC2-49DB-80FA-7E10298A7336}" srcOrd="5" destOrd="0" presId="urn:microsoft.com/office/officeart/2005/8/layout/hList1"/>
    <dgm:cxn modelId="{895133B6-BA48-4822-9790-363D77EC2DC7}" type="presParOf" srcId="{1DC10AE1-4929-4B55-A688-C70A646FA12F}" destId="{A5AD8769-1CE8-41B5-B5CC-B14A3CAED050}" srcOrd="6" destOrd="0" presId="urn:microsoft.com/office/officeart/2005/8/layout/hList1"/>
    <dgm:cxn modelId="{56E31D3D-789E-421A-B9D3-E9597F977D8D}" type="presParOf" srcId="{A5AD8769-1CE8-41B5-B5CC-B14A3CAED050}" destId="{B110EE6C-C081-460E-9EB5-A4A219535E14}" srcOrd="0" destOrd="0" presId="urn:microsoft.com/office/officeart/2005/8/layout/hList1"/>
    <dgm:cxn modelId="{35830651-CC97-4A6C-B108-6B3B39D4791F}" type="presParOf" srcId="{A5AD8769-1CE8-41B5-B5CC-B14A3CAED050}" destId="{C955C6EC-4763-4437-8A81-DCCD7447E9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83D8F7-0B58-43A8-AE34-32594DE1738D}"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D34A97D6-7F64-43FE-9E71-292031C611FD}">
      <dgm:prSet/>
      <dgm:spPr/>
      <dgm:t>
        <a:bodyPr/>
        <a:lstStyle/>
        <a:p>
          <a:r>
            <a:rPr lang="en-US" b="1" dirty="0"/>
            <a:t>Learn Actions</a:t>
          </a:r>
        </a:p>
      </dgm:t>
    </dgm:pt>
    <dgm:pt modelId="{473821D3-ED3B-4654-AD09-B5F3478C5F12}" type="parTrans" cxnId="{F8CDE900-66E2-43D8-9B26-F46263F82DC3}">
      <dgm:prSet/>
      <dgm:spPr/>
      <dgm:t>
        <a:bodyPr/>
        <a:lstStyle/>
        <a:p>
          <a:endParaRPr lang="en-US"/>
        </a:p>
      </dgm:t>
    </dgm:pt>
    <dgm:pt modelId="{5F5526E9-ADF1-4E64-835D-D75224265BC3}" type="sibTrans" cxnId="{F8CDE900-66E2-43D8-9B26-F46263F82DC3}">
      <dgm:prSet/>
      <dgm:spPr/>
      <dgm:t>
        <a:bodyPr/>
        <a:lstStyle/>
        <a:p>
          <a:endParaRPr lang="en-US"/>
        </a:p>
      </dgm:t>
    </dgm:pt>
    <dgm:pt modelId="{01B79AF0-D00A-4481-ABCC-79C23BE0D981}">
      <dgm:prSet/>
      <dgm:spPr/>
      <dgm:t>
        <a:bodyPr/>
        <a:lstStyle/>
        <a:p>
          <a:r>
            <a:rPr lang="en-US" b="1" dirty="0"/>
            <a:t>Learn Heuristics</a:t>
          </a:r>
        </a:p>
      </dgm:t>
    </dgm:pt>
    <dgm:pt modelId="{07E99DBE-D7FD-43AE-9C8C-77E6706F4E8E}" type="parTrans" cxnId="{0F695CDB-12E7-48CA-965B-64AE8B41369D}">
      <dgm:prSet/>
      <dgm:spPr/>
      <dgm:t>
        <a:bodyPr/>
        <a:lstStyle/>
        <a:p>
          <a:endParaRPr lang="en-US"/>
        </a:p>
      </dgm:t>
    </dgm:pt>
    <dgm:pt modelId="{D16F71D4-2CFD-4775-9558-5062AC2957B6}" type="sibTrans" cxnId="{0F695CDB-12E7-48CA-965B-64AE8B41369D}">
      <dgm:prSet/>
      <dgm:spPr/>
      <dgm:t>
        <a:bodyPr/>
        <a:lstStyle/>
        <a:p>
          <a:endParaRPr lang="en-US"/>
        </a:p>
      </dgm:t>
    </dgm:pt>
    <dgm:pt modelId="{74EA25D4-C666-430E-B926-BC3E0A898030}">
      <dgm:prSet/>
      <dgm:spPr/>
      <dgm:t>
        <a:bodyPr/>
        <a:lstStyle/>
        <a:p>
          <a:r>
            <a:rPr lang="en-US" b="1" dirty="0"/>
            <a:t>Perception</a:t>
          </a:r>
          <a:r>
            <a:rPr lang="en-US" dirty="0"/>
            <a:t> </a:t>
          </a:r>
        </a:p>
      </dgm:t>
    </dgm:pt>
    <dgm:pt modelId="{11335F3B-32C2-4D5B-8FAA-0554439FBEBD}" type="parTrans" cxnId="{0E249FD3-059E-4478-9409-141F9D7F9E7E}">
      <dgm:prSet/>
      <dgm:spPr/>
      <dgm:t>
        <a:bodyPr/>
        <a:lstStyle/>
        <a:p>
          <a:endParaRPr lang="en-US"/>
        </a:p>
      </dgm:t>
    </dgm:pt>
    <dgm:pt modelId="{9998D001-06E5-4323-9A95-FF39D5528DEE}" type="sibTrans" cxnId="{0E249FD3-059E-4478-9409-141F9D7F9E7E}">
      <dgm:prSet/>
      <dgm:spPr/>
      <dgm:t>
        <a:bodyPr/>
        <a:lstStyle/>
        <a:p>
          <a:endParaRPr lang="en-US"/>
        </a:p>
      </dgm:t>
    </dgm:pt>
    <dgm:pt modelId="{2707F35C-DC5B-4282-A2F4-CBE82FD923AA}">
      <dgm:prSet/>
      <dgm:spPr/>
      <dgm:t>
        <a:bodyPr/>
        <a:lstStyle/>
        <a:p>
          <a:r>
            <a:rPr lang="en-US" b="1" dirty="0"/>
            <a:t>Natural language processing: </a:t>
          </a:r>
          <a:r>
            <a:rPr lang="en-US" dirty="0"/>
            <a:t>Use deep learning / word embeddings / language models to understand concepts, translate between languages, or generate text.</a:t>
          </a:r>
        </a:p>
      </dgm:t>
    </dgm:pt>
    <dgm:pt modelId="{A3E77A82-9321-40D7-B79F-2EA2E6B6A06B}" type="parTrans" cxnId="{450551D4-3D17-4750-A91B-523CE93837B9}">
      <dgm:prSet/>
      <dgm:spPr/>
      <dgm:t>
        <a:bodyPr/>
        <a:lstStyle/>
        <a:p>
          <a:endParaRPr lang="en-US"/>
        </a:p>
      </dgm:t>
    </dgm:pt>
    <dgm:pt modelId="{57276838-1112-4D51-9573-EE3033637F26}" type="sibTrans" cxnId="{450551D4-3D17-4750-A91B-523CE93837B9}">
      <dgm:prSet/>
      <dgm:spPr/>
      <dgm:t>
        <a:bodyPr/>
        <a:lstStyle/>
        <a:p>
          <a:endParaRPr lang="en-US"/>
        </a:p>
      </dgm:t>
    </dgm:pt>
    <dgm:pt modelId="{31DF8B81-89DE-4067-8DCB-2E730ECA86DF}">
      <dgm:prSet/>
      <dgm:spPr/>
      <dgm:t>
        <a:bodyPr/>
        <a:lstStyle/>
        <a:p>
          <a:r>
            <a:rPr lang="en-US" dirty="0"/>
            <a:t>Speech recognition: Identify the most likely sequence of words. </a:t>
          </a:r>
        </a:p>
      </dgm:t>
    </dgm:pt>
    <dgm:pt modelId="{662DCB60-3B82-4FFE-A5B4-BC89BE80ECA3}" type="parTrans" cxnId="{0C8EC091-5D95-41A4-8DC2-33232EC0373B}">
      <dgm:prSet/>
      <dgm:spPr/>
      <dgm:t>
        <a:bodyPr/>
        <a:lstStyle/>
        <a:p>
          <a:endParaRPr lang="en-US"/>
        </a:p>
      </dgm:t>
    </dgm:pt>
    <dgm:pt modelId="{D954A0D9-450C-469C-AF55-29F51DDD5128}" type="sibTrans" cxnId="{0C8EC091-5D95-41A4-8DC2-33232EC0373B}">
      <dgm:prSet/>
      <dgm:spPr/>
      <dgm:t>
        <a:bodyPr/>
        <a:lstStyle/>
        <a:p>
          <a:endParaRPr lang="en-US"/>
        </a:p>
      </dgm:t>
    </dgm:pt>
    <dgm:pt modelId="{CCA12CF6-7908-4C4A-965E-EC2EF51D4C2F}">
      <dgm:prSet/>
      <dgm:spPr/>
      <dgm:t>
        <a:bodyPr/>
        <a:lstStyle/>
        <a:p>
          <a:r>
            <a:rPr lang="en-US" dirty="0"/>
            <a:t>Vision: Object recognition in images/videos. Generate images/video.</a:t>
          </a:r>
        </a:p>
      </dgm:t>
    </dgm:pt>
    <dgm:pt modelId="{9B7EE822-1EF4-4903-873D-D3C4DEFB1AFE}" type="parTrans" cxnId="{088707AA-6FB9-4E82-9DAA-6C6EFEA52DF5}">
      <dgm:prSet/>
      <dgm:spPr/>
      <dgm:t>
        <a:bodyPr/>
        <a:lstStyle/>
        <a:p>
          <a:endParaRPr lang="en-US"/>
        </a:p>
      </dgm:t>
    </dgm:pt>
    <dgm:pt modelId="{811ADBE4-0AF4-4688-8DB2-9E9770203515}" type="sibTrans" cxnId="{088707AA-6FB9-4E82-9DAA-6C6EFEA52DF5}">
      <dgm:prSet/>
      <dgm:spPr/>
      <dgm:t>
        <a:bodyPr/>
        <a:lstStyle/>
        <a:p>
          <a:endParaRPr lang="en-US"/>
        </a:p>
      </dgm:t>
    </dgm:pt>
    <dgm:pt modelId="{2CD701B0-71C1-4D71-95C4-995D1C9DF881}">
      <dgm:prSet/>
      <dgm:spPr>
        <a:blipFill>
          <a:blip xmlns:r="http://schemas.openxmlformats.org/officeDocument/2006/relationships" r:embed="rId1"/>
          <a:stretch>
            <a:fillRect l="-1790" r="-767"/>
          </a:stretch>
        </a:blipFill>
      </dgm:spPr>
      <dgm:t>
        <a:bodyPr/>
        <a:lstStyle/>
        <a:p>
          <a:r>
            <a:rPr lang="en-US">
              <a:noFill/>
            </a:rPr>
            <a:t> </a:t>
          </a:r>
        </a:p>
      </dgm:t>
    </dgm:pt>
    <dgm:pt modelId="{3F0229C3-B135-41E0-9224-B7C186F1C3E3}" type="parTrans" cxnId="{BC0227BA-064E-4EDC-AD21-E6C366D45ABC}">
      <dgm:prSet/>
      <dgm:spPr/>
      <dgm:t>
        <a:bodyPr/>
        <a:lstStyle/>
        <a:p>
          <a:endParaRPr lang="en-US"/>
        </a:p>
      </dgm:t>
    </dgm:pt>
    <dgm:pt modelId="{EC10A725-9EE8-4060-B39F-2179338B7D1D}" type="sibTrans" cxnId="{BC0227BA-064E-4EDC-AD21-E6C366D45ABC}">
      <dgm:prSet/>
      <dgm:spPr/>
      <dgm:t>
        <a:bodyPr/>
        <a:lstStyle/>
        <a:p>
          <a:endParaRPr lang="en-US"/>
        </a:p>
      </dgm:t>
    </dgm:pt>
    <dgm:pt modelId="{E751CBEA-6A28-4628-AEF9-A836469D1860}">
      <dgm:prSet/>
      <dgm:spPr>
        <a:blipFill>
          <a:blip xmlns:r="http://schemas.openxmlformats.org/officeDocument/2006/relationships" r:embed="rId2"/>
          <a:stretch>
            <a:fillRect l="-1535" r="-1535"/>
          </a:stretch>
        </a:blipFill>
      </dgm:spPr>
      <dgm:t>
        <a:bodyPr/>
        <a:lstStyle/>
        <a:p>
          <a:r>
            <a:rPr lang="en-US">
              <a:noFill/>
            </a:rPr>
            <a:t> </a:t>
          </a:r>
        </a:p>
      </dgm:t>
    </dgm:pt>
    <dgm:pt modelId="{0FA1799D-D4E3-44F7-9EF0-50A0558ED64B}" type="parTrans" cxnId="{13269C61-9F1B-42C4-A1CC-14B4ACA7AC77}">
      <dgm:prSet/>
      <dgm:spPr/>
      <dgm:t>
        <a:bodyPr/>
        <a:lstStyle/>
        <a:p>
          <a:endParaRPr lang="en-US"/>
        </a:p>
      </dgm:t>
    </dgm:pt>
    <dgm:pt modelId="{2877FB4F-9657-4ADC-8421-F8BED486559E}" type="sibTrans" cxnId="{13269C61-9F1B-42C4-A1CC-14B4ACA7AC77}">
      <dgm:prSet/>
      <dgm:spPr/>
      <dgm:t>
        <a:bodyPr/>
        <a:lstStyle/>
        <a:p>
          <a:endParaRPr lang="en-US"/>
        </a:p>
      </dgm:t>
    </dgm:pt>
    <dgm:pt modelId="{EDE1371B-F13F-4A60-9C71-C9674634C493}">
      <dgm:prSet/>
      <dgm:spPr/>
      <dgm:t>
        <a:bodyPr/>
        <a:lstStyle/>
        <a:p>
          <a:r>
            <a:rPr lang="en-US">
              <a:noFill/>
            </a:rPr>
            <a:t> </a:t>
          </a:r>
        </a:p>
      </dgm:t>
    </dgm:pt>
    <dgm:pt modelId="{25A610CF-D9CB-4D37-AD14-9FD3C5DEBB12}" type="parTrans" cxnId="{DA4D6D38-E880-4C43-9126-2A194B61F09B}">
      <dgm:prSet/>
      <dgm:spPr/>
      <dgm:t>
        <a:bodyPr/>
        <a:lstStyle/>
        <a:p>
          <a:endParaRPr lang="en-US"/>
        </a:p>
      </dgm:t>
    </dgm:pt>
    <dgm:pt modelId="{094E6D5F-5E37-4822-A6C2-7E7C4E8BFEE2}" type="sibTrans" cxnId="{DA4D6D38-E880-4C43-9126-2A194B61F09B}">
      <dgm:prSet/>
      <dgm:spPr/>
      <dgm:t>
        <a:bodyPr/>
        <a:lstStyle/>
        <a:p>
          <a:endParaRPr lang="en-US"/>
        </a:p>
      </dgm:t>
    </dgm:pt>
    <dgm:pt modelId="{6F1981E5-7B90-4815-8E6C-BF76A61A82B2}">
      <dgm:prSet/>
      <dgm:spPr/>
      <dgm:t>
        <a:bodyPr/>
        <a:lstStyle/>
        <a:p>
          <a:r>
            <a:rPr lang="en-US">
              <a:noFill/>
            </a:rPr>
            <a:t> </a:t>
          </a:r>
        </a:p>
      </dgm:t>
    </dgm:pt>
    <dgm:pt modelId="{87B2FC2E-2E60-40C3-9AAF-406CCAE2343C}" type="parTrans" cxnId="{19A3B6A4-702D-4113-814B-C7071F372D14}">
      <dgm:prSet/>
      <dgm:spPr/>
      <dgm:t>
        <a:bodyPr/>
        <a:lstStyle/>
        <a:p>
          <a:endParaRPr lang="en-US"/>
        </a:p>
      </dgm:t>
    </dgm:pt>
    <dgm:pt modelId="{89AF6B90-77B0-4D3A-9A44-7397E4D3247F}" type="sibTrans" cxnId="{19A3B6A4-702D-4113-814B-C7071F372D14}">
      <dgm:prSet/>
      <dgm:spPr/>
      <dgm:t>
        <a:bodyPr/>
        <a:lstStyle/>
        <a:p>
          <a:endParaRPr lang="en-US"/>
        </a:p>
      </dgm:t>
    </dgm:pt>
    <dgm:pt modelId="{245DE14A-D8DF-4249-9DE9-C2673C2D8436}">
      <dgm:prSet/>
      <dgm:spPr/>
      <dgm:t>
        <a:bodyPr/>
        <a:lstStyle/>
        <a:p>
          <a:r>
            <a:rPr lang="en-US">
              <a:noFill/>
            </a:rPr>
            <a:t> </a:t>
          </a:r>
        </a:p>
      </dgm:t>
    </dgm:pt>
    <dgm:pt modelId="{78C1E7EC-51D9-4B07-B8C5-9982383BC9BC}" type="parTrans" cxnId="{33FF2463-0D15-48BD-97C1-5AAE8DD4B704}">
      <dgm:prSet/>
      <dgm:spPr/>
      <dgm:t>
        <a:bodyPr/>
        <a:lstStyle/>
        <a:p>
          <a:endParaRPr lang="en-US"/>
        </a:p>
      </dgm:t>
    </dgm:pt>
    <dgm:pt modelId="{C27118E3-D343-4642-93AC-0832E5B5F8F8}" type="sibTrans" cxnId="{33FF2463-0D15-48BD-97C1-5AAE8DD4B704}">
      <dgm:prSet/>
      <dgm:spPr/>
      <dgm:t>
        <a:bodyPr/>
        <a:lstStyle/>
        <a:p>
          <a:endParaRPr lang="en-US"/>
        </a:p>
      </dgm:t>
    </dgm:pt>
    <dgm:pt modelId="{61E6867C-D57D-4FA9-AD02-151D6C921832}">
      <dgm:prSet/>
      <dgm:spPr/>
      <dgm:t>
        <a:bodyPr/>
        <a:lstStyle/>
        <a:p>
          <a:r>
            <a:rPr lang="en-US">
              <a:noFill/>
            </a:rPr>
            <a:t> </a:t>
          </a:r>
        </a:p>
      </dgm:t>
    </dgm:pt>
    <dgm:pt modelId="{1B3145D2-428D-4FA1-B06C-2E804BA79C17}" type="parTrans" cxnId="{0A128856-3C02-4604-B053-611008DE508A}">
      <dgm:prSet/>
      <dgm:spPr/>
      <dgm:t>
        <a:bodyPr/>
        <a:lstStyle/>
        <a:p>
          <a:endParaRPr lang="en-US"/>
        </a:p>
      </dgm:t>
    </dgm:pt>
    <dgm:pt modelId="{2CEDF928-8683-4477-BCFD-E50333B49F27}" type="sibTrans" cxnId="{0A128856-3C02-4604-B053-611008DE508A}">
      <dgm:prSet/>
      <dgm:spPr/>
      <dgm:t>
        <a:bodyPr/>
        <a:lstStyle/>
        <a:p>
          <a:endParaRPr lang="en-US"/>
        </a:p>
      </dgm:t>
    </dgm:pt>
    <dgm:pt modelId="{043CC71B-7C00-494D-A263-6E5A70EBDA9B}">
      <dgm:prSet/>
      <dgm:spPr/>
      <dgm:t>
        <a:bodyPr/>
        <a:lstStyle/>
        <a:p>
          <a:r>
            <a:rPr lang="en-US">
              <a:noFill/>
            </a:rPr>
            <a:t> </a:t>
          </a:r>
        </a:p>
      </dgm:t>
    </dgm:pt>
    <dgm:pt modelId="{15C4891C-23A1-4994-AA2A-3C6D150ABE4F}" type="parTrans" cxnId="{89D008FF-C54E-413D-B2D4-DC47714A05E7}">
      <dgm:prSet/>
      <dgm:spPr/>
      <dgm:t>
        <a:bodyPr/>
        <a:lstStyle/>
        <a:p>
          <a:endParaRPr lang="en-US"/>
        </a:p>
      </dgm:t>
    </dgm:pt>
    <dgm:pt modelId="{7AFE70C5-9A12-459E-8F23-C950182721A2}" type="sibTrans" cxnId="{89D008FF-C54E-413D-B2D4-DC47714A05E7}">
      <dgm:prSet/>
      <dgm:spPr/>
      <dgm:t>
        <a:bodyPr/>
        <a:lstStyle/>
        <a:p>
          <a:endParaRPr lang="en-US"/>
        </a:p>
      </dgm:t>
    </dgm:pt>
    <dgm:pt modelId="{9B106930-F9A0-4ACD-94B0-354CD1332042}">
      <dgm:prSet/>
      <dgm:spPr/>
      <dgm:t>
        <a:bodyPr/>
        <a:lstStyle/>
        <a:p>
          <a:r>
            <a:rPr lang="en-US">
              <a:noFill/>
            </a:rPr>
            <a:t> </a:t>
          </a:r>
        </a:p>
      </dgm:t>
    </dgm:pt>
    <dgm:pt modelId="{BA70B5A5-EAF6-48E2-86F6-2C4A920D5101}" type="parTrans" cxnId="{2478958D-4ED5-41C7-A7EC-CF4141C98EF9}">
      <dgm:prSet/>
      <dgm:spPr/>
      <dgm:t>
        <a:bodyPr/>
        <a:lstStyle/>
        <a:p>
          <a:endParaRPr lang="en-US"/>
        </a:p>
      </dgm:t>
    </dgm:pt>
    <dgm:pt modelId="{2667EBCA-636F-47C1-AD35-7BF51507062A}" type="sibTrans" cxnId="{2478958D-4ED5-41C7-A7EC-CF4141C98EF9}">
      <dgm:prSet/>
      <dgm:spPr/>
      <dgm:t>
        <a:bodyPr/>
        <a:lstStyle/>
        <a:p>
          <a:endParaRPr lang="en-US"/>
        </a:p>
      </dgm:t>
    </dgm:pt>
    <dgm:pt modelId="{3F80C23F-E2DE-4C99-9A06-83F8F9D715DA}">
      <dgm:prSet/>
      <dgm:spPr/>
      <dgm:t>
        <a:bodyPr/>
        <a:lstStyle/>
        <a:p>
          <a:r>
            <a:rPr lang="en-US">
              <a:noFill/>
            </a:rPr>
            <a:t> </a:t>
          </a:r>
        </a:p>
      </dgm:t>
    </dgm:pt>
    <dgm:pt modelId="{60A3FCDC-F83F-4963-9AE4-E6BAFCDC11FE}" type="parTrans" cxnId="{299F5BFA-29AA-4C44-B916-9E84482E6704}">
      <dgm:prSet/>
      <dgm:spPr/>
      <dgm:t>
        <a:bodyPr/>
        <a:lstStyle/>
        <a:p>
          <a:endParaRPr lang="en-US"/>
        </a:p>
      </dgm:t>
    </dgm:pt>
    <dgm:pt modelId="{FBD137B2-BE6C-4943-BF43-7A17BCAED9B4}" type="sibTrans" cxnId="{299F5BFA-29AA-4C44-B916-9E84482E6704}">
      <dgm:prSet/>
      <dgm:spPr/>
      <dgm:t>
        <a:bodyPr/>
        <a:lstStyle/>
        <a:p>
          <a:endParaRPr lang="en-US"/>
        </a:p>
      </dgm:t>
    </dgm:pt>
    <dgm:pt modelId="{980F8CCE-337E-4705-A19C-5ED4DD4EA2D8}">
      <dgm:prSet/>
      <dgm:spPr/>
      <dgm:t>
        <a:bodyPr/>
        <a:lstStyle/>
        <a:p>
          <a:r>
            <a:rPr lang="en-US" b="1" dirty="0"/>
            <a:t>Compressing Tables</a:t>
          </a:r>
        </a:p>
      </dgm:t>
    </dgm:pt>
    <dgm:pt modelId="{C0F1A191-7679-4D0E-A111-7CCBED6FD481}" type="parTrans" cxnId="{DC928E36-9234-469C-BF20-3D07CD1B731D}">
      <dgm:prSet/>
      <dgm:spPr/>
      <dgm:t>
        <a:bodyPr/>
        <a:lstStyle/>
        <a:p>
          <a:endParaRPr lang="en-US"/>
        </a:p>
      </dgm:t>
    </dgm:pt>
    <dgm:pt modelId="{8A764E1A-C3F6-47F3-B72F-E822D7DF8B0F}" type="sibTrans" cxnId="{DC928E36-9234-469C-BF20-3D07CD1B731D}">
      <dgm:prSet/>
      <dgm:spPr/>
      <dgm:t>
        <a:bodyPr/>
        <a:lstStyle/>
        <a:p>
          <a:endParaRPr lang="en-US"/>
        </a:p>
      </dgm:t>
    </dgm:pt>
    <dgm:pt modelId="{4DE436A9-83E0-4E97-94D3-A7A23D470661}">
      <dgm:prSet/>
      <dgm:spPr/>
      <dgm:t>
        <a:bodyPr/>
        <a:lstStyle/>
        <a:p>
          <a:r>
            <a:rPr lang="en-US" dirty="0"/>
            <a:t>Neural networks can be used as a compact representation of tables that do not fit in memory. E.g.,</a:t>
          </a:r>
        </a:p>
      </dgm:t>
      <dgm:extLst>
        <a:ext uri="{E40237B7-FDA0-4F09-8148-C483321AD2D9}">
          <dgm14:cNvPr xmlns:dgm14="http://schemas.microsoft.com/office/drawing/2010/diagram" id="0" name="" descr="ML models can be used to learn actions or an evaluation function from state descriptions. ML is also used in preprocessing percepts (natural language processing, object detection) or to compress large tables like joint probability tables."/>
        </a:ext>
      </dgm:extLst>
    </dgm:pt>
    <dgm:pt modelId="{C3CE518E-68F8-4825-9AA4-0AFE0BB3E644}" type="parTrans" cxnId="{01205396-4586-4514-8DC8-38890847DA28}">
      <dgm:prSet/>
      <dgm:spPr/>
      <dgm:t>
        <a:bodyPr/>
        <a:lstStyle/>
        <a:p>
          <a:endParaRPr lang="en-US"/>
        </a:p>
      </dgm:t>
    </dgm:pt>
    <dgm:pt modelId="{21FED047-F0D8-4E0B-8699-332F4868562E}" type="sibTrans" cxnId="{01205396-4586-4514-8DC8-38890847DA28}">
      <dgm:prSet/>
      <dgm:spPr/>
      <dgm:t>
        <a:bodyPr/>
        <a:lstStyle/>
        <a:p>
          <a:endParaRPr lang="en-US"/>
        </a:p>
      </dgm:t>
    </dgm:pt>
    <dgm:pt modelId="{77EDED24-91FB-4304-9F78-BB9483F31D18}">
      <dgm:prSet/>
      <dgm:spPr/>
      <dgm:t>
        <a:bodyPr/>
        <a:lstStyle/>
        <a:p>
          <a:r>
            <a:rPr lang="en-US" dirty="0"/>
            <a:t>Joint and conditional probability tables</a:t>
          </a:r>
        </a:p>
      </dgm:t>
    </dgm:pt>
    <dgm:pt modelId="{52456935-B8CA-463F-8CA9-8FA80E633B7F}" type="parTrans" cxnId="{466F98A8-C841-4450-A735-F026ACA76FC0}">
      <dgm:prSet/>
      <dgm:spPr/>
      <dgm:t>
        <a:bodyPr/>
        <a:lstStyle/>
        <a:p>
          <a:endParaRPr lang="en-US"/>
        </a:p>
      </dgm:t>
    </dgm:pt>
    <dgm:pt modelId="{8BCD6EF8-A1A2-4BAB-A176-A4655DE3B030}" type="sibTrans" cxnId="{466F98A8-C841-4450-A735-F026ACA76FC0}">
      <dgm:prSet/>
      <dgm:spPr/>
      <dgm:t>
        <a:bodyPr/>
        <a:lstStyle/>
        <a:p>
          <a:endParaRPr lang="en-US"/>
        </a:p>
      </dgm:t>
    </dgm:pt>
    <dgm:pt modelId="{7BB60CEB-A95D-49A0-AD38-420DC784DCA3}">
      <dgm:prSet/>
      <dgm:spPr/>
      <dgm:t>
        <a:bodyPr/>
        <a:lstStyle/>
        <a:p>
          <a:r>
            <a:rPr lang="en-US" dirty="0"/>
            <a:t>State utility tables</a:t>
          </a:r>
        </a:p>
      </dgm:t>
    </dgm:pt>
    <dgm:pt modelId="{995CD675-79FD-47C2-B432-CF5030025CEA}" type="parTrans" cxnId="{F2450089-35B6-4C59-98E4-11205DAF2D35}">
      <dgm:prSet/>
      <dgm:spPr/>
      <dgm:t>
        <a:bodyPr/>
        <a:lstStyle/>
        <a:p>
          <a:endParaRPr lang="en-US"/>
        </a:p>
      </dgm:t>
    </dgm:pt>
    <dgm:pt modelId="{D50CDC4E-9969-43E8-918A-FB36C15A8F77}" type="sibTrans" cxnId="{F2450089-35B6-4C59-98E4-11205DAF2D35}">
      <dgm:prSet/>
      <dgm:spPr/>
      <dgm:t>
        <a:bodyPr/>
        <a:lstStyle/>
        <a:p>
          <a:endParaRPr lang="en-US"/>
        </a:p>
      </dgm:t>
    </dgm:pt>
    <dgm:pt modelId="{764035C1-797D-4E37-9DB3-D36F689A6465}">
      <dgm:prSet/>
      <dgm:spPr/>
      <dgm:t>
        <a:bodyPr/>
        <a:lstStyle/>
        <a:p>
          <a:r>
            <a:rPr lang="en-US" dirty="0"/>
            <a:t>The tables can be learned form data.</a:t>
          </a:r>
        </a:p>
      </dgm:t>
    </dgm:pt>
    <dgm:pt modelId="{BC33FE86-1D62-4EB4-913A-5CCBD6E3277F}" type="parTrans" cxnId="{AB5A5BC2-82F5-4727-812C-830BCCF5F22A}">
      <dgm:prSet/>
      <dgm:spPr/>
      <dgm:t>
        <a:bodyPr/>
        <a:lstStyle/>
        <a:p>
          <a:endParaRPr lang="en-US"/>
        </a:p>
      </dgm:t>
    </dgm:pt>
    <dgm:pt modelId="{9E25982E-A6BF-4FC5-92B3-D31942FA9259}" type="sibTrans" cxnId="{AB5A5BC2-82F5-4727-812C-830BCCF5F22A}">
      <dgm:prSet/>
      <dgm:spPr/>
      <dgm:t>
        <a:bodyPr/>
        <a:lstStyle/>
        <a:p>
          <a:endParaRPr lang="en-US"/>
        </a:p>
      </dgm:t>
    </dgm:pt>
    <dgm:pt modelId="{828FC82D-8B9E-448B-88E5-E524814587C2}">
      <dgm:prSet/>
      <dgm:spPr/>
      <dgm:t>
        <a:bodyPr/>
        <a:lstStyle/>
        <a:p>
          <a:endParaRPr lang="en-US" dirty="0"/>
        </a:p>
      </dgm:t>
    </dgm:pt>
    <dgm:pt modelId="{605A9D2F-A78F-40A7-BF17-1871176A7BE2}" type="parTrans" cxnId="{F1AD6D7C-2648-41D7-9565-58BA7609FA1B}">
      <dgm:prSet/>
      <dgm:spPr/>
      <dgm:t>
        <a:bodyPr/>
        <a:lstStyle/>
        <a:p>
          <a:endParaRPr lang="en-US"/>
        </a:p>
      </dgm:t>
    </dgm:pt>
    <dgm:pt modelId="{F8A67F21-E7FC-4D36-9D82-50BE578D3B50}" type="sibTrans" cxnId="{F1AD6D7C-2648-41D7-9565-58BA7609FA1B}">
      <dgm:prSet/>
      <dgm:spPr/>
      <dgm:t>
        <a:bodyPr/>
        <a:lstStyle/>
        <a:p>
          <a:endParaRPr lang="en-US"/>
        </a:p>
      </dgm:t>
    </dgm:pt>
    <dgm:pt modelId="{1DC10AE1-4929-4B55-A688-C70A646FA12F}" type="pres">
      <dgm:prSet presAssocID="{A583D8F7-0B58-43A8-AE34-32594DE1738D}" presName="Name0" presStyleCnt="0">
        <dgm:presLayoutVars>
          <dgm:dir/>
          <dgm:animLvl val="lvl"/>
          <dgm:resizeHandles val="exact"/>
        </dgm:presLayoutVars>
      </dgm:prSet>
      <dgm:spPr/>
    </dgm:pt>
    <dgm:pt modelId="{CFC90301-E9B8-4845-8F08-1928664237F1}" type="pres">
      <dgm:prSet presAssocID="{D34A97D6-7F64-43FE-9E71-292031C611FD}" presName="composite" presStyleCnt="0"/>
      <dgm:spPr/>
    </dgm:pt>
    <dgm:pt modelId="{BF71F41E-FDAD-4835-B53A-D7D076DE9B55}" type="pres">
      <dgm:prSet presAssocID="{D34A97D6-7F64-43FE-9E71-292031C611FD}" presName="parTx" presStyleLbl="alignNode1" presStyleIdx="0" presStyleCnt="4">
        <dgm:presLayoutVars>
          <dgm:chMax val="0"/>
          <dgm:chPref val="0"/>
          <dgm:bulletEnabled val="1"/>
        </dgm:presLayoutVars>
      </dgm:prSet>
      <dgm:spPr/>
    </dgm:pt>
    <dgm:pt modelId="{BACEBB25-2A32-4633-A8AA-43030F652DE8}" type="pres">
      <dgm:prSet presAssocID="{D34A97D6-7F64-43FE-9E71-292031C611FD}" presName="desTx" presStyleLbl="alignAccFollowNode1" presStyleIdx="0" presStyleCnt="4">
        <dgm:presLayoutVars>
          <dgm:bulletEnabled val="1"/>
        </dgm:presLayoutVars>
      </dgm:prSet>
      <dgm:spPr/>
    </dgm:pt>
    <dgm:pt modelId="{42226DCF-5CA9-4E6C-9976-498583A02B04}" type="pres">
      <dgm:prSet presAssocID="{5F5526E9-ADF1-4E64-835D-D75224265BC3}" presName="space" presStyleCnt="0"/>
      <dgm:spPr/>
    </dgm:pt>
    <dgm:pt modelId="{5B8EA8DA-6AF3-4B35-9CB6-493EE3A4342D}" type="pres">
      <dgm:prSet presAssocID="{01B79AF0-D00A-4481-ABCC-79C23BE0D981}" presName="composite" presStyleCnt="0"/>
      <dgm:spPr/>
    </dgm:pt>
    <dgm:pt modelId="{01534658-91BB-4C44-9424-637822D3A9D0}" type="pres">
      <dgm:prSet presAssocID="{01B79AF0-D00A-4481-ABCC-79C23BE0D981}" presName="parTx" presStyleLbl="alignNode1" presStyleIdx="1" presStyleCnt="4">
        <dgm:presLayoutVars>
          <dgm:chMax val="0"/>
          <dgm:chPref val="0"/>
          <dgm:bulletEnabled val="1"/>
        </dgm:presLayoutVars>
      </dgm:prSet>
      <dgm:spPr/>
    </dgm:pt>
    <dgm:pt modelId="{5C57C7EB-478D-4F11-B65D-9016B386C608}" type="pres">
      <dgm:prSet presAssocID="{01B79AF0-D00A-4481-ABCC-79C23BE0D981}" presName="desTx" presStyleLbl="alignAccFollowNode1" presStyleIdx="1" presStyleCnt="4">
        <dgm:presLayoutVars>
          <dgm:bulletEnabled val="1"/>
        </dgm:presLayoutVars>
      </dgm:prSet>
      <dgm:spPr/>
    </dgm:pt>
    <dgm:pt modelId="{5DDA0361-204B-4BE7-A2D8-346D0289ED84}" type="pres">
      <dgm:prSet presAssocID="{D16F71D4-2CFD-4775-9558-5062AC2957B6}" presName="space" presStyleCnt="0"/>
      <dgm:spPr/>
    </dgm:pt>
    <dgm:pt modelId="{EF4FFBCE-CD71-4DD0-9BE9-E789E139D903}" type="pres">
      <dgm:prSet presAssocID="{74EA25D4-C666-430E-B926-BC3E0A898030}" presName="composite" presStyleCnt="0"/>
      <dgm:spPr/>
    </dgm:pt>
    <dgm:pt modelId="{228970AD-4D95-42F2-B737-33364C2CB3CE}" type="pres">
      <dgm:prSet presAssocID="{74EA25D4-C666-430E-B926-BC3E0A898030}" presName="parTx" presStyleLbl="alignNode1" presStyleIdx="2" presStyleCnt="4">
        <dgm:presLayoutVars>
          <dgm:chMax val="0"/>
          <dgm:chPref val="0"/>
          <dgm:bulletEnabled val="1"/>
        </dgm:presLayoutVars>
      </dgm:prSet>
      <dgm:spPr/>
    </dgm:pt>
    <dgm:pt modelId="{4712BD07-C9A8-4BD1-BC67-16B85061F7C6}" type="pres">
      <dgm:prSet presAssocID="{74EA25D4-C666-430E-B926-BC3E0A898030}" presName="desTx" presStyleLbl="alignAccFollowNode1" presStyleIdx="2" presStyleCnt="4">
        <dgm:presLayoutVars>
          <dgm:bulletEnabled val="1"/>
        </dgm:presLayoutVars>
      </dgm:prSet>
      <dgm:spPr/>
    </dgm:pt>
    <dgm:pt modelId="{5C0185F6-8BC2-49DB-80FA-7E10298A7336}" type="pres">
      <dgm:prSet presAssocID="{9998D001-06E5-4323-9A95-FF39D5528DEE}" presName="space" presStyleCnt="0"/>
      <dgm:spPr/>
    </dgm:pt>
    <dgm:pt modelId="{A5AD8769-1CE8-41B5-B5CC-B14A3CAED050}" type="pres">
      <dgm:prSet presAssocID="{980F8CCE-337E-4705-A19C-5ED4DD4EA2D8}" presName="composite" presStyleCnt="0"/>
      <dgm:spPr/>
    </dgm:pt>
    <dgm:pt modelId="{B110EE6C-C081-460E-9EB5-A4A219535E14}" type="pres">
      <dgm:prSet presAssocID="{980F8CCE-337E-4705-A19C-5ED4DD4EA2D8}" presName="parTx" presStyleLbl="alignNode1" presStyleIdx="3" presStyleCnt="4">
        <dgm:presLayoutVars>
          <dgm:chMax val="0"/>
          <dgm:chPref val="0"/>
          <dgm:bulletEnabled val="1"/>
        </dgm:presLayoutVars>
      </dgm:prSet>
      <dgm:spPr/>
    </dgm:pt>
    <dgm:pt modelId="{C955C6EC-4763-4437-8A81-DCCD7447E9E0}" type="pres">
      <dgm:prSet presAssocID="{980F8CCE-337E-4705-A19C-5ED4DD4EA2D8}" presName="desTx" presStyleLbl="alignAccFollowNode1" presStyleIdx="3" presStyleCnt="4">
        <dgm:presLayoutVars>
          <dgm:bulletEnabled val="1"/>
        </dgm:presLayoutVars>
      </dgm:prSet>
      <dgm:spPr/>
    </dgm:pt>
  </dgm:ptLst>
  <dgm:cxnLst>
    <dgm:cxn modelId="{F8CDE900-66E2-43D8-9B26-F46263F82DC3}" srcId="{A583D8F7-0B58-43A8-AE34-32594DE1738D}" destId="{D34A97D6-7F64-43FE-9E71-292031C611FD}" srcOrd="0" destOrd="0" parTransId="{473821D3-ED3B-4654-AD09-B5F3478C5F12}" sibTransId="{5F5526E9-ADF1-4E64-835D-D75224265BC3}"/>
    <dgm:cxn modelId="{53A53D03-80E1-48CA-A30D-146DC7F8FDED}" type="presOf" srcId="{043CC71B-7C00-494D-A263-6E5A70EBDA9B}" destId="{5C57C7EB-478D-4F11-B65D-9016B386C608}" srcOrd="0" destOrd="1" presId="urn:microsoft.com/office/officeart/2005/8/layout/hList1"/>
    <dgm:cxn modelId="{8B764E0F-3B97-4AE2-B9CE-0668427E680A}" type="presOf" srcId="{828FC82D-8B9E-448B-88E5-E524814587C2}" destId="{C955C6EC-4763-4437-8A81-DCCD7447E9E0}" srcOrd="0" destOrd="3" presId="urn:microsoft.com/office/officeart/2005/8/layout/hList1"/>
    <dgm:cxn modelId="{8679871C-A3E4-4FE6-9B09-530207A9F274}" type="presOf" srcId="{77EDED24-91FB-4304-9F78-BB9483F31D18}" destId="{C955C6EC-4763-4437-8A81-DCCD7447E9E0}" srcOrd="0" destOrd="1" presId="urn:microsoft.com/office/officeart/2005/8/layout/hList1"/>
    <dgm:cxn modelId="{5ECB7F28-792A-42B7-9375-F2151D7E58A0}" type="presOf" srcId="{3F80C23F-E2DE-4C99-9A06-83F8F9D715DA}" destId="{5C57C7EB-478D-4F11-B65D-9016B386C608}" srcOrd="0" destOrd="3" presId="urn:microsoft.com/office/officeart/2005/8/layout/hList1"/>
    <dgm:cxn modelId="{B5622D29-BD86-4B5D-AB9F-7058EC9A526D}" type="presOf" srcId="{74EA25D4-C666-430E-B926-BC3E0A898030}" destId="{228970AD-4D95-42F2-B737-33364C2CB3CE}" srcOrd="0" destOrd="0" presId="urn:microsoft.com/office/officeart/2005/8/layout/hList1"/>
    <dgm:cxn modelId="{DC928E36-9234-469C-BF20-3D07CD1B731D}" srcId="{A583D8F7-0B58-43A8-AE34-32594DE1738D}" destId="{980F8CCE-337E-4705-A19C-5ED4DD4EA2D8}" srcOrd="3" destOrd="0" parTransId="{C0F1A191-7679-4D0E-A111-7CCBED6FD481}" sibTransId="{8A764E1A-C3F6-47F3-B72F-E822D7DF8B0F}"/>
    <dgm:cxn modelId="{DA4D6D38-E880-4C43-9126-2A194B61F09B}" srcId="{D34A97D6-7F64-43FE-9E71-292031C611FD}" destId="{EDE1371B-F13F-4A60-9C71-C9674634C493}" srcOrd="1" destOrd="0" parTransId="{25A610CF-D9CB-4D37-AD14-9FD3C5DEBB12}" sibTransId="{094E6D5F-5E37-4822-A6C2-7E7C4E8BFEE2}"/>
    <dgm:cxn modelId="{E308933C-22B1-4821-B011-2621F01A21D0}" type="presOf" srcId="{764035C1-797D-4E37-9DB3-D36F689A6465}" destId="{C955C6EC-4763-4437-8A81-DCCD7447E9E0}" srcOrd="0" destOrd="4" presId="urn:microsoft.com/office/officeart/2005/8/layout/hList1"/>
    <dgm:cxn modelId="{0C797F5E-1C7F-470F-A479-95129B6C1AF1}" type="presOf" srcId="{01B79AF0-D00A-4481-ABCC-79C23BE0D981}" destId="{01534658-91BB-4C44-9424-637822D3A9D0}" srcOrd="0" destOrd="0" presId="urn:microsoft.com/office/officeart/2005/8/layout/hList1"/>
    <dgm:cxn modelId="{13269C61-9F1B-42C4-A1CC-14B4ACA7AC77}" srcId="{D34A97D6-7F64-43FE-9E71-292031C611FD}" destId="{E751CBEA-6A28-4628-AEF9-A836469D1860}" srcOrd="0" destOrd="0" parTransId="{0FA1799D-D4E3-44F7-9EF0-50A0558ED64B}" sibTransId="{2877FB4F-9657-4ADC-8421-F8BED486559E}"/>
    <dgm:cxn modelId="{33FF2463-0D15-48BD-97C1-5AAE8DD4B704}" srcId="{D34A97D6-7F64-43FE-9E71-292031C611FD}" destId="{245DE14A-D8DF-4249-9DE9-C2673C2D8436}" srcOrd="3" destOrd="0" parTransId="{78C1E7EC-51D9-4B07-B8C5-9982383BC9BC}" sibTransId="{C27118E3-D343-4642-93AC-0832E5B5F8F8}"/>
    <dgm:cxn modelId="{F1674269-886A-48EB-88FC-D08005B5EF83}" type="presOf" srcId="{31DF8B81-89DE-4067-8DCB-2E730ECA86DF}" destId="{4712BD07-C9A8-4BD1-BC67-16B85061F7C6}" srcOrd="0" destOrd="1" presId="urn:microsoft.com/office/officeart/2005/8/layout/hList1"/>
    <dgm:cxn modelId="{5A09D06D-CA0E-4982-B4A4-7A24889386FB}" type="presOf" srcId="{7BB60CEB-A95D-49A0-AD38-420DC784DCA3}" destId="{C955C6EC-4763-4437-8A81-DCCD7447E9E0}" srcOrd="0" destOrd="2" presId="urn:microsoft.com/office/officeart/2005/8/layout/hList1"/>
    <dgm:cxn modelId="{B131466E-66BD-4E2F-9D7E-B69CC3A00733}" type="presOf" srcId="{4DE436A9-83E0-4E97-94D3-A7A23D470661}" destId="{C955C6EC-4763-4437-8A81-DCCD7447E9E0}" srcOrd="0" destOrd="0" presId="urn:microsoft.com/office/officeart/2005/8/layout/hList1"/>
    <dgm:cxn modelId="{0A128856-3C02-4604-B053-611008DE508A}" srcId="{D34A97D6-7F64-43FE-9E71-292031C611FD}" destId="{61E6867C-D57D-4FA9-AD02-151D6C921832}" srcOrd="2" destOrd="0" parTransId="{1B3145D2-428D-4FA1-B06C-2E804BA79C17}" sibTransId="{2CEDF928-8683-4477-BCFD-E50333B49F27}"/>
    <dgm:cxn modelId="{F1AD6D7C-2648-41D7-9565-58BA7609FA1B}" srcId="{4DE436A9-83E0-4E97-94D3-A7A23D470661}" destId="{828FC82D-8B9E-448B-88E5-E524814587C2}" srcOrd="2" destOrd="0" parTransId="{605A9D2F-A78F-40A7-BF17-1871176A7BE2}" sibTransId="{F8A67F21-E7FC-4D36-9D82-50BE578D3B50}"/>
    <dgm:cxn modelId="{7081F07C-0351-4DE5-AA4F-5F4C5E4EB825}" type="presOf" srcId="{245DE14A-D8DF-4249-9DE9-C2673C2D8436}" destId="{BACEBB25-2A32-4633-A8AA-43030F652DE8}" srcOrd="0" destOrd="3" presId="urn:microsoft.com/office/officeart/2005/8/layout/hList1"/>
    <dgm:cxn modelId="{1521237E-0C0D-4101-AB54-2D5AC59E7969}" type="presOf" srcId="{A583D8F7-0B58-43A8-AE34-32594DE1738D}" destId="{1DC10AE1-4929-4B55-A688-C70A646FA12F}" srcOrd="0" destOrd="0" presId="urn:microsoft.com/office/officeart/2005/8/layout/hList1"/>
    <dgm:cxn modelId="{1602307F-F5CE-4EE3-8C0D-CCE3B0BF6B85}" type="presOf" srcId="{EDE1371B-F13F-4A60-9C71-C9674634C493}" destId="{BACEBB25-2A32-4633-A8AA-43030F652DE8}" srcOrd="0" destOrd="1" presId="urn:microsoft.com/office/officeart/2005/8/layout/hList1"/>
    <dgm:cxn modelId="{F2450089-35B6-4C59-98E4-11205DAF2D35}" srcId="{4DE436A9-83E0-4E97-94D3-A7A23D470661}" destId="{7BB60CEB-A95D-49A0-AD38-420DC784DCA3}" srcOrd="1" destOrd="0" parTransId="{995CD675-79FD-47C2-B432-CF5030025CEA}" sibTransId="{D50CDC4E-9969-43E8-918A-FB36C15A8F77}"/>
    <dgm:cxn modelId="{2478958D-4ED5-41C7-A7EC-CF4141C98EF9}" srcId="{01B79AF0-D00A-4481-ABCC-79C23BE0D981}" destId="{9B106930-F9A0-4ACD-94B0-354CD1332042}" srcOrd="4" destOrd="0" parTransId="{BA70B5A5-EAF6-48E2-86F6-2C4A920D5101}" sibTransId="{2667EBCA-636F-47C1-AD35-7BF51507062A}"/>
    <dgm:cxn modelId="{0C8EC091-5D95-41A4-8DC2-33232EC0373B}" srcId="{74EA25D4-C666-430E-B926-BC3E0A898030}" destId="{31DF8B81-89DE-4067-8DCB-2E730ECA86DF}" srcOrd="1" destOrd="0" parTransId="{662DCB60-3B82-4FFE-A5B4-BC89BE80ECA3}" sibTransId="{D954A0D9-450C-469C-AF55-29F51DDD5128}"/>
    <dgm:cxn modelId="{01205396-4586-4514-8DC8-38890847DA28}" srcId="{980F8CCE-337E-4705-A19C-5ED4DD4EA2D8}" destId="{4DE436A9-83E0-4E97-94D3-A7A23D470661}" srcOrd="0" destOrd="0" parTransId="{C3CE518E-68F8-4825-9AA4-0AFE0BB3E644}" sibTransId="{21FED047-F0D8-4E0B-8699-332F4868562E}"/>
    <dgm:cxn modelId="{580742A4-3137-4180-B3F3-FA045BF44957}" type="presOf" srcId="{6F1981E5-7B90-4815-8E6C-BF76A61A82B2}" destId="{5C57C7EB-478D-4F11-B65D-9016B386C608}" srcOrd="0" destOrd="2" presId="urn:microsoft.com/office/officeart/2005/8/layout/hList1"/>
    <dgm:cxn modelId="{19A3B6A4-702D-4113-814B-C7071F372D14}" srcId="{01B79AF0-D00A-4481-ABCC-79C23BE0D981}" destId="{6F1981E5-7B90-4815-8E6C-BF76A61A82B2}" srcOrd="2" destOrd="0" parTransId="{87B2FC2E-2E60-40C3-9AAF-406CCAE2343C}" sibTransId="{89AF6B90-77B0-4D3A-9A44-7397E4D3247F}"/>
    <dgm:cxn modelId="{466F98A8-C841-4450-A735-F026ACA76FC0}" srcId="{4DE436A9-83E0-4E97-94D3-A7A23D470661}" destId="{77EDED24-91FB-4304-9F78-BB9483F31D18}" srcOrd="0" destOrd="0" parTransId="{52456935-B8CA-463F-8CA9-8FA80E633B7F}" sibTransId="{8BCD6EF8-A1A2-4BAB-A176-A4655DE3B030}"/>
    <dgm:cxn modelId="{088707AA-6FB9-4E82-9DAA-6C6EFEA52DF5}" srcId="{74EA25D4-C666-430E-B926-BC3E0A898030}" destId="{CCA12CF6-7908-4C4A-965E-EC2EF51D4C2F}" srcOrd="2" destOrd="0" parTransId="{9B7EE822-1EF4-4903-873D-D3C4DEFB1AFE}" sibTransId="{811ADBE4-0AF4-4688-8DB2-9E9770203515}"/>
    <dgm:cxn modelId="{1E6162AA-C1ED-461B-A597-010485464D3D}" type="presOf" srcId="{61E6867C-D57D-4FA9-AD02-151D6C921832}" destId="{BACEBB25-2A32-4633-A8AA-43030F652DE8}" srcOrd="0" destOrd="2" presId="urn:microsoft.com/office/officeart/2005/8/layout/hList1"/>
    <dgm:cxn modelId="{168EB7B2-E346-40AC-81C6-42E67C97FFEA}" type="presOf" srcId="{980F8CCE-337E-4705-A19C-5ED4DD4EA2D8}" destId="{B110EE6C-C081-460E-9EB5-A4A219535E14}" srcOrd="0" destOrd="0" presId="urn:microsoft.com/office/officeart/2005/8/layout/hList1"/>
    <dgm:cxn modelId="{BC0227BA-064E-4EDC-AD21-E6C366D45ABC}" srcId="{01B79AF0-D00A-4481-ABCC-79C23BE0D981}" destId="{2CD701B0-71C1-4D71-95C4-995D1C9DF881}" srcOrd="0" destOrd="0" parTransId="{3F0229C3-B135-41E0-9224-B7C186F1C3E3}" sibTransId="{EC10A725-9EE8-4060-B39F-2179338B7D1D}"/>
    <dgm:cxn modelId="{AB5A5BC2-82F5-4727-812C-830BCCF5F22A}" srcId="{980F8CCE-337E-4705-A19C-5ED4DD4EA2D8}" destId="{764035C1-797D-4E37-9DB3-D36F689A6465}" srcOrd="1" destOrd="0" parTransId="{BC33FE86-1D62-4EB4-913A-5CCBD6E3277F}" sibTransId="{9E25982E-A6BF-4FC5-92B3-D31942FA9259}"/>
    <dgm:cxn modelId="{0E249FD3-059E-4478-9409-141F9D7F9E7E}" srcId="{A583D8F7-0B58-43A8-AE34-32594DE1738D}" destId="{74EA25D4-C666-430E-B926-BC3E0A898030}" srcOrd="2" destOrd="0" parTransId="{11335F3B-32C2-4D5B-8FAA-0554439FBEBD}" sibTransId="{9998D001-06E5-4323-9A95-FF39D5528DEE}"/>
    <dgm:cxn modelId="{450551D4-3D17-4750-A91B-523CE93837B9}" srcId="{74EA25D4-C666-430E-B926-BC3E0A898030}" destId="{2707F35C-DC5B-4282-A2F4-CBE82FD923AA}" srcOrd="0" destOrd="0" parTransId="{A3E77A82-9321-40D7-B79F-2EA2E6B6A06B}" sibTransId="{57276838-1112-4D51-9573-EE3033637F26}"/>
    <dgm:cxn modelId="{6B3BF5DA-A6A6-4B18-B7D5-419100712960}" type="presOf" srcId="{CCA12CF6-7908-4C4A-965E-EC2EF51D4C2F}" destId="{4712BD07-C9A8-4BD1-BC67-16B85061F7C6}" srcOrd="0" destOrd="2" presId="urn:microsoft.com/office/officeart/2005/8/layout/hList1"/>
    <dgm:cxn modelId="{0F695CDB-12E7-48CA-965B-64AE8B41369D}" srcId="{A583D8F7-0B58-43A8-AE34-32594DE1738D}" destId="{01B79AF0-D00A-4481-ABCC-79C23BE0D981}" srcOrd="1" destOrd="0" parTransId="{07E99DBE-D7FD-43AE-9C8C-77E6706F4E8E}" sibTransId="{D16F71D4-2CFD-4775-9558-5062AC2957B6}"/>
    <dgm:cxn modelId="{F412ABE1-9B18-4BE0-8F66-11F109A8A458}" type="presOf" srcId="{E751CBEA-6A28-4628-AEF9-A836469D1860}" destId="{BACEBB25-2A32-4633-A8AA-43030F652DE8}" srcOrd="0" destOrd="0" presId="urn:microsoft.com/office/officeart/2005/8/layout/hList1"/>
    <dgm:cxn modelId="{96775FE5-9F1C-4C21-BA02-7346D43AA1DF}" type="presOf" srcId="{9B106930-F9A0-4ACD-94B0-354CD1332042}" destId="{5C57C7EB-478D-4F11-B65D-9016B386C608}" srcOrd="0" destOrd="4" presId="urn:microsoft.com/office/officeart/2005/8/layout/hList1"/>
    <dgm:cxn modelId="{C21650EA-5369-4E61-9791-85EAF903BCDE}" type="presOf" srcId="{D34A97D6-7F64-43FE-9E71-292031C611FD}" destId="{BF71F41E-FDAD-4835-B53A-D7D076DE9B55}" srcOrd="0" destOrd="0" presId="urn:microsoft.com/office/officeart/2005/8/layout/hList1"/>
    <dgm:cxn modelId="{53EC39F6-2AC4-4807-9BB3-E929B79F3C91}" type="presOf" srcId="{2707F35C-DC5B-4282-A2F4-CBE82FD923AA}" destId="{4712BD07-C9A8-4BD1-BC67-16B85061F7C6}" srcOrd="0" destOrd="0" presId="urn:microsoft.com/office/officeart/2005/8/layout/hList1"/>
    <dgm:cxn modelId="{DB88D6F8-30BA-43CA-933D-B6BCA7383DE5}" type="presOf" srcId="{2CD701B0-71C1-4D71-95C4-995D1C9DF881}" destId="{5C57C7EB-478D-4F11-B65D-9016B386C608}" srcOrd="0" destOrd="0" presId="urn:microsoft.com/office/officeart/2005/8/layout/hList1"/>
    <dgm:cxn modelId="{299F5BFA-29AA-4C44-B916-9E84482E6704}" srcId="{01B79AF0-D00A-4481-ABCC-79C23BE0D981}" destId="{3F80C23F-E2DE-4C99-9A06-83F8F9D715DA}" srcOrd="3" destOrd="0" parTransId="{60A3FCDC-F83F-4963-9AE4-E6BAFCDC11FE}" sibTransId="{FBD137B2-BE6C-4943-BF43-7A17BCAED9B4}"/>
    <dgm:cxn modelId="{89D008FF-C54E-413D-B2D4-DC47714A05E7}" srcId="{01B79AF0-D00A-4481-ABCC-79C23BE0D981}" destId="{043CC71B-7C00-494D-A263-6E5A70EBDA9B}" srcOrd="1" destOrd="0" parTransId="{15C4891C-23A1-4994-AA2A-3C6D150ABE4F}" sibTransId="{7AFE70C5-9A12-459E-8F23-C950182721A2}"/>
    <dgm:cxn modelId="{E495D7E7-32C5-4BFA-8F37-903A02AB2420}" type="presParOf" srcId="{1DC10AE1-4929-4B55-A688-C70A646FA12F}" destId="{CFC90301-E9B8-4845-8F08-1928664237F1}" srcOrd="0" destOrd="0" presId="urn:microsoft.com/office/officeart/2005/8/layout/hList1"/>
    <dgm:cxn modelId="{9F40BC19-451C-4F59-8208-108847F6817F}" type="presParOf" srcId="{CFC90301-E9B8-4845-8F08-1928664237F1}" destId="{BF71F41E-FDAD-4835-B53A-D7D076DE9B55}" srcOrd="0" destOrd="0" presId="urn:microsoft.com/office/officeart/2005/8/layout/hList1"/>
    <dgm:cxn modelId="{1AB0A84F-C152-480B-AFB3-C03B7A31467F}" type="presParOf" srcId="{CFC90301-E9B8-4845-8F08-1928664237F1}" destId="{BACEBB25-2A32-4633-A8AA-43030F652DE8}" srcOrd="1" destOrd="0" presId="urn:microsoft.com/office/officeart/2005/8/layout/hList1"/>
    <dgm:cxn modelId="{60434B85-44E5-49AC-BFC8-21B7213C64CE}" type="presParOf" srcId="{1DC10AE1-4929-4B55-A688-C70A646FA12F}" destId="{42226DCF-5CA9-4E6C-9976-498583A02B04}" srcOrd="1" destOrd="0" presId="urn:microsoft.com/office/officeart/2005/8/layout/hList1"/>
    <dgm:cxn modelId="{965A154A-4A09-4D0A-BCF8-A1038C013CB9}" type="presParOf" srcId="{1DC10AE1-4929-4B55-A688-C70A646FA12F}" destId="{5B8EA8DA-6AF3-4B35-9CB6-493EE3A4342D}" srcOrd="2" destOrd="0" presId="urn:microsoft.com/office/officeart/2005/8/layout/hList1"/>
    <dgm:cxn modelId="{EA236DE1-2EEB-45FC-B93C-0FDECE74E37E}" type="presParOf" srcId="{5B8EA8DA-6AF3-4B35-9CB6-493EE3A4342D}" destId="{01534658-91BB-4C44-9424-637822D3A9D0}" srcOrd="0" destOrd="0" presId="urn:microsoft.com/office/officeart/2005/8/layout/hList1"/>
    <dgm:cxn modelId="{A727F883-7F94-4E51-AF9C-816161103DF7}" type="presParOf" srcId="{5B8EA8DA-6AF3-4B35-9CB6-493EE3A4342D}" destId="{5C57C7EB-478D-4F11-B65D-9016B386C608}" srcOrd="1" destOrd="0" presId="urn:microsoft.com/office/officeart/2005/8/layout/hList1"/>
    <dgm:cxn modelId="{8FAA5DAE-6332-4E44-AC55-0C473AA7DCFD}" type="presParOf" srcId="{1DC10AE1-4929-4B55-A688-C70A646FA12F}" destId="{5DDA0361-204B-4BE7-A2D8-346D0289ED84}" srcOrd="3" destOrd="0" presId="urn:microsoft.com/office/officeart/2005/8/layout/hList1"/>
    <dgm:cxn modelId="{67B8133B-457A-44A2-93B5-D1131F3FEC30}" type="presParOf" srcId="{1DC10AE1-4929-4B55-A688-C70A646FA12F}" destId="{EF4FFBCE-CD71-4DD0-9BE9-E789E139D903}" srcOrd="4" destOrd="0" presId="urn:microsoft.com/office/officeart/2005/8/layout/hList1"/>
    <dgm:cxn modelId="{8D7ADB92-B737-401F-86B5-1A19681E384D}" type="presParOf" srcId="{EF4FFBCE-CD71-4DD0-9BE9-E789E139D903}" destId="{228970AD-4D95-42F2-B737-33364C2CB3CE}" srcOrd="0" destOrd="0" presId="urn:microsoft.com/office/officeart/2005/8/layout/hList1"/>
    <dgm:cxn modelId="{80F522C1-17EC-4B1B-9725-01D17D9286D3}" type="presParOf" srcId="{EF4FFBCE-CD71-4DD0-9BE9-E789E139D903}" destId="{4712BD07-C9A8-4BD1-BC67-16B85061F7C6}" srcOrd="1" destOrd="0" presId="urn:microsoft.com/office/officeart/2005/8/layout/hList1"/>
    <dgm:cxn modelId="{2C4D4AC5-CCB7-4912-AF0B-1CA10D5A6D32}" type="presParOf" srcId="{1DC10AE1-4929-4B55-A688-C70A646FA12F}" destId="{5C0185F6-8BC2-49DB-80FA-7E10298A7336}" srcOrd="5" destOrd="0" presId="urn:microsoft.com/office/officeart/2005/8/layout/hList1"/>
    <dgm:cxn modelId="{895133B6-BA48-4822-9790-363D77EC2DC7}" type="presParOf" srcId="{1DC10AE1-4929-4B55-A688-C70A646FA12F}" destId="{A5AD8769-1CE8-41B5-B5CC-B14A3CAED050}" srcOrd="6" destOrd="0" presId="urn:microsoft.com/office/officeart/2005/8/layout/hList1"/>
    <dgm:cxn modelId="{56E31D3D-789E-421A-B9D3-E9597F977D8D}" type="presParOf" srcId="{A5AD8769-1CE8-41B5-B5CC-B14A3CAED050}" destId="{B110EE6C-C081-460E-9EB5-A4A219535E14}" srcOrd="0" destOrd="0" presId="urn:microsoft.com/office/officeart/2005/8/layout/hList1"/>
    <dgm:cxn modelId="{35830651-CC97-4A6C-B108-6B3B39D4791F}" type="presParOf" srcId="{A5AD8769-1CE8-41B5-B5CC-B14A3CAED050}" destId="{C955C6EC-4763-4437-8A81-DCCD7447E9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D2AE5-D223-4FD2-AE0F-78620D37C70E}">
      <dsp:nvSpPr>
        <dsp:cNvPr id="0" name=""/>
        <dsp:cNvSpPr/>
      </dsp:nvSpPr>
      <dsp:spPr>
        <a:xfrm>
          <a:off x="788669" y="0"/>
          <a:ext cx="8938260" cy="3505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C3ABF-67AF-4AE6-B5D8-01CDD9772369}">
      <dsp:nvSpPr>
        <dsp:cNvPr id="0" name=""/>
        <dsp:cNvSpPr/>
      </dsp:nvSpPr>
      <dsp:spPr>
        <a:xfrm>
          <a:off x="233"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ML &amp; Agents</a:t>
          </a:r>
        </a:p>
      </dsp:txBody>
      <dsp:txXfrm>
        <a:off x="68677" y="1120003"/>
        <a:ext cx="1542359" cy="1265192"/>
      </dsp:txXfrm>
    </dsp:sp>
    <dsp:sp modelId="{0AB9704D-A203-4650-92A1-56E17AD50F58}">
      <dsp:nvSpPr>
        <dsp:cNvPr id="0" name=""/>
        <dsp:cNvSpPr/>
      </dsp:nvSpPr>
      <dsp:spPr>
        <a:xfrm>
          <a:off x="1767410"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Supervised Learning</a:t>
          </a:r>
        </a:p>
      </dsp:txBody>
      <dsp:txXfrm>
        <a:off x="1835854" y="1120003"/>
        <a:ext cx="1542359" cy="1265192"/>
      </dsp:txXfrm>
    </dsp:sp>
    <dsp:sp modelId="{5FE25C4C-2BC5-4F54-BE1F-F3BEC29E749D}">
      <dsp:nvSpPr>
        <dsp:cNvPr id="0" name=""/>
        <dsp:cNvSpPr/>
      </dsp:nvSpPr>
      <dsp:spPr>
        <a:xfrm>
          <a:off x="3534587"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a:t>
          </a:r>
        </a:p>
      </dsp:txBody>
      <dsp:txXfrm>
        <a:off x="3603031" y="1120003"/>
        <a:ext cx="1542359" cy="1265192"/>
      </dsp:txXfrm>
    </dsp:sp>
    <dsp:sp modelId="{754C964E-78AB-4328-868B-C63F78DDBC38}">
      <dsp:nvSpPr>
        <dsp:cNvPr id="0" name=""/>
        <dsp:cNvSpPr/>
      </dsp:nvSpPr>
      <dsp:spPr>
        <a:xfrm>
          <a:off x="5301764"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Training &amp; Testing</a:t>
          </a:r>
        </a:p>
      </dsp:txBody>
      <dsp:txXfrm>
        <a:off x="5370208" y="1120003"/>
        <a:ext cx="1542359" cy="1265192"/>
      </dsp:txXfrm>
    </dsp:sp>
    <dsp:sp modelId="{98799300-0DD4-4960-A025-4ADACB2CE7BB}">
      <dsp:nvSpPr>
        <dsp:cNvPr id="0" name=""/>
        <dsp:cNvSpPr/>
      </dsp:nvSpPr>
      <dsp:spPr>
        <a:xfrm>
          <a:off x="7068941"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Types of supervised ML Models</a:t>
          </a:r>
        </a:p>
      </dsp:txBody>
      <dsp:txXfrm>
        <a:off x="7137385" y="1120003"/>
        <a:ext cx="1542359" cy="1265192"/>
      </dsp:txXfrm>
    </dsp:sp>
    <dsp:sp modelId="{054AE80D-D322-4C7E-8CAE-447DBCBB2AA6}">
      <dsp:nvSpPr>
        <dsp:cNvPr id="0" name=""/>
        <dsp:cNvSpPr/>
      </dsp:nvSpPr>
      <dsp:spPr>
        <a:xfrm>
          <a:off x="8836119"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Use in AI</a:t>
          </a:r>
        </a:p>
      </dsp:txBody>
      <dsp:txXfrm>
        <a:off x="8904563" y="1120003"/>
        <a:ext cx="1542359" cy="126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8BA4F-48C0-44F7-B49B-2544E59430F6}">
      <dsp:nvSpPr>
        <dsp:cNvPr id="0" name=""/>
        <dsp:cNvSpPr/>
      </dsp:nvSpPr>
      <dsp:spPr>
        <a:xfrm>
          <a:off x="0" y="351931"/>
          <a:ext cx="6263640" cy="13466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Generalized linear model (GLM): </a:t>
          </a:r>
          <a:r>
            <a:rPr lang="en-US" sz="1900" kern="1200" dirty="0"/>
            <a:t>This important model family includes </a:t>
          </a:r>
          <a:r>
            <a:rPr lang="en-US" sz="1900" b="1" kern="1200" dirty="0"/>
            <a:t>linear regression </a:t>
          </a:r>
          <a:r>
            <a:rPr lang="en-US" sz="1900" kern="1200" dirty="0"/>
            <a:t>and the classification method </a:t>
          </a:r>
          <a:r>
            <a:rPr lang="en-US" sz="1900" b="1" kern="1200" dirty="0"/>
            <a:t>logistic regression. </a:t>
          </a:r>
          <a:endParaRPr lang="en-US" sz="1900" kern="1200" dirty="0"/>
        </a:p>
      </dsp:txBody>
      <dsp:txXfrm>
        <a:off x="0" y="351931"/>
        <a:ext cx="6263640" cy="1346625"/>
      </dsp:txXfrm>
    </dsp:sp>
    <dsp:sp modelId="{728725E1-C028-4CFF-B3D7-ECB8D28021DB}">
      <dsp:nvSpPr>
        <dsp:cNvPr id="0" name=""/>
        <dsp:cNvSpPr/>
      </dsp:nvSpPr>
      <dsp:spPr>
        <a:xfrm>
          <a:off x="313182" y="71491"/>
          <a:ext cx="4384548"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US" sz="1900" kern="1200"/>
            <a:t>Many other models exist</a:t>
          </a:r>
        </a:p>
      </dsp:txBody>
      <dsp:txXfrm>
        <a:off x="340562" y="98871"/>
        <a:ext cx="4329788" cy="506120"/>
      </dsp:txXfrm>
    </dsp:sp>
    <dsp:sp modelId="{8BD60244-BD09-48B5-A6BD-A5920B49269F}">
      <dsp:nvSpPr>
        <dsp:cNvPr id="0" name=""/>
        <dsp:cNvSpPr/>
      </dsp:nvSpPr>
      <dsp:spPr>
        <a:xfrm>
          <a:off x="0" y="2081596"/>
          <a:ext cx="6263640" cy="3351600"/>
        </a:xfrm>
        <a:prstGeom prst="rect">
          <a:avLst/>
        </a:prstGeom>
        <a:solidFill>
          <a:schemeClr val="lt1">
            <a:alpha val="90000"/>
            <a:hueOff val="0"/>
            <a:satOff val="0"/>
            <a:lumOff val="0"/>
            <a:alphaOff val="0"/>
          </a:schemeClr>
        </a:solidFill>
        <a:ln w="12700" cap="flat" cmpd="sng" algn="ctr">
          <a:solidFill>
            <a:schemeClr val="accent5">
              <a:hueOff val="-12162821"/>
              <a:satOff val="-296"/>
              <a:lumOff val="-103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Regularization: </a:t>
          </a:r>
          <a:r>
            <a:rPr lang="en-US" sz="1900" kern="1200" dirty="0"/>
            <a:t>enforce simplicity and reduces overfitting by using a penalty for complexity.</a:t>
          </a:r>
        </a:p>
        <a:p>
          <a:pPr marL="171450" lvl="1" indent="-171450" algn="l" defTabSz="844550">
            <a:lnSpc>
              <a:spcPct val="90000"/>
            </a:lnSpc>
            <a:spcBef>
              <a:spcPct val="0"/>
            </a:spcBef>
            <a:spcAft>
              <a:spcPct val="15000"/>
            </a:spcAft>
            <a:buChar char="•"/>
          </a:pPr>
          <a:r>
            <a:rPr lang="en-US" sz="1900" b="1" kern="1200" dirty="0"/>
            <a:t>Kernel trick: </a:t>
          </a:r>
          <a:r>
            <a:rPr lang="en-US" sz="1900" kern="1200" dirty="0"/>
            <a:t>Let a linear classifier learn non-linear decision boundaries ( = a linear boundary in a high dimensional space).</a:t>
          </a:r>
        </a:p>
        <a:p>
          <a:pPr marL="171450" lvl="1" indent="-171450" algn="l" defTabSz="844550">
            <a:lnSpc>
              <a:spcPct val="90000"/>
            </a:lnSpc>
            <a:spcBef>
              <a:spcPct val="0"/>
            </a:spcBef>
            <a:spcAft>
              <a:spcPct val="15000"/>
            </a:spcAft>
            <a:buChar char="•"/>
          </a:pPr>
          <a:r>
            <a:rPr lang="en-US" sz="1900" b="1" kern="1200" dirty="0"/>
            <a:t>Ensemble Learning: </a:t>
          </a:r>
          <a:r>
            <a:rPr lang="en-US" sz="1900" kern="1200" dirty="0"/>
            <a:t>Use many models and combine the results (e.g., random forest, boosting).</a:t>
          </a:r>
        </a:p>
        <a:p>
          <a:pPr marL="171450" lvl="1" indent="-171450" algn="l" defTabSz="844550">
            <a:lnSpc>
              <a:spcPct val="90000"/>
            </a:lnSpc>
            <a:spcBef>
              <a:spcPct val="0"/>
            </a:spcBef>
            <a:spcAft>
              <a:spcPct val="15000"/>
            </a:spcAft>
            <a:buChar char="•"/>
          </a:pPr>
          <a:r>
            <a:rPr lang="en-US" sz="1900" b="1" kern="1200" dirty="0"/>
            <a:t>Embedding and Dimensionality Reduction: </a:t>
          </a:r>
          <a:r>
            <a:rPr lang="en-US" sz="1900" kern="1200" dirty="0"/>
            <a:t>Learn how to represent data in a simpler way (e.g., PCA, text embeddings).</a:t>
          </a:r>
        </a:p>
      </dsp:txBody>
      <dsp:txXfrm>
        <a:off x="0" y="2081596"/>
        <a:ext cx="6263640" cy="3351600"/>
      </dsp:txXfrm>
    </dsp:sp>
    <dsp:sp modelId="{D2714134-93F0-48C2-9EAF-C80D0AD218DE}">
      <dsp:nvSpPr>
        <dsp:cNvPr id="0" name=""/>
        <dsp:cNvSpPr/>
      </dsp:nvSpPr>
      <dsp:spPr>
        <a:xfrm>
          <a:off x="313182" y="1801156"/>
          <a:ext cx="4384548" cy="560880"/>
        </a:xfrm>
        <a:prstGeom prst="round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US" sz="1900" kern="1200"/>
            <a:t>Often used methods</a:t>
          </a:r>
        </a:p>
      </dsp:txBody>
      <dsp:txXfrm>
        <a:off x="340562" y="1828536"/>
        <a:ext cx="4329788"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1F41E-FDAD-4835-B53A-D7D076DE9B55}">
      <dsp:nvSpPr>
        <dsp:cNvPr id="0" name=""/>
        <dsp:cNvSpPr/>
      </dsp:nvSpPr>
      <dsp:spPr>
        <a:xfrm>
          <a:off x="3953" y="123275"/>
          <a:ext cx="2377306" cy="4608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Actions</a:t>
          </a:r>
        </a:p>
      </dsp:txBody>
      <dsp:txXfrm>
        <a:off x="3953" y="123275"/>
        <a:ext cx="2377306" cy="460800"/>
      </dsp:txXfrm>
    </dsp:sp>
    <dsp:sp modelId="{BACEBB25-2A32-4633-A8AA-43030F652DE8}">
      <dsp:nvSpPr>
        <dsp:cNvPr id="0" name=""/>
        <dsp:cNvSpPr/>
      </dsp:nvSpPr>
      <dsp:spPr>
        <a:xfrm>
          <a:off x="3953" y="584075"/>
          <a:ext cx="2377306" cy="364398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Directly learn the best action from examples. </a:t>
          </a:r>
          <a:br>
            <a:rPr lang="en-US" sz="1600" kern="1200" dirty="0"/>
          </a:br>
          <a:endParaRPr lang="en-US" sz="1600" kern="1200" dirty="0"/>
        </a:p>
        <a:p>
          <a:pPr marL="171450" lvl="1" indent="-171450" algn="ctr" defTabSz="7112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𝑎𝑐𝑡𝑖𝑜𝑛</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ctr" defTabSz="711200">
            <a:lnSpc>
              <a:spcPct val="90000"/>
            </a:lnSpc>
            <a:spcBef>
              <a:spcPct val="0"/>
            </a:spcBef>
            <a:spcAft>
              <a:spcPct val="15000"/>
            </a:spcAft>
            <a:buNone/>
          </a:pPr>
          <a:endParaRPr lang="en-US" sz="1600" kern="1200" dirty="0"/>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t>This model can also be used as a </a:t>
          </a:r>
          <a:r>
            <a:rPr lang="en-US" sz="1600" b="1" kern="1200" dirty="0"/>
            <a:t>playout policy </a:t>
          </a:r>
          <a:r>
            <a:rPr lang="en-US" sz="1600" kern="1200" dirty="0"/>
            <a:t>for Monte Carlo tree search with data from self-play. </a:t>
          </a:r>
        </a:p>
      </dsp:txBody>
      <dsp:txXfrm>
        <a:off x="3953" y="584075"/>
        <a:ext cx="2377306" cy="3643987"/>
      </dsp:txXfrm>
    </dsp:sp>
    <dsp:sp modelId="{01534658-91BB-4C44-9424-637822D3A9D0}">
      <dsp:nvSpPr>
        <dsp:cNvPr id="0" name=""/>
        <dsp:cNvSpPr/>
      </dsp:nvSpPr>
      <dsp:spPr>
        <a:xfrm>
          <a:off x="2714082" y="123275"/>
          <a:ext cx="2377306" cy="4608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Heuristics</a:t>
          </a:r>
        </a:p>
      </dsp:txBody>
      <dsp:txXfrm>
        <a:off x="2714082" y="123275"/>
        <a:ext cx="2377306" cy="460800"/>
      </dsp:txXfrm>
    </dsp:sp>
    <dsp:sp modelId="{5C57C7EB-478D-4F11-B65D-9016B386C608}">
      <dsp:nvSpPr>
        <dsp:cNvPr id="0" name=""/>
        <dsp:cNvSpPr/>
      </dsp:nvSpPr>
      <dsp:spPr>
        <a:xfrm>
          <a:off x="2714082" y="584075"/>
          <a:ext cx="2377306" cy="3643987"/>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Learn evaluation functions for states.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𝑒𝑣𝑎𝑙</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Can learn a </a:t>
          </a:r>
          <a:r>
            <a:rPr lang="en-US" sz="1600" b="1" kern="1200" dirty="0"/>
            <a:t>heuristic</a:t>
          </a:r>
          <a:r>
            <a:rPr lang="en-US" sz="1600" kern="1200" dirty="0"/>
            <a:t> for minimax search from examples. </a:t>
          </a:r>
        </a:p>
      </dsp:txBody>
      <dsp:txXfrm>
        <a:off x="2714082" y="584075"/>
        <a:ext cx="2377306" cy="3643987"/>
      </dsp:txXfrm>
    </dsp:sp>
    <dsp:sp modelId="{228970AD-4D95-42F2-B737-33364C2CB3CE}">
      <dsp:nvSpPr>
        <dsp:cNvPr id="0" name=""/>
        <dsp:cNvSpPr/>
      </dsp:nvSpPr>
      <dsp:spPr>
        <a:xfrm>
          <a:off x="5424211" y="123275"/>
          <a:ext cx="2377306" cy="46080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Perception</a:t>
          </a:r>
          <a:r>
            <a:rPr lang="en-US" sz="1600" kern="1200" dirty="0"/>
            <a:t> </a:t>
          </a:r>
        </a:p>
      </dsp:txBody>
      <dsp:txXfrm>
        <a:off x="5424211" y="123275"/>
        <a:ext cx="2377306" cy="460800"/>
      </dsp:txXfrm>
    </dsp:sp>
    <dsp:sp modelId="{4712BD07-C9A8-4BD1-BC67-16B85061F7C6}">
      <dsp:nvSpPr>
        <dsp:cNvPr id="0" name=""/>
        <dsp:cNvSpPr/>
      </dsp:nvSpPr>
      <dsp:spPr>
        <a:xfrm>
          <a:off x="5424211" y="584075"/>
          <a:ext cx="2377306" cy="3643987"/>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Natural language processing: </a:t>
          </a:r>
          <a:r>
            <a:rPr lang="en-US" sz="1600" kern="1200" dirty="0"/>
            <a:t>Use deep learning / word embeddings / language models to understand concepts, translate between languages, or generate text.</a:t>
          </a:r>
        </a:p>
        <a:p>
          <a:pPr marL="171450" lvl="1" indent="-171450" algn="l" defTabSz="711200">
            <a:lnSpc>
              <a:spcPct val="90000"/>
            </a:lnSpc>
            <a:spcBef>
              <a:spcPct val="0"/>
            </a:spcBef>
            <a:spcAft>
              <a:spcPct val="15000"/>
            </a:spcAft>
            <a:buChar char="•"/>
          </a:pPr>
          <a:r>
            <a:rPr lang="en-US" sz="1600" kern="1200" dirty="0"/>
            <a:t>Speech recognition: Identify the most likely sequence of words. </a:t>
          </a:r>
        </a:p>
        <a:p>
          <a:pPr marL="171450" lvl="1" indent="-171450" algn="l" defTabSz="711200">
            <a:lnSpc>
              <a:spcPct val="90000"/>
            </a:lnSpc>
            <a:spcBef>
              <a:spcPct val="0"/>
            </a:spcBef>
            <a:spcAft>
              <a:spcPct val="15000"/>
            </a:spcAft>
            <a:buChar char="•"/>
          </a:pPr>
          <a:r>
            <a:rPr lang="en-US" sz="1600" kern="1200" dirty="0"/>
            <a:t>Vision: Object recognition in images/videos. Generate images/video.</a:t>
          </a:r>
        </a:p>
      </dsp:txBody>
      <dsp:txXfrm>
        <a:off x="5424211" y="584075"/>
        <a:ext cx="2377306" cy="3643987"/>
      </dsp:txXfrm>
    </dsp:sp>
    <dsp:sp modelId="{B110EE6C-C081-460E-9EB5-A4A219535E14}">
      <dsp:nvSpPr>
        <dsp:cNvPr id="0" name=""/>
        <dsp:cNvSpPr/>
      </dsp:nvSpPr>
      <dsp:spPr>
        <a:xfrm>
          <a:off x="8134340" y="123275"/>
          <a:ext cx="2377306" cy="4608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Compressing Tables</a:t>
          </a:r>
        </a:p>
      </dsp:txBody>
      <dsp:txXfrm>
        <a:off x="8134340" y="123275"/>
        <a:ext cx="2377306" cy="460800"/>
      </dsp:txXfrm>
    </dsp:sp>
    <dsp:sp modelId="{C955C6EC-4763-4437-8A81-DCCD7447E9E0}">
      <dsp:nvSpPr>
        <dsp:cNvPr id="0" name=""/>
        <dsp:cNvSpPr/>
      </dsp:nvSpPr>
      <dsp:spPr>
        <a:xfrm>
          <a:off x="8134340" y="584075"/>
          <a:ext cx="2377306" cy="3643987"/>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Neural networks can be used as a compact representation of tables that do not fit in memory. E.g.,</a:t>
          </a:r>
        </a:p>
        <a:p>
          <a:pPr marL="342900" lvl="2" indent="-171450" algn="l" defTabSz="711200">
            <a:lnSpc>
              <a:spcPct val="90000"/>
            </a:lnSpc>
            <a:spcBef>
              <a:spcPct val="0"/>
            </a:spcBef>
            <a:spcAft>
              <a:spcPct val="15000"/>
            </a:spcAft>
            <a:buChar char="•"/>
          </a:pPr>
          <a:r>
            <a:rPr lang="en-US" sz="1600" kern="1200" dirty="0"/>
            <a:t>Joint and conditional probability tables</a:t>
          </a:r>
        </a:p>
        <a:p>
          <a:pPr marL="342900" lvl="2" indent="-171450" algn="l" defTabSz="711200">
            <a:lnSpc>
              <a:spcPct val="90000"/>
            </a:lnSpc>
            <a:spcBef>
              <a:spcPct val="0"/>
            </a:spcBef>
            <a:spcAft>
              <a:spcPct val="15000"/>
            </a:spcAft>
            <a:buChar char="•"/>
          </a:pPr>
          <a:r>
            <a:rPr lang="en-US" sz="1600" kern="1200" dirty="0"/>
            <a:t>State utility tables</a:t>
          </a:r>
        </a:p>
        <a:p>
          <a:pPr marL="342900" lvl="2"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The tables can be learned form data.</a:t>
          </a:r>
        </a:p>
      </dsp:txBody>
      <dsp:txXfrm>
        <a:off x="8134340" y="584075"/>
        <a:ext cx="2377306" cy="36439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pPr>
                <a:defRPr/>
              </a:pPr>
              <a:t>‹#›</a:t>
            </a:fld>
            <a:endParaRPr lang="en-US"/>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BDF81BA-2724-47AE-8C5A-18C6541FAE5A}" type="slidenum">
              <a:rPr lang="en-US"/>
              <a:pPr>
                <a:defRPr/>
              </a:pPr>
              <a:t>‹#›</a:t>
            </a:fld>
            <a:endParaRPr lang="en-US"/>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a:p>
        </p:txBody>
      </p:sp>
    </p:spTree>
    <p:extLst>
      <p:ext uri="{BB962C8B-B14F-4D97-AF65-F5344CB8AC3E}">
        <p14:creationId xmlns:p14="http://schemas.microsoft.com/office/powerpoint/2010/main" val="33757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9</a:t>
            </a:fld>
            <a:endParaRPr lang="en-US"/>
          </a:p>
        </p:txBody>
      </p:sp>
    </p:spTree>
    <p:extLst>
      <p:ext uri="{BB962C8B-B14F-4D97-AF65-F5344CB8AC3E}">
        <p14:creationId xmlns:p14="http://schemas.microsoft.com/office/powerpoint/2010/main" val="195081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21</a:t>
            </a:fld>
            <a:endParaRPr lang="en-US"/>
          </a:p>
        </p:txBody>
      </p:sp>
    </p:spTree>
    <p:extLst>
      <p:ext uri="{BB962C8B-B14F-4D97-AF65-F5344CB8AC3E}">
        <p14:creationId xmlns:p14="http://schemas.microsoft.com/office/powerpoint/2010/main" val="236894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22</a:t>
            </a:fld>
            <a:endParaRPr lang="en-US"/>
          </a:p>
        </p:txBody>
      </p:sp>
    </p:spTree>
    <p:extLst>
      <p:ext uri="{BB962C8B-B14F-4D97-AF65-F5344CB8AC3E}">
        <p14:creationId xmlns:p14="http://schemas.microsoft.com/office/powerpoint/2010/main" val="309396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23</a:t>
            </a:fld>
            <a:endParaRPr lang="en-US"/>
          </a:p>
        </p:txBody>
      </p:sp>
    </p:spTree>
    <p:extLst>
      <p:ext uri="{BB962C8B-B14F-4D97-AF65-F5344CB8AC3E}">
        <p14:creationId xmlns:p14="http://schemas.microsoft.com/office/powerpoint/2010/main" val="274590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24</a:t>
            </a:fld>
            <a:endParaRPr lang="en-US"/>
          </a:p>
        </p:txBody>
      </p:sp>
    </p:spTree>
    <p:extLst>
      <p:ext uri="{BB962C8B-B14F-4D97-AF65-F5344CB8AC3E}">
        <p14:creationId xmlns:p14="http://schemas.microsoft.com/office/powerpoint/2010/main" val="152321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berkeley.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creativecommons.org/licenses/by-sa/4.0/"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png"/><Relationship Id="rId5" Type="http://schemas.openxmlformats.org/officeDocument/2006/relationships/image" Target="../media/image1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0.png"/><Relationship Id="rId5" Type="http://schemas.openxmlformats.org/officeDocument/2006/relationships/image" Target="../media/image9.png"/><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3" Type="http://schemas.openxmlformats.org/officeDocument/2006/relationships/image" Target="../media/image37.png"/><Relationship Id="rId3" Type="http://schemas.openxmlformats.org/officeDocument/2006/relationships/image" Target="../media/image320.png"/><Relationship Id="rId7" Type="http://schemas.openxmlformats.org/officeDocument/2006/relationships/image" Target="../media/image360.png"/><Relationship Id="rId12" Type="http://schemas.openxmlformats.org/officeDocument/2006/relationships/image" Target="../media/image40.png"/><Relationship Id="rId1" Type="http://schemas.openxmlformats.org/officeDocument/2006/relationships/slideLayout" Target="../slideLayouts/slideLayout2.xml"/><Relationship Id="rId11" Type="http://schemas.openxmlformats.org/officeDocument/2006/relationships/image" Target="../media/image370.png"/><Relationship Id="rId5" Type="http://schemas.openxmlformats.org/officeDocument/2006/relationships/image" Target="../media/image340.png"/><Relationship Id="rId15" Type="http://schemas.openxmlformats.org/officeDocument/2006/relationships/image" Target="../media/image39.png"/><Relationship Id="rId4" Type="http://schemas.openxmlformats.org/officeDocument/2006/relationships/image" Target="../media/image330.png"/><Relationship Id="rId1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70.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Freeform: Shape 513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122" name="Rectangle 5"/>
          <p:cNvSpPr>
            <a:spLocks noGrp="1" noChangeArrowheads="1"/>
          </p:cNvSpPr>
          <p:nvPr>
            <p:ph type="ctrTitle"/>
          </p:nvPr>
        </p:nvSpPr>
        <p:spPr>
          <a:xfrm>
            <a:off x="838199" y="713312"/>
            <a:ext cx="4422647" cy="5431376"/>
          </a:xfrm>
        </p:spPr>
        <p:txBody>
          <a:bodyPr vert="horz" lIns="91440" tIns="45720" rIns="91440" bIns="45720" rtlCol="0" anchor="ctr">
            <a:normAutofit/>
          </a:bodyPr>
          <a:lstStyle/>
          <a:p>
            <a:pPr algn="l"/>
            <a:r>
              <a:rPr lang="en-US" sz="3200" b="1" kern="1200" dirty="0">
                <a:solidFill>
                  <a:schemeClr val="tx1"/>
                </a:solidFill>
                <a:latin typeface="+mj-lt"/>
                <a:ea typeface="+mj-ea"/>
                <a:cs typeface="+mj-cs"/>
              </a:rPr>
              <a:t>CS 5/7320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Artificial Intelligence</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Learning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from Examples</a:t>
            </a:r>
            <a:br>
              <a:rPr lang="en-US" sz="3200" b="1" kern="1200" dirty="0">
                <a:solidFill>
                  <a:schemeClr val="tx1"/>
                </a:solidFill>
                <a:latin typeface="+mj-lt"/>
                <a:ea typeface="+mj-ea"/>
                <a:cs typeface="+mj-cs"/>
              </a:rPr>
            </a:br>
            <a:r>
              <a:rPr lang="en-US" sz="3200" kern="1200" dirty="0">
                <a:solidFill>
                  <a:schemeClr val="tx1"/>
                </a:solidFill>
                <a:latin typeface="+mj-lt"/>
                <a:ea typeface="+mj-ea"/>
                <a:cs typeface="+mj-cs"/>
              </a:rPr>
              <a:t>AIMA Chapter 19</a:t>
            </a:r>
            <a:br>
              <a:rPr lang="en-US" sz="3200" kern="1200" dirty="0">
                <a:solidFill>
                  <a:schemeClr val="tx1"/>
                </a:solidFill>
                <a:latin typeface="+mj-lt"/>
                <a:ea typeface="+mj-ea"/>
                <a:cs typeface="+mj-cs"/>
              </a:rPr>
            </a:br>
            <a:br>
              <a:rPr lang="en-US" sz="3200" dirty="0"/>
            </a:br>
            <a:r>
              <a:rPr lang="en-US" sz="1800" dirty="0"/>
              <a:t>Slides by Michael Hahsler  </a:t>
            </a:r>
            <a:br>
              <a:rPr lang="en-US" sz="1800" dirty="0"/>
            </a:br>
            <a:r>
              <a:rPr lang="en-US" sz="1600" dirty="0"/>
              <a:t>Based on slides by Dan Klein, Pieter </a:t>
            </a:r>
            <a:r>
              <a:rPr lang="en-US" sz="1600" dirty="0" err="1"/>
              <a:t>Abbeel</a:t>
            </a:r>
            <a:r>
              <a:rPr lang="en-US" sz="1600" dirty="0"/>
              <a:t>, Sergey Levine and  A. Farhadi (</a:t>
            </a:r>
            <a:r>
              <a:rPr lang="en-US" sz="1600" dirty="0">
                <a:hlinkClick r:id="rId3"/>
              </a:rPr>
              <a:t>http://ai.berkeley.edu</a:t>
            </a:r>
            <a:r>
              <a:rPr lang="en-US" sz="1600" dirty="0"/>
              <a:t>)</a:t>
            </a:r>
            <a:br>
              <a:rPr lang="en-US" sz="1600" dirty="0"/>
            </a:br>
            <a:r>
              <a:rPr lang="en-US" sz="1600" dirty="0"/>
              <a:t>with figures from the AIMA textbook.</a:t>
            </a:r>
            <a:br>
              <a:rPr lang="en-US" sz="3200" dirty="0"/>
            </a:br>
            <a:endParaRPr lang="en-US" sz="3200" kern="1200" dirty="0">
              <a:solidFill>
                <a:schemeClr val="tx1"/>
              </a:solidFill>
              <a:latin typeface="+mj-lt"/>
              <a:ea typeface="+mj-ea"/>
              <a:cs typeface="+mj-cs"/>
            </a:endParaRPr>
          </a:p>
        </p:txBody>
      </p:sp>
      <p:grpSp>
        <p:nvGrpSpPr>
          <p:cNvPr id="6" name="Group 5">
            <a:extLst>
              <a:ext uri="{FF2B5EF4-FFF2-40B4-BE49-F238E27FC236}">
                <a16:creationId xmlns:a16="http://schemas.microsoft.com/office/drawing/2014/main" id="{1E0D0D5D-35B7-C2D7-19AB-19035AAD48BA}"/>
              </a:ext>
              <a:ext uri="{C183D7F6-B498-43B3-948B-1728B52AA6E4}">
                <adec:decorative xmlns:adec="http://schemas.microsoft.com/office/drawing/2017/decorative" val="1"/>
              </a:ext>
            </a:extLst>
          </p:cNvPr>
          <p:cNvGrpSpPr/>
          <p:nvPr/>
        </p:nvGrpSpPr>
        <p:grpSpPr>
          <a:xfrm>
            <a:off x="838199" y="5901269"/>
            <a:ext cx="3017521" cy="794028"/>
            <a:chOff x="838199" y="5901269"/>
            <a:chExt cx="3017521" cy="794028"/>
          </a:xfrm>
        </p:grpSpPr>
        <p:pic>
          <p:nvPicPr>
            <p:cNvPr id="18" name="Picture 4" descr="Creative Commons License">
              <a:extLst>
                <a:ext uri="{FF2B5EF4-FFF2-40B4-BE49-F238E27FC236}">
                  <a16:creationId xmlns:a16="http://schemas.microsoft.com/office/drawing/2014/main" id="{67259A3D-DFAB-4657-8C93-F2F7ED3F5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90126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4322797-EFC0-4BD6-A554-1C7992D224D7}"/>
                </a:ext>
              </a:extLst>
            </p:cNvPr>
            <p:cNvSpPr txBox="1"/>
            <p:nvPr/>
          </p:nvSpPr>
          <p:spPr>
            <a:xfrm>
              <a:off x="838199" y="6264410"/>
              <a:ext cx="3017521" cy="430887"/>
            </a:xfrm>
            <a:prstGeom prst="rect">
              <a:avLst/>
            </a:prstGeom>
            <a:noFill/>
          </p:spPr>
          <p:txBody>
            <a:bodyPr wrap="square">
              <a:spAutoFit/>
            </a:bodyPr>
            <a:lstStyle/>
            <a:p>
              <a:pPr>
                <a:spcAft>
                  <a:spcPts val="600"/>
                </a:spcAft>
              </a:pPr>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pic>
        <p:nvPicPr>
          <p:cNvPr id="1030" name="Picture 6">
            <a:extLst>
              <a:ext uri="{FF2B5EF4-FFF2-40B4-BE49-F238E27FC236}">
                <a16:creationId xmlns:a16="http://schemas.microsoft.com/office/drawing/2014/main" id="{F730448B-7C7B-B1D7-2745-591D0BFC2701}"/>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0846" y="473726"/>
            <a:ext cx="6816648" cy="486903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69F715E-A19D-1F15-1CC4-5B6991C32D15}"/>
              </a:ext>
              <a:ext uri="{C183D7F6-B498-43B3-948B-1728B52AA6E4}">
                <adec:decorative xmlns:adec="http://schemas.microsoft.com/office/drawing/2017/decorative" val="1"/>
              </a:ext>
            </a:extLst>
          </p:cNvPr>
          <p:cNvGrpSpPr/>
          <p:nvPr/>
        </p:nvGrpSpPr>
        <p:grpSpPr>
          <a:xfrm>
            <a:off x="10668527" y="5181124"/>
            <a:ext cx="1218146" cy="1440289"/>
            <a:chOff x="7151029" y="4191000"/>
            <a:chExt cx="1688171" cy="1981200"/>
          </a:xfrm>
        </p:grpSpPr>
        <p:sp>
          <p:nvSpPr>
            <p:cNvPr id="3" name="Rectangle 2">
              <a:extLst>
                <a:ext uri="{FF2B5EF4-FFF2-40B4-BE49-F238E27FC236}">
                  <a16:creationId xmlns:a16="http://schemas.microsoft.com/office/drawing/2014/main" id="{9B0FE7C1-13AA-157F-0C36-B983BB601F40}"/>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descr="A qr code with black dots&#10;&#10;Description automatically generated">
              <a:extLst>
                <a:ext uri="{FF2B5EF4-FFF2-40B4-BE49-F238E27FC236}">
                  <a16:creationId xmlns:a16="http://schemas.microsoft.com/office/drawing/2014/main" id="{CDAA75C3-76C6-338F-4D9B-D4F1DF20B7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5" name="Rectangle 4">
              <a:extLst>
                <a:ext uri="{FF2B5EF4-FFF2-40B4-BE49-F238E27FC236}">
                  <a16:creationId xmlns:a16="http://schemas.microsoft.com/office/drawing/2014/main" id="{926BF8BC-E191-90C8-F0C5-EAC7F6AD6D37}"/>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Measuring Consistency using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a:xfrm>
                <a:off x="838200" y="1447800"/>
                <a:ext cx="10515600" cy="3427413"/>
              </a:xfrm>
            </p:spPr>
            <p:txBody>
              <a:bodyPr>
                <a:normAutofit fontScale="92500" lnSpcReduction="10000"/>
              </a:bodyPr>
              <a:lstStyle/>
              <a:p>
                <a:pPr marL="0" indent="0">
                  <a:buNone/>
                </a:pPr>
                <a:r>
                  <a:rPr lang="en-US" b="1" dirty="0">
                    <a:solidFill>
                      <a:srgbClr val="FF0000"/>
                    </a:solidFill>
                  </a:rPr>
                  <a:t>Goal of learning</a:t>
                </a:r>
                <a:r>
                  <a:rPr lang="en-US" dirty="0"/>
                  <a:t>: Find a  hypothesis that makes predictions that are consistent with the examples </a:t>
                </a:r>
                <a14:m>
                  <m:oMath xmlns:m="http://schemas.openxmlformats.org/officeDocument/2006/math">
                    <m:r>
                      <m:rPr>
                        <m:sty m:val="p"/>
                      </m:rPr>
                      <a:rPr lang="en-US" dirty="0">
                        <a:latin typeface="Cambria Math" panose="02040503050406030204" pitchFamily="18" charset="0"/>
                      </a:rPr>
                      <m:t>E</m:t>
                    </m:r>
                    <m:r>
                      <a:rPr lang="en-US"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e>
                    </m:d>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d>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𝑁</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𝑁</m:t>
                            </m:r>
                          </m:sub>
                        </m:sSub>
                      </m:e>
                    </m:d>
                  </m:oMath>
                </a14:m>
                <a:r>
                  <a:rPr lang="en-US" dirty="0"/>
                  <a:t>.</a:t>
                </a:r>
              </a:p>
              <a:p>
                <a:pPr marL="0" indent="0">
                  <a:buNone/>
                </a:pPr>
                <a:r>
                  <a:rPr lang="en-US" dirty="0"/>
                  <a:t>That is,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r>
                      <a:rPr lang="en-US" b="0" i="1" dirty="0" smtClean="0">
                        <a:latin typeface="Cambria Math" panose="02040503050406030204" pitchFamily="18" charset="0"/>
                      </a:rPr>
                      <m:t>=</m:t>
                    </m:r>
                    <m:r>
                      <a:rPr lang="en-US" i="1" dirty="0">
                        <a:latin typeface="Cambria Math" panose="02040503050406030204" pitchFamily="18" charset="0"/>
                      </a:rPr>
                      <m:t>h</m:t>
                    </m:r>
                    <m:d>
                      <m:dPr>
                        <m:ctrlPr>
                          <a:rPr lang="en-US" i="1" dirty="0">
                            <a:latin typeface="Cambria Math" panose="02040503050406030204" pitchFamily="18" charset="0"/>
                          </a:rPr>
                        </m:ctrlPr>
                      </m:dPr>
                      <m:e>
                        <m:r>
                          <a:rPr lang="en-US" b="0" i="1" dirty="0" smtClean="0">
                            <a:latin typeface="Cambria Math" panose="02040503050406030204" pitchFamily="18" charset="0"/>
                          </a:rPr>
                          <m:t>𝑥</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endParaRPr lang="en-US" b="1" dirty="0"/>
              </a:p>
              <a:p>
                <a:r>
                  <a:rPr lang="en-US" b="1" dirty="0"/>
                  <a:t>Measure mistakes: </a:t>
                </a:r>
                <a:r>
                  <a:rPr lang="en-US" dirty="0"/>
                  <a:t>Loss function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0"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i="1" dirty="0"/>
              </a:p>
              <a:p>
                <a:pPr lvl="1"/>
                <a:r>
                  <a:rPr lang="en-US" dirty="0"/>
                  <a:t>Absolute-value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endParaRPr lang="en-US" dirty="0"/>
              </a:p>
              <a:p>
                <a:pPr lvl="1"/>
                <a:r>
                  <a:rPr lang="en-US" dirty="0"/>
                  <a:t>Squared-error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oMath>
                </a14:m>
                <a:endParaRPr lang="en-US" dirty="0"/>
              </a:p>
              <a:p>
                <a:pPr lvl="1"/>
                <a:r>
                  <a:rPr lang="en-US" dirty="0"/>
                  <a:t>0/1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0/1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=0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r>
                      <m:rPr>
                        <m:sty m:val="p"/>
                      </m:rPr>
                      <a:rPr lang="en-US" b="0" i="0" smtClean="0">
                        <a:latin typeface="Cambria Math" panose="02040503050406030204" pitchFamily="18" charset="0"/>
                      </a:rPr>
                      <m:t>else</m:t>
                    </m:r>
                    <m:r>
                      <a:rPr lang="en-US" b="0" i="1" smtClean="0">
                        <a:latin typeface="Cambria Math" panose="02040503050406030204" pitchFamily="18" charset="0"/>
                      </a:rPr>
                      <m:t> 1</m:t>
                    </m:r>
                  </m:oMath>
                </a14:m>
                <a:endParaRPr lang="en-US" dirty="0"/>
              </a:p>
              <a:p>
                <a:pPr lvl="1"/>
                <a:r>
                  <a:rPr lang="en-US" dirty="0"/>
                  <a:t>Log loss, cross-entropy loss and many others… </a:t>
                </a:r>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xfrm>
                <a:off x="838200" y="1447800"/>
                <a:ext cx="10515600" cy="3427413"/>
              </a:xfrm>
              <a:blipFill>
                <a:blip r:embed="rId3"/>
                <a:stretch>
                  <a:fillRect l="-1043" t="-3737" b="-3203"/>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E0D52B33-9224-4EC5-B7DB-3A04C235E02F}"/>
              </a:ext>
              <a:ext uri="{C183D7F6-B498-43B3-948B-1728B52AA6E4}">
                <adec:decorative xmlns:adec="http://schemas.microsoft.com/office/drawing/2017/decorative" val="1"/>
              </a:ext>
            </a:extLst>
          </p:cNvPr>
          <p:cNvSpPr/>
          <p:nvPr/>
        </p:nvSpPr>
        <p:spPr>
          <a:xfrm>
            <a:off x="8073674" y="3497305"/>
            <a:ext cx="228600" cy="5392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9B19F70-3FB9-4505-8B33-07D185D2B5D2}"/>
              </a:ext>
            </a:extLst>
          </p:cNvPr>
          <p:cNvSpPr txBox="1"/>
          <p:nvPr/>
        </p:nvSpPr>
        <p:spPr>
          <a:xfrm>
            <a:off x="8295393" y="3584317"/>
            <a:ext cx="1676400" cy="369332"/>
          </a:xfrm>
          <a:prstGeom prst="rect">
            <a:avLst/>
          </a:prstGeom>
          <a:noFill/>
        </p:spPr>
        <p:txBody>
          <a:bodyPr wrap="square" rtlCol="0">
            <a:spAutoFit/>
          </a:bodyPr>
          <a:lstStyle/>
          <a:p>
            <a:r>
              <a:rPr lang="en-US" dirty="0"/>
              <a:t>For Regression</a:t>
            </a:r>
          </a:p>
        </p:txBody>
      </p:sp>
      <p:sp>
        <p:nvSpPr>
          <p:cNvPr id="6" name="TextBox 5">
            <a:extLst>
              <a:ext uri="{FF2B5EF4-FFF2-40B4-BE49-F238E27FC236}">
                <a16:creationId xmlns:a16="http://schemas.microsoft.com/office/drawing/2014/main" id="{64D860C8-808B-41E1-AA5D-D2F08698D5FB}"/>
              </a:ext>
            </a:extLst>
          </p:cNvPr>
          <p:cNvSpPr txBox="1"/>
          <p:nvPr/>
        </p:nvSpPr>
        <p:spPr>
          <a:xfrm>
            <a:off x="8513587" y="3934763"/>
            <a:ext cx="2057400" cy="369332"/>
          </a:xfrm>
          <a:prstGeom prst="rect">
            <a:avLst/>
          </a:prstGeom>
          <a:noFill/>
        </p:spPr>
        <p:txBody>
          <a:bodyPr wrap="square" rtlCol="0">
            <a:spAutoFit/>
          </a:bodyPr>
          <a:lstStyle/>
          <a:p>
            <a:r>
              <a:rPr lang="en-US" dirty="0"/>
              <a:t>For Classification</a:t>
            </a:r>
          </a:p>
        </p:txBody>
      </p:sp>
      <p:cxnSp>
        <p:nvCxnSpPr>
          <p:cNvPr id="8" name="Straight Arrow Connector 7">
            <a:extLst>
              <a:ext uri="{FF2B5EF4-FFF2-40B4-BE49-F238E27FC236}">
                <a16:creationId xmlns:a16="http://schemas.microsoft.com/office/drawing/2014/main" id="{0C115D7C-B830-4B0D-9A5B-1A84AC3255E4}"/>
              </a:ext>
              <a:ext uri="{C183D7F6-B498-43B3-948B-1728B52AA6E4}">
                <adec:decorative xmlns:adec="http://schemas.microsoft.com/office/drawing/2017/decorative" val="1"/>
              </a:ext>
            </a:extLst>
          </p:cNvPr>
          <p:cNvCxnSpPr>
            <a:cxnSpLocks/>
          </p:cNvCxnSpPr>
          <p:nvPr/>
        </p:nvCxnSpPr>
        <p:spPr>
          <a:xfrm flipH="1">
            <a:off x="8077200" y="4119429"/>
            <a:ext cx="436387" cy="12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9573D55-D5D4-4241-8344-90D913550C6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17" name="Oval 16">
              <a:extLst>
                <a:ext uri="{FF2B5EF4-FFF2-40B4-BE49-F238E27FC236}">
                  <a16:creationId xmlns:a16="http://schemas.microsoft.com/office/drawing/2014/main" id="{9644747C-723B-4A29-B453-B5B3DA7BF2C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5">
              <a:extLst>
                <a:ext uri="{FF2B5EF4-FFF2-40B4-BE49-F238E27FC236}">
                  <a16:creationId xmlns:a16="http://schemas.microsoft.com/office/drawing/2014/main" id="{0A107679-EBBB-4822-93FB-7D94002C2E4A}"/>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10" name="Oval 9">
              <a:extLst>
                <a:ext uri="{FF2B5EF4-FFF2-40B4-BE49-F238E27FC236}">
                  <a16:creationId xmlns:a16="http://schemas.microsoft.com/office/drawing/2014/main" id="{5EF0F589-D255-4E6D-9DDF-6F1DBE93ED47}"/>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056A554F-D213-4E01-A5CD-02BE90E3DEAC}"/>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7C758A0F-1D8E-4754-BD9A-30C49C1DCA36}"/>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3" name="Picture 13" descr="txp_fig">
              <a:extLst>
                <a:ext uri="{FF2B5EF4-FFF2-40B4-BE49-F238E27FC236}">
                  <a16:creationId xmlns:a16="http://schemas.microsoft.com/office/drawing/2014/main" id="{E418D104-EF6B-4179-833F-E1837595ED27}"/>
                </a:ext>
              </a:extLst>
            </p:cNvPr>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CEEA7E-D5AC-495C-BFC3-7C37EA3D2870}"/>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14" name="TextBox 13">
                  <a:extLst>
                    <a:ext uri="{FF2B5EF4-FFF2-40B4-BE49-F238E27FC236}">
                      <a16:creationId xmlns:a16="http://schemas.microsoft.com/office/drawing/2014/main" id="{9ECEEA7E-D5AC-495C-BFC3-7C37EA3D2870}"/>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5"/>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098043-4E65-42EF-A3FB-976D175A4FEB}"/>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15" name="TextBox 14">
                  <a:extLst>
                    <a:ext uri="{FF2B5EF4-FFF2-40B4-BE49-F238E27FC236}">
                      <a16:creationId xmlns:a16="http://schemas.microsoft.com/office/drawing/2014/main" id="{C9098043-4E65-42EF-A3FB-976D175A4FEB}"/>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6"/>
                  <a:stretch>
                    <a:fillRect/>
                  </a:stretch>
                </a:blipFill>
              </p:spPr>
              <p:txBody>
                <a:bodyPr/>
                <a:lstStyle/>
                <a:p>
                  <a:r>
                    <a:rPr lang="en-US">
                      <a:noFill/>
                    </a:rPr>
                    <a:t> </a:t>
                  </a:r>
                </a:p>
              </p:txBody>
            </p:sp>
          </mc:Fallback>
        </mc:AlternateContent>
        <p:sp>
          <p:nvSpPr>
            <p:cNvPr id="16" name="Speech Bubble: Rectangle 15">
              <a:extLst>
                <a:ext uri="{FF2B5EF4-FFF2-40B4-BE49-F238E27FC236}">
                  <a16:creationId xmlns:a16="http://schemas.microsoft.com/office/drawing/2014/main" id="{81C9D012-E038-4266-A28C-3B02C6C3C9AF}"/>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32399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Learning Consistent </a:t>
                </a:r>
                <a14:m>
                  <m:oMath xmlns:m="http://schemas.openxmlformats.org/officeDocument/2006/math">
                    <m:r>
                      <a:rPr lang="en-US" i="1" dirty="0" smtClean="0">
                        <a:latin typeface="Cambria Math" panose="02040503050406030204" pitchFamily="18" charset="0"/>
                      </a:rPr>
                      <m:t>h</m:t>
                    </m:r>
                  </m:oMath>
                </a14:m>
                <a:r>
                  <a:rPr lang="en-US" dirty="0"/>
                  <a:t> by Minimizing the Loss</a:t>
                </a:r>
              </a:p>
            </p:txBody>
          </p:sp>
        </mc:Choice>
        <mc:Fallback xmlns="">
          <p:sp>
            <p:nvSpPr>
              <p:cNvPr id="2" name="Title 1">
                <a:extLst>
                  <a:ext uri="{FF2B5EF4-FFF2-40B4-BE49-F238E27FC236}">
                    <a16:creationId xmlns:a16="http://schemas.microsoft.com/office/drawing/2014/main" id="{71935EFA-B760-4599-A4AE-897C90016681}"/>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p:txBody>
              <a:bodyPr>
                <a:normAutofit fontScale="92500" lnSpcReduction="20000"/>
              </a:bodyPr>
              <a:lstStyle/>
              <a:p>
                <a:r>
                  <a:rPr lang="en-US" dirty="0"/>
                  <a:t>Empirical loss</a:t>
                </a:r>
                <a:br>
                  <a:rPr lang="en-US" dirty="0"/>
                </a:br>
                <a14:m>
                  <m:oMath xmlns:m="http://schemas.openxmlformats.org/officeDocument/2006/math">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en>
                    </m:f>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sub>
                      <m:sup/>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nary>
                  </m:oMath>
                </a14:m>
                <a:endParaRPr lang="en-US" dirty="0"/>
              </a:p>
              <a:p>
                <a:endParaRPr lang="en-US" dirty="0"/>
              </a:p>
              <a:p>
                <a:r>
                  <a:rPr lang="en-US" dirty="0"/>
                  <a:t>Find the best hypothesis that minimizes the loss</a:t>
                </a:r>
              </a:p>
              <a:p>
                <a:pPr marL="0" indent="0">
                  <a:buNone/>
                </a:pPr>
                <a14:m>
                  <m:oMathPara xmlns:m="http://schemas.openxmlformats.org/officeDocument/2006/math">
                    <m:oMathParaPr>
                      <m:jc m:val="center"/>
                    </m:oMathParaPr>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fName>
                        <m:e>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func>
                    </m:oMath>
                  </m:oMathPara>
                </a14:m>
                <a:endParaRPr lang="en-US" dirty="0"/>
              </a:p>
              <a:p>
                <a:pPr marL="0" indent="0">
                  <a:buNone/>
                </a:pPr>
                <a:endParaRPr lang="en-US" dirty="0"/>
              </a:p>
              <a:p>
                <a:r>
                  <a:rPr lang="en-US" dirty="0"/>
                  <a:t>Reasons for </a:t>
                </a: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oMath>
                </a14:m>
                <a:endParaRPr lang="en-US" b="0" dirty="0">
                  <a:ea typeface="Cambria Math" panose="02040503050406030204" pitchFamily="18" charset="0"/>
                </a:endParaRPr>
              </a:p>
              <a:p>
                <a:pPr marL="914400" lvl="1" indent="-457200">
                  <a:buFont typeface="+mj-lt"/>
                  <a:buAutoNum type="alphaLcParenR"/>
                </a:pPr>
                <a:r>
                  <a:rPr lang="en-US" dirty="0"/>
                  <a:t>Realizability: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𝐻</m:t>
                    </m:r>
                  </m:oMath>
                </a14:m>
                <a:endParaRPr lang="en-US" b="0" dirty="0">
                  <a:ea typeface="Cambria Math" panose="02040503050406030204" pitchFamily="18" charset="0"/>
                </a:endParaRPr>
              </a:p>
              <a:p>
                <a:pPr marL="914400" lvl="1" indent="-457200">
                  <a:buFont typeface="+mj-lt"/>
                  <a:buAutoNum type="alphaLcParenR"/>
                </a:pPr>
                <a:r>
                  <a:rPr lang="en-US" dirty="0">
                    <a:ea typeface="Cambria Math" panose="020405030504060302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𝑓</m:t>
                    </m:r>
                  </m:oMath>
                </a14:m>
                <a:r>
                  <a:rPr lang="en-US" dirty="0"/>
                  <a:t> is nondeterministic or examples are noisy.</a:t>
                </a:r>
              </a:p>
              <a:p>
                <a:pPr marL="914400" lvl="1" indent="-457200">
                  <a:buFont typeface="+mj-lt"/>
                  <a:buAutoNum type="alphaLcParenR"/>
                </a:pPr>
                <a:r>
                  <a:rPr lang="en-US" dirty="0"/>
                  <a:t>It is computationally intractable to search all </a:t>
                </a:r>
                <a14:m>
                  <m:oMath xmlns:m="http://schemas.openxmlformats.org/officeDocument/2006/math">
                    <m:r>
                      <a:rPr lang="en-US" b="0" i="1" dirty="0" smtClean="0">
                        <a:latin typeface="Cambria Math" panose="02040503050406030204" pitchFamily="18" charset="0"/>
                        <a:ea typeface="Cambria Math" panose="02040503050406030204" pitchFamily="18" charset="0"/>
                      </a:rPr>
                      <m:t>𝐻</m:t>
                    </m:r>
                  </m:oMath>
                </a14:m>
                <a:r>
                  <a:rPr lang="en-US" dirty="0"/>
                  <a:t>, </a:t>
                </a:r>
                <a:br>
                  <a:rPr lang="en-US" dirty="0"/>
                </a:br>
                <a:r>
                  <a:rPr lang="en-US" dirty="0"/>
                  <a:t>so we use a non-optimal heuristic. </a:t>
                </a:r>
              </a:p>
              <a:p>
                <a:endParaRPr lang="en-US" dirty="0"/>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blipFill>
                <a:blip r:embed="rId4"/>
                <a:stretch>
                  <a:fillRect l="-928" t="-30812" b="-3221"/>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69B2F9E5-A1AA-477E-A7A5-38ECCBCEE21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23" name="Oval 22">
              <a:extLst>
                <a:ext uri="{FF2B5EF4-FFF2-40B4-BE49-F238E27FC236}">
                  <a16:creationId xmlns:a16="http://schemas.microsoft.com/office/drawing/2014/main" id="{22116AE6-B46E-4695-A894-0CCFD699B21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Freeform 5">
              <a:extLst>
                <a:ext uri="{FF2B5EF4-FFF2-40B4-BE49-F238E27FC236}">
                  <a16:creationId xmlns:a16="http://schemas.microsoft.com/office/drawing/2014/main" id="{B94E2309-F337-45D4-BF03-7E28296EC949}"/>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25" name="Oval 24">
              <a:extLst>
                <a:ext uri="{FF2B5EF4-FFF2-40B4-BE49-F238E27FC236}">
                  <a16:creationId xmlns:a16="http://schemas.microsoft.com/office/drawing/2014/main" id="{94BAF3D2-D446-46FB-98F1-0B8EBE3E3F3B}"/>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 name="Oval 25">
              <a:extLst>
                <a:ext uri="{FF2B5EF4-FFF2-40B4-BE49-F238E27FC236}">
                  <a16:creationId xmlns:a16="http://schemas.microsoft.com/office/drawing/2014/main" id="{43C5540B-019A-4893-B64E-2EF3BC98C1EE}"/>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 name="Line 11">
              <a:extLst>
                <a:ext uri="{FF2B5EF4-FFF2-40B4-BE49-F238E27FC236}">
                  <a16:creationId xmlns:a16="http://schemas.microsoft.com/office/drawing/2014/main" id="{3F391002-205A-452C-865F-05E7F96E4587}"/>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28" name="Picture 13" descr="txp_fig">
              <a:extLst>
                <a:ext uri="{FF2B5EF4-FFF2-40B4-BE49-F238E27FC236}">
                  <a16:creationId xmlns:a16="http://schemas.microsoft.com/office/drawing/2014/main" id="{8D571DFA-268A-42D3-9919-C561BF51B851}"/>
                </a:ext>
              </a:extLst>
            </p:cNvPr>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806DC7-7620-4939-A62F-E35D53161F97}"/>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29" name="TextBox 28">
                  <a:extLst>
                    <a:ext uri="{FF2B5EF4-FFF2-40B4-BE49-F238E27FC236}">
                      <a16:creationId xmlns:a16="http://schemas.microsoft.com/office/drawing/2014/main" id="{DC806DC7-7620-4939-A62F-E35D53161F97}"/>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6"/>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BA70E4-203C-4ED3-B804-8F77A1C6E3DA}"/>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30" name="TextBox 29">
                  <a:extLst>
                    <a:ext uri="{FF2B5EF4-FFF2-40B4-BE49-F238E27FC236}">
                      <a16:creationId xmlns:a16="http://schemas.microsoft.com/office/drawing/2014/main" id="{ABBA70E4-203C-4ED3-B804-8F77A1C6E3DA}"/>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7"/>
                  <a:stretch>
                    <a:fillRect/>
                  </a:stretch>
                </a:blipFill>
              </p:spPr>
              <p:txBody>
                <a:bodyPr/>
                <a:lstStyle/>
                <a:p>
                  <a:r>
                    <a:rPr lang="en-US">
                      <a:noFill/>
                    </a:rPr>
                    <a:t> </a:t>
                  </a:r>
                </a:p>
              </p:txBody>
            </p:sp>
          </mc:Fallback>
        </mc:AlternateContent>
        <p:sp>
          <p:nvSpPr>
            <p:cNvPr id="31" name="Speech Bubble: Rectangle 30">
              <a:extLst>
                <a:ext uri="{FF2B5EF4-FFF2-40B4-BE49-F238E27FC236}">
                  <a16:creationId xmlns:a16="http://schemas.microsoft.com/office/drawing/2014/main" id="{FD87FC05-37F8-4864-ABEA-86C4EAAA7AAD}"/>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4556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8DAF-B65C-4B08-8613-534FAEAD9337}"/>
              </a:ext>
            </a:extLst>
          </p:cNvPr>
          <p:cNvSpPr>
            <a:spLocks noGrp="1"/>
          </p:cNvSpPr>
          <p:nvPr>
            <p:ph type="title"/>
          </p:nvPr>
        </p:nvSpPr>
        <p:spPr>
          <a:xfrm>
            <a:off x="838200" y="365125"/>
            <a:ext cx="10515600" cy="1325563"/>
          </a:xfrm>
        </p:spPr>
        <p:txBody>
          <a:bodyPr/>
          <a:lstStyle/>
          <a:p>
            <a:r>
              <a:rPr lang="en-US" dirty="0"/>
              <a:t>The Most Consistent Classifier</a:t>
            </a:r>
            <a:br>
              <a:rPr lang="en-US" dirty="0"/>
            </a:br>
            <a:r>
              <a:rPr lang="en-US" dirty="0"/>
              <a:t>The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4E7412-75D7-4C7D-A4D5-05DDF77126E3}"/>
                  </a:ext>
                </a:extLst>
              </p:cNvPr>
              <p:cNvSpPr>
                <a:spLocks noGrp="1"/>
              </p:cNvSpPr>
              <p:nvPr>
                <p:ph idx="1"/>
              </p:nvPr>
            </p:nvSpPr>
            <p:spPr>
              <a:xfrm>
                <a:off x="858625" y="1690688"/>
                <a:ext cx="10744200" cy="4968875"/>
              </a:xfrm>
            </p:spPr>
            <p:txBody>
              <a:bodyPr>
                <a:normAutofit fontScale="62500" lnSpcReduction="20000"/>
              </a:bodyPr>
              <a:lstStyle/>
              <a:p>
                <a:pPr marL="0" indent="0">
                  <a:lnSpc>
                    <a:spcPct val="120000"/>
                  </a:lnSpc>
                  <a:buNone/>
                </a:pPr>
                <a:r>
                  <a:rPr lang="en-US" b="1" dirty="0"/>
                  <a:t>For 0/1 loss</a:t>
                </a:r>
                <a:r>
                  <a:rPr lang="en-US" dirty="0"/>
                  <a:t>, the empirical loss is minimized by the model that predicts for each </a:t>
                </a:r>
                <a14:m>
                  <m:oMath xmlns:m="http://schemas.openxmlformats.org/officeDocument/2006/math">
                    <m:r>
                      <a:rPr lang="en-US" b="0" i="1" smtClean="0">
                        <a:latin typeface="Cambria Math" panose="02040503050406030204" pitchFamily="18" charset="0"/>
                      </a:rPr>
                      <m:t>𝑥</m:t>
                    </m:r>
                  </m:oMath>
                </a14:m>
                <a:r>
                  <a:rPr lang="en-US" dirty="0"/>
                  <a:t> the most likely class </a:t>
                </a:r>
                <a14:m>
                  <m:oMath xmlns:m="http://schemas.openxmlformats.org/officeDocument/2006/math">
                    <m:r>
                      <a:rPr lang="en-US" b="0" i="1" smtClean="0">
                        <a:latin typeface="Cambria Math" panose="02040503050406030204" pitchFamily="18" charset="0"/>
                      </a:rPr>
                      <m:t>𝑦</m:t>
                    </m:r>
                  </m:oMath>
                </a14:m>
                <a:r>
                  <a:rPr lang="en-US" dirty="0"/>
                  <a:t> using MAP (Maximum a posteriori) estimates.  This is called the Bayes classifier.</a:t>
                </a:r>
              </a:p>
              <a:p>
                <a:pPr marL="0" indent="0">
                  <a:lnSpc>
                    <a:spcPct val="120000"/>
                  </a:lnSpc>
                  <a:buNone/>
                </a:pPr>
                <a:br>
                  <a:rPr lang="en-US" dirty="0"/>
                </a:b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r>
                        <a:rPr lang="en-US" b="0" i="1" dirty="0"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i="1" dirty="0">
                              <a:latin typeface="Cambria Math" panose="02040503050406030204" pitchFamily="18" charset="0"/>
                            </a:rPr>
                            <m:t>)</m:t>
                          </m:r>
                        </m:e>
                      </m:func>
                    </m:oMath>
                  </m:oMathPara>
                </a14:m>
                <a:endParaRPr lang="en-US" dirty="0"/>
              </a:p>
              <a:p>
                <a:pPr marL="0" indent="0">
                  <a:lnSpc>
                    <a:spcPct val="120000"/>
                  </a:lnSpc>
                  <a:buNone/>
                </a:pPr>
                <a:endParaRPr lang="en-US" dirty="0"/>
              </a:p>
              <a:p>
                <a:pPr marL="0" indent="0">
                  <a:lnSpc>
                    <a:spcPct val="120000"/>
                  </a:lnSpc>
                  <a:buNone/>
                </a:pPr>
                <a:r>
                  <a:rPr lang="en-US" b="1" dirty="0"/>
                  <a:t>Optimality</a:t>
                </a:r>
                <a:r>
                  <a:rPr lang="en-US" dirty="0"/>
                  <a:t>: The </a:t>
                </a:r>
                <a:r>
                  <a:rPr lang="en-US" b="1" dirty="0">
                    <a:solidFill>
                      <a:srgbClr val="FF0000"/>
                    </a:solidFill>
                  </a:rPr>
                  <a:t>Bayes classifier is optimal for 0/1 loss.</a:t>
                </a:r>
                <a:r>
                  <a:rPr lang="en-US" dirty="0"/>
                  <a:t> It is the most consistent classifier possible with the lowest possible error called the </a:t>
                </a:r>
                <a:r>
                  <a:rPr lang="en-US" b="1" dirty="0">
                    <a:solidFill>
                      <a:srgbClr val="FF0000"/>
                    </a:solidFill>
                  </a:rPr>
                  <a:t>Bayes error rate</a:t>
                </a:r>
                <a:r>
                  <a:rPr lang="en-US" dirty="0"/>
                  <a:t>. No better classifier is possible!</a:t>
                </a:r>
              </a:p>
              <a:p>
                <a:pPr marL="0" indent="0">
                  <a:lnSpc>
                    <a:spcPct val="120000"/>
                  </a:lnSpc>
                  <a:buNone/>
                </a:pPr>
                <a:endParaRPr lang="en-US" b="1" dirty="0"/>
              </a:p>
              <a:p>
                <a:pPr marL="0" indent="0">
                  <a:lnSpc>
                    <a:spcPct val="120000"/>
                  </a:lnSpc>
                  <a:buNone/>
                </a:pPr>
                <a:r>
                  <a:rPr lang="en-US" b="1" dirty="0"/>
                  <a:t>Issue</a:t>
                </a:r>
                <a:r>
                  <a:rPr lang="en-US" dirty="0"/>
                  <a:t>: The classifier requires to learn </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0" i="1" dirty="0" smtClean="0">
                            <a:latin typeface="Cambria Math" panose="02040503050406030204" pitchFamily="18" charset="0"/>
                          </a:rPr>
                          <m:t>𝑦</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t> from the examples.</a:t>
                </a:r>
              </a:p>
              <a:p>
                <a:pPr>
                  <a:lnSpc>
                    <a:spcPct val="120000"/>
                  </a:lnSpc>
                </a:pPr>
                <a:r>
                  <a:rPr lang="en-US" dirty="0"/>
                  <a:t>It </a:t>
                </a:r>
                <a:r>
                  <a:rPr lang="en-US" b="1" dirty="0">
                    <a:solidFill>
                      <a:srgbClr val="FF0000"/>
                    </a:solidFill>
                  </a:rPr>
                  <a:t>needs the complete joint probability </a:t>
                </a:r>
                <a:r>
                  <a:rPr lang="en-US" dirty="0"/>
                  <a:t>which requires in the general case a probability table with one entry for each possible value for the feature vector </a:t>
                </a:r>
                <a14:m>
                  <m:oMath xmlns:m="http://schemas.openxmlformats.org/officeDocument/2006/math">
                    <m:r>
                      <a:rPr lang="en-US" b="0" i="1" smtClean="0">
                        <a:latin typeface="Cambria Math" panose="02040503050406030204" pitchFamily="18" charset="0"/>
                      </a:rPr>
                      <m:t>𝑥</m:t>
                    </m:r>
                  </m:oMath>
                </a14:m>
                <a:r>
                  <a:rPr lang="en-US" i="1" dirty="0"/>
                  <a:t>. </a:t>
                </a:r>
              </a:p>
              <a:p>
                <a:pPr>
                  <a:lnSpc>
                    <a:spcPct val="120000"/>
                  </a:lnSpc>
                </a:pPr>
                <a:r>
                  <a:rPr lang="en-US" dirty="0"/>
                  <a:t>This is impractical (unless a simple Bayes network exists) and most classifiers try to approximate the Bayes classifier using a </a:t>
                </a:r>
                <a:r>
                  <a:rPr lang="en-US" b="1" dirty="0">
                    <a:solidFill>
                      <a:srgbClr val="FF0000"/>
                    </a:solidFill>
                  </a:rPr>
                  <a:t>simpler model </a:t>
                </a:r>
                <a:r>
                  <a:rPr lang="en-US" dirty="0"/>
                  <a:t>with fewer parameters.</a:t>
                </a:r>
                <a:endParaRPr lang="en-US" i="1" dirty="0"/>
              </a:p>
            </p:txBody>
          </p:sp>
        </mc:Choice>
        <mc:Fallback xmlns="">
          <p:sp>
            <p:nvSpPr>
              <p:cNvPr id="3" name="Content Placeholder 2">
                <a:extLst>
                  <a:ext uri="{FF2B5EF4-FFF2-40B4-BE49-F238E27FC236}">
                    <a16:creationId xmlns:a16="http://schemas.microsoft.com/office/drawing/2014/main" id="{0C4E7412-75D7-4C7D-A4D5-05DDF77126E3}"/>
                  </a:ext>
                </a:extLst>
              </p:cNvPr>
              <p:cNvSpPr>
                <a:spLocks noGrp="1" noRot="1" noChangeAspect="1" noMove="1" noResize="1" noEditPoints="1" noAdjustHandles="1" noChangeArrowheads="1" noChangeShapeType="1" noTextEdit="1"/>
              </p:cNvSpPr>
              <p:nvPr>
                <p:ph idx="1"/>
              </p:nvPr>
            </p:nvSpPr>
            <p:spPr>
              <a:xfrm>
                <a:off x="858625" y="1690688"/>
                <a:ext cx="10744200" cy="4968875"/>
              </a:xfrm>
              <a:blipFill>
                <a:blip r:embed="rId2"/>
                <a:stretch>
                  <a:fillRect l="-511" t="-613" r="-908"/>
                </a:stretch>
              </a:blipFill>
            </p:spPr>
            <p:txBody>
              <a:bodyPr/>
              <a:lstStyle/>
              <a:p>
                <a:r>
                  <a:rPr lang="en-US">
                    <a:noFill/>
                  </a:rPr>
                  <a:t> </a:t>
                </a:r>
              </a:p>
            </p:txBody>
          </p:sp>
        </mc:Fallback>
      </mc:AlternateContent>
    </p:spTree>
    <p:extLst>
      <p:ext uri="{BB962C8B-B14F-4D97-AF65-F5344CB8AC3E}">
        <p14:creationId xmlns:p14="http://schemas.microsoft.com/office/powerpoint/2010/main" val="41366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284-CB62-42D7-AF29-F961826CEA13}"/>
              </a:ext>
            </a:extLst>
          </p:cNvPr>
          <p:cNvSpPr>
            <a:spLocks noGrp="1"/>
          </p:cNvSpPr>
          <p:nvPr>
            <p:ph type="title"/>
          </p:nvPr>
        </p:nvSpPr>
        <p:spPr/>
        <p:txBody>
          <a:bodyPr/>
          <a:lstStyle/>
          <a:p>
            <a:r>
              <a:rPr lang="en-US" dirty="0"/>
              <a:t>Simplicity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54F98F-BF64-48BE-80C6-A0373656C0B8}"/>
                  </a:ext>
                </a:extLst>
              </p:cNvPr>
              <p:cNvSpPr>
                <a:spLocks noGrp="1"/>
              </p:cNvSpPr>
              <p:nvPr>
                <p:ph idx="1"/>
              </p:nvPr>
            </p:nvSpPr>
            <p:spPr>
              <a:xfrm>
                <a:off x="838200" y="1447800"/>
                <a:ext cx="10515600" cy="4876800"/>
              </a:xfrm>
            </p:spPr>
            <p:txBody>
              <a:bodyPr>
                <a:normAutofit fontScale="92500" lnSpcReduction="20000"/>
              </a:bodyPr>
              <a:lstStyle/>
              <a:p>
                <a:pPr marL="0" indent="0">
                  <a:buNone/>
                </a:pPr>
                <a:r>
                  <a:rPr lang="en-US" b="1" dirty="0"/>
                  <a:t>Ease of use</a:t>
                </a:r>
                <a:endParaRPr lang="en-US" dirty="0"/>
              </a:p>
              <a:p>
                <a:pPr lvl="1"/>
                <a:r>
                  <a:rPr lang="en-US" dirty="0"/>
                  <a:t>Simpler hypotheses have fewer model parameters to estimate and store.</a:t>
                </a:r>
              </a:p>
              <a:p>
                <a:pPr lvl="1"/>
                <a:endParaRPr lang="en-US" b="1" dirty="0"/>
              </a:p>
              <a:p>
                <a:pPr marL="0" indent="0">
                  <a:buNone/>
                </a:pPr>
                <a:r>
                  <a:rPr lang="en-US" b="1" dirty="0"/>
                  <a:t>Generalization</a:t>
                </a:r>
                <a:r>
                  <a:rPr lang="en-US" dirty="0"/>
                  <a:t>: How well does the hypothesis perform on new data?</a:t>
                </a:r>
              </a:p>
              <a:p>
                <a:pPr lvl="1"/>
                <a:r>
                  <a:rPr lang="en-US" dirty="0"/>
                  <a:t>We do not want the model to be too specific to the training examples (an issue called </a:t>
                </a:r>
                <a:r>
                  <a:rPr lang="en-US" b="1" dirty="0">
                    <a:solidFill>
                      <a:srgbClr val="FF0000"/>
                    </a:solidFill>
                  </a:rPr>
                  <a:t>overfitting</a:t>
                </a:r>
                <a:r>
                  <a:rPr lang="en-US" dirty="0"/>
                  <a:t>).</a:t>
                </a:r>
              </a:p>
              <a:p>
                <a:pPr lvl="1"/>
                <a:r>
                  <a:rPr lang="en-US" dirty="0"/>
                  <a:t>Simpler models typically generalize better to new examples.</a:t>
                </a:r>
              </a:p>
              <a:p>
                <a:pPr marL="457200" lvl="1" indent="0">
                  <a:buNone/>
                </a:pPr>
                <a:endParaRPr lang="en-US" dirty="0"/>
              </a:p>
              <a:p>
                <a:pPr marL="0" indent="0">
                  <a:buNone/>
                </a:pPr>
                <a:r>
                  <a:rPr lang="en-US" b="1" dirty="0"/>
                  <a:t>How to achieve simplicity?</a:t>
                </a:r>
              </a:p>
              <a:p>
                <a:pPr marL="914400" lvl="1" indent="-457200">
                  <a:buFont typeface="+mj-lt"/>
                  <a:buAutoNum type="alphaLcParenR"/>
                </a:pPr>
                <a:r>
                  <a:rPr lang="en-US" b="1" dirty="0">
                    <a:solidFill>
                      <a:srgbClr val="FF0000"/>
                    </a:solidFill>
                  </a:rPr>
                  <a:t>Model bias: </a:t>
                </a:r>
                <a:r>
                  <a:rPr lang="en-US" dirty="0"/>
                  <a:t>Restrict </a:t>
                </a:r>
                <a14:m>
                  <m:oMath xmlns:m="http://schemas.openxmlformats.org/officeDocument/2006/math">
                    <m:r>
                      <a:rPr lang="en-US" i="1" dirty="0" smtClean="0">
                        <a:latin typeface="Cambria Math" panose="02040503050406030204" pitchFamily="18" charset="0"/>
                      </a:rPr>
                      <m:t>𝐻</m:t>
                    </m:r>
                  </m:oMath>
                </a14:m>
                <a:r>
                  <a:rPr lang="en-US" dirty="0"/>
                  <a:t> to simpler models (e.g., assumptions like independence, only consider linear models). </a:t>
                </a:r>
              </a:p>
              <a:p>
                <a:pPr marL="914400" lvl="1" indent="-457200">
                  <a:buFont typeface="+mj-lt"/>
                  <a:buAutoNum type="alphaLcParenR"/>
                </a:pPr>
                <a:r>
                  <a:rPr lang="en-US" b="1" dirty="0">
                    <a:solidFill>
                      <a:srgbClr val="FF0000"/>
                    </a:solidFill>
                  </a:rPr>
                  <a:t>Feature selection: </a:t>
                </a:r>
                <a:r>
                  <a:rPr lang="en-US" dirty="0"/>
                  <a:t>use fewer variables from the feature vector </a:t>
                </a:r>
                <a14:m>
                  <m:oMath xmlns:m="http://schemas.openxmlformats.org/officeDocument/2006/math">
                    <m:r>
                      <a:rPr lang="en-US" i="1" dirty="0" smtClean="0">
                        <a:latin typeface="Cambria Math" panose="02040503050406030204" pitchFamily="18" charset="0"/>
                      </a:rPr>
                      <m:t>𝑥</m:t>
                    </m:r>
                  </m:oMath>
                </a14:m>
                <a:endParaRPr lang="en-US" dirty="0"/>
              </a:p>
              <a:p>
                <a:pPr marL="914400" lvl="1" indent="-457200">
                  <a:buFont typeface="+mj-lt"/>
                  <a:buAutoNum type="alphaLcParenR"/>
                </a:pPr>
                <a:r>
                  <a:rPr lang="en-US" b="1" dirty="0">
                    <a:solidFill>
                      <a:srgbClr val="FF0000"/>
                    </a:solidFill>
                  </a:rPr>
                  <a:t>Regularization:</a:t>
                </a:r>
                <a:r>
                  <a:rPr lang="en-US" dirty="0"/>
                  <a:t> penalize model for its complexity (e.g., number of parameters)</a:t>
                </a:r>
                <a:br>
                  <a:rPr lang="en-US" dirty="0"/>
                </a:br>
                <a:br>
                  <a:rPr lang="en-US" dirty="0"/>
                </a:b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r>
                          <a:rPr lang="en-US" b="0" i="1" dirty="0" smtClean="0">
                            <a:latin typeface="Cambria Math" panose="02040503050406030204" pitchFamily="18" charset="0"/>
                          </a:rPr>
                          <m:t> </m:t>
                        </m:r>
                      </m:fName>
                      <m:e>
                        <m:d>
                          <m:dPr>
                            <m:begChr m:val="["/>
                            <m:endChr m:val="]"/>
                            <m:ctrlPr>
                              <a:rPr lang="en-US" b="0" i="1" dirty="0" smtClean="0">
                                <a:latin typeface="Cambria Math" panose="02040503050406030204" pitchFamily="18" charset="0"/>
                              </a:rPr>
                            </m:ctrlPr>
                          </m:dPr>
                          <m:e>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𝐶𝑜𝑚𝑝𝑙𝑒𝑥𝑖𝑡𝑦</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m:t>
                            </m:r>
                          </m:e>
                        </m:d>
                      </m:e>
                    </m:func>
                  </m:oMath>
                </a14:m>
                <a:endParaRPr lang="en-US" dirty="0"/>
              </a:p>
            </p:txBody>
          </p:sp>
        </mc:Choice>
        <mc:Fallback xmlns="">
          <p:sp>
            <p:nvSpPr>
              <p:cNvPr id="3" name="Content Placeholder 2">
                <a:extLst>
                  <a:ext uri="{FF2B5EF4-FFF2-40B4-BE49-F238E27FC236}">
                    <a16:creationId xmlns:a16="http://schemas.microsoft.com/office/drawing/2014/main" id="{1254F98F-BF64-48BE-80C6-A0373656C0B8}"/>
                  </a:ext>
                </a:extLst>
              </p:cNvPr>
              <p:cNvSpPr>
                <a:spLocks noGrp="1" noRot="1" noChangeAspect="1" noMove="1" noResize="1" noEditPoints="1" noAdjustHandles="1" noChangeArrowheads="1" noChangeShapeType="1" noTextEdit="1"/>
              </p:cNvSpPr>
              <p:nvPr>
                <p:ph idx="1"/>
              </p:nvPr>
            </p:nvSpPr>
            <p:spPr>
              <a:xfrm>
                <a:off x="838200" y="1447800"/>
                <a:ext cx="10515600" cy="4876800"/>
              </a:xfrm>
              <a:blipFill>
                <a:blip r:embed="rId2"/>
                <a:stretch>
                  <a:fillRect l="-1043" t="-3250" r="-1159"/>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8FEE3F7E-F368-4C1C-B955-0B273B4BAE77}"/>
              </a:ext>
              <a:ext uri="{C183D7F6-B498-43B3-948B-1728B52AA6E4}">
                <adec:decorative xmlns:adec="http://schemas.microsoft.com/office/drawing/2017/decorative" val="1"/>
              </a:ext>
            </a:extLst>
          </p:cNvPr>
          <p:cNvSpPr/>
          <p:nvPr/>
        </p:nvSpPr>
        <p:spPr>
          <a:xfrm rot="5400000">
            <a:off x="7481541" y="5179327"/>
            <a:ext cx="216933" cy="1768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601D348-C5FF-46FB-90E1-7CAD1DCB8668}"/>
              </a:ext>
            </a:extLst>
          </p:cNvPr>
          <p:cNvSpPr txBox="1"/>
          <p:nvPr/>
        </p:nvSpPr>
        <p:spPr>
          <a:xfrm>
            <a:off x="6896099" y="6178035"/>
            <a:ext cx="1417247" cy="369332"/>
          </a:xfrm>
          <a:prstGeom prst="rect">
            <a:avLst/>
          </a:prstGeom>
          <a:noFill/>
        </p:spPr>
        <p:txBody>
          <a:bodyPr wrap="none" rtlCol="0">
            <a:spAutoFit/>
          </a:bodyPr>
          <a:lstStyle/>
          <a:p>
            <a:r>
              <a:rPr lang="en-US" b="1" dirty="0">
                <a:solidFill>
                  <a:schemeClr val="accent5">
                    <a:lumMod val="50000"/>
                  </a:schemeClr>
                </a:solidFill>
              </a:rPr>
              <a:t>Penalty term</a:t>
            </a:r>
          </a:p>
        </p:txBody>
      </p:sp>
    </p:spTree>
    <p:extLst>
      <p:ext uri="{BB962C8B-B14F-4D97-AF65-F5344CB8AC3E}">
        <p14:creationId xmlns:p14="http://schemas.microsoft.com/office/powerpoint/2010/main" val="277912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F815-730C-4EEE-B25F-C6D782A92ABB}"/>
              </a:ext>
            </a:extLst>
          </p:cNvPr>
          <p:cNvSpPr>
            <a:spLocks noGrp="1"/>
          </p:cNvSpPr>
          <p:nvPr>
            <p:ph type="title"/>
          </p:nvPr>
        </p:nvSpPr>
        <p:spPr/>
        <p:txBody>
          <a:bodyPr/>
          <a:lstStyle/>
          <a:p>
            <a:r>
              <a:rPr lang="en-US" dirty="0"/>
              <a:t>Model Selection: Bias vs. Variance</a:t>
            </a:r>
          </a:p>
        </p:txBody>
      </p:sp>
      <p:pic>
        <p:nvPicPr>
          <p:cNvPr id="4" name="Content Placeholder 3" descr="A figure with semveral models fitted to two sets of data points sampled from the same generating process. The models gor from simple with high bias and loe variance to more consistent with low bias and high variance.">
            <a:extLst>
              <a:ext uri="{FF2B5EF4-FFF2-40B4-BE49-F238E27FC236}">
                <a16:creationId xmlns:a16="http://schemas.microsoft.com/office/drawing/2014/main" id="{440669D3-C76F-4860-919B-1C91EB0687A7}"/>
              </a:ext>
            </a:extLst>
          </p:cNvPr>
          <p:cNvPicPr>
            <a:picLocks noGrp="1" noChangeAspect="1"/>
          </p:cNvPicPr>
          <p:nvPr>
            <p:ph idx="1"/>
          </p:nvPr>
        </p:nvPicPr>
        <p:blipFill rotWithShape="1">
          <a:blip r:embed="rId2"/>
          <a:srcRect r="1786" b="21972"/>
          <a:stretch/>
        </p:blipFill>
        <p:spPr>
          <a:xfrm>
            <a:off x="625643" y="1695967"/>
            <a:ext cx="8382000" cy="3790433"/>
          </a:xfrm>
          <a:prstGeom prst="rect">
            <a:avLst/>
          </a:prstGeom>
        </p:spPr>
      </p:pic>
      <p:sp>
        <p:nvSpPr>
          <p:cNvPr id="13" name="Arrow: Right 12">
            <a:extLst>
              <a:ext uri="{FF2B5EF4-FFF2-40B4-BE49-F238E27FC236}">
                <a16:creationId xmlns:a16="http://schemas.microsoft.com/office/drawing/2014/main" id="{48F71785-A232-4094-8F22-F6A37EA274B4}"/>
              </a:ext>
              <a:ext uri="{C183D7F6-B498-43B3-948B-1728B52AA6E4}">
                <adec:decorative xmlns:adec="http://schemas.microsoft.com/office/drawing/2017/decorative" val="1"/>
              </a:ext>
            </a:extLst>
          </p:cNvPr>
          <p:cNvSpPr/>
          <p:nvPr/>
        </p:nvSpPr>
        <p:spPr>
          <a:xfrm>
            <a:off x="990600" y="5867400"/>
            <a:ext cx="8381999" cy="7620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Low    </a:t>
            </a:r>
            <a:r>
              <a:rPr lang="en-US" b="1" dirty="0"/>
              <a:t>Variance</a:t>
            </a:r>
            <a:r>
              <a:rPr lang="en-US" dirty="0"/>
              <a:t>: difference in the model due to slightly different data.   high</a:t>
            </a:r>
          </a:p>
        </p:txBody>
      </p:sp>
      <p:sp>
        <p:nvSpPr>
          <p:cNvPr id="14" name="Arrow: Left 13">
            <a:extLst>
              <a:ext uri="{FF2B5EF4-FFF2-40B4-BE49-F238E27FC236}">
                <a16:creationId xmlns:a16="http://schemas.microsoft.com/office/drawing/2014/main" id="{27137B17-72F3-4A79-AFD5-FED3B56484F5}"/>
              </a:ext>
              <a:ext uri="{C183D7F6-B498-43B3-948B-1728B52AA6E4}">
                <adec:decorative xmlns:adec="http://schemas.microsoft.com/office/drawing/2017/decorative" val="1"/>
              </a:ext>
            </a:extLst>
          </p:cNvPr>
          <p:cNvSpPr/>
          <p:nvPr/>
        </p:nvSpPr>
        <p:spPr>
          <a:xfrm>
            <a:off x="320844" y="5257800"/>
            <a:ext cx="8686799" cy="7620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High                 </a:t>
            </a:r>
            <a:r>
              <a:rPr lang="en-US" b="1" dirty="0"/>
              <a:t>Bias</a:t>
            </a:r>
            <a:r>
              <a:rPr lang="en-US" dirty="0"/>
              <a:t>: restrictions by the model class                     Low</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p:nvPr/>
            </p:nvSpPr>
            <p:spPr>
              <a:xfrm>
                <a:off x="9688284" y="2897236"/>
                <a:ext cx="2046515" cy="203132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Points: Two samples from the same generating function </a:t>
                </a:r>
                <a14:m>
                  <m:oMath xmlns:m="http://schemas.openxmlformats.org/officeDocument/2006/math">
                    <m:r>
                      <a:rPr lang="en-US" i="1" dirty="0" smtClean="0">
                        <a:latin typeface="Cambria Math" panose="02040503050406030204" pitchFamily="18" charset="0"/>
                      </a:rPr>
                      <m:t>𝑓</m:t>
                    </m:r>
                  </m:oMath>
                </a14:m>
                <a:r>
                  <a:rPr lang="en-US" dirty="0"/>
                  <a:t>.</a:t>
                </a:r>
                <a:br>
                  <a:rPr lang="en-US" dirty="0"/>
                </a:br>
                <a:endParaRPr lang="en-US" dirty="0"/>
              </a:p>
              <a:p>
                <a:r>
                  <a:rPr lang="en-US" dirty="0"/>
                  <a:t>Lines: the learned model function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h</m:t>
                        </m:r>
                      </m:e>
                      <m:sup>
                        <m:r>
                          <a:rPr lang="en-US" b="0" i="1" dirty="0" smtClean="0">
                            <a:latin typeface="Cambria Math" panose="02040503050406030204" pitchFamily="18" charset="0"/>
                          </a:rPr>
                          <m:t>∗</m:t>
                        </m:r>
                      </m:sup>
                    </m:sSup>
                  </m:oMath>
                </a14:m>
                <a:r>
                  <a:rPr lang="en-US" dirty="0"/>
                  <a:t>.</a:t>
                </a:r>
              </a:p>
            </p:txBody>
          </p:sp>
        </mc:Choice>
        <mc:Fallback>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688284" y="2897236"/>
                <a:ext cx="2046515" cy="2031325"/>
              </a:xfrm>
              <a:prstGeom prst="rect">
                <a:avLst/>
              </a:prstGeom>
              <a:blipFill>
                <a:blip r:embed="rId3"/>
                <a:stretch>
                  <a:fillRect l="-2065" t="-1190" b="-3274"/>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E30E26D-136D-4B2C-A7FC-940D927BB765}"/>
              </a:ext>
              <a:ext uri="{C183D7F6-B498-43B3-948B-1728B52AA6E4}">
                <adec:decorative xmlns:adec="http://schemas.microsoft.com/office/drawing/2017/decorative" val="1"/>
              </a:ext>
            </a:extLst>
          </p:cNvPr>
          <p:cNvCxnSpPr/>
          <p:nvPr/>
        </p:nvCxnSpPr>
        <p:spPr>
          <a:xfrm flipH="1" flipV="1">
            <a:off x="8763000" y="3124200"/>
            <a:ext cx="762000" cy="4669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0A877BD8-590A-4BD1-87B0-76CC1440E03B}"/>
              </a:ext>
              <a:ext uri="{C183D7F6-B498-43B3-948B-1728B52AA6E4}">
                <adec:decorative xmlns:adec="http://schemas.microsoft.com/office/drawing/2017/decorative" val="1"/>
              </a:ext>
            </a:extLst>
          </p:cNvPr>
          <p:cNvCxnSpPr>
            <a:cxnSpLocks/>
          </p:cNvCxnSpPr>
          <p:nvPr/>
        </p:nvCxnSpPr>
        <p:spPr>
          <a:xfrm flipH="1">
            <a:off x="8885322" y="3962400"/>
            <a:ext cx="639678" cy="4541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 name="Arrow: Right 5">
            <a:extLst>
              <a:ext uri="{FF2B5EF4-FFF2-40B4-BE49-F238E27FC236}">
                <a16:creationId xmlns:a16="http://schemas.microsoft.com/office/drawing/2014/main" id="{2EA726A7-CAEF-4BA5-9F79-EDE918FF2949}"/>
              </a:ext>
              <a:ext uri="{C183D7F6-B498-43B3-948B-1728B52AA6E4}">
                <adec:decorative xmlns:adec="http://schemas.microsoft.com/office/drawing/2017/decorative" val="1"/>
              </a:ext>
            </a:extLst>
          </p:cNvPr>
          <p:cNvSpPr/>
          <p:nvPr/>
        </p:nvSpPr>
        <p:spPr>
          <a:xfrm>
            <a:off x="5029200" y="1314967"/>
            <a:ext cx="3124200"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More consistent</a:t>
            </a:r>
          </a:p>
        </p:txBody>
      </p:sp>
      <p:sp>
        <p:nvSpPr>
          <p:cNvPr id="7" name="Arrow: Right 6">
            <a:extLst>
              <a:ext uri="{FF2B5EF4-FFF2-40B4-BE49-F238E27FC236}">
                <a16:creationId xmlns:a16="http://schemas.microsoft.com/office/drawing/2014/main" id="{2E70ADEB-6869-4A05-B975-69B8828E9EEF}"/>
              </a:ext>
              <a:ext uri="{C183D7F6-B498-43B3-948B-1728B52AA6E4}">
                <adec:decorative xmlns:adec="http://schemas.microsoft.com/office/drawing/2017/decorative" val="1"/>
              </a:ext>
            </a:extLst>
          </p:cNvPr>
          <p:cNvSpPr/>
          <p:nvPr/>
        </p:nvSpPr>
        <p:spPr>
          <a:xfrm flipH="1">
            <a:off x="1796714" y="1314967"/>
            <a:ext cx="3080086"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Simpler</a:t>
            </a:r>
          </a:p>
        </p:txBody>
      </p:sp>
      <p:cxnSp>
        <p:nvCxnSpPr>
          <p:cNvPr id="5" name="Straight Arrow Connector 4">
            <a:extLst>
              <a:ext uri="{FF2B5EF4-FFF2-40B4-BE49-F238E27FC236}">
                <a16:creationId xmlns:a16="http://schemas.microsoft.com/office/drawing/2014/main" id="{3838B87B-FD8F-4D40-9442-C6D2BF9E9732}"/>
              </a:ext>
              <a:ext uri="{C183D7F6-B498-43B3-948B-1728B52AA6E4}">
                <adec:decorative xmlns:adec="http://schemas.microsoft.com/office/drawing/2017/decorative" val="1"/>
              </a:ext>
            </a:extLst>
          </p:cNvPr>
          <p:cNvCxnSpPr>
            <a:cxnSpLocks/>
          </p:cNvCxnSpPr>
          <p:nvPr/>
        </p:nvCxnSpPr>
        <p:spPr>
          <a:xfrm flipH="1">
            <a:off x="8915400" y="762000"/>
            <a:ext cx="1371600" cy="101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DB9680-B52C-4396-9715-604840BFAA82}"/>
              </a:ext>
              <a:ext uri="{C183D7F6-B498-43B3-948B-1728B52AA6E4}">
                <adec:decorative xmlns:adec="http://schemas.microsoft.com/office/drawing/2017/decorative" val="1"/>
              </a:ext>
            </a:extLst>
          </p:cNvPr>
          <p:cNvSpPr txBox="1"/>
          <p:nvPr/>
        </p:nvSpPr>
        <p:spPr>
          <a:xfrm>
            <a:off x="10439400" y="457200"/>
            <a:ext cx="1219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Overfitting</a:t>
            </a:r>
          </a:p>
        </p:txBody>
      </p:sp>
      <p:sp>
        <p:nvSpPr>
          <p:cNvPr id="3" name="Right Brace 2">
            <a:extLst>
              <a:ext uri="{FF2B5EF4-FFF2-40B4-BE49-F238E27FC236}">
                <a16:creationId xmlns:a16="http://schemas.microsoft.com/office/drawing/2014/main" id="{32500030-7835-4CC6-A0B9-86E7FD32D4AB}"/>
              </a:ext>
              <a:ext uri="{C183D7F6-B498-43B3-948B-1728B52AA6E4}">
                <adec:decorative xmlns:adec="http://schemas.microsoft.com/office/drawing/2017/decorative" val="1"/>
              </a:ext>
            </a:extLst>
          </p:cNvPr>
          <p:cNvSpPr/>
          <p:nvPr/>
        </p:nvSpPr>
        <p:spPr>
          <a:xfrm>
            <a:off x="9475730" y="5257800"/>
            <a:ext cx="212555"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CD755E4-BCB2-4D99-9A3B-B42494B33ECD}"/>
              </a:ext>
              <a:ext uri="{C183D7F6-B498-43B3-948B-1728B52AA6E4}">
                <adec:decorative xmlns:adec="http://schemas.microsoft.com/office/drawing/2017/decorative" val="1"/>
              </a:ext>
            </a:extLst>
          </p:cNvPr>
          <p:cNvSpPr txBox="1"/>
          <p:nvPr/>
        </p:nvSpPr>
        <p:spPr>
          <a:xfrm>
            <a:off x="9710056" y="5758934"/>
            <a:ext cx="1734193" cy="369332"/>
          </a:xfrm>
          <a:prstGeom prst="rect">
            <a:avLst/>
          </a:prstGeom>
          <a:noFill/>
        </p:spPr>
        <p:txBody>
          <a:bodyPr wrap="none" rtlCol="0">
            <a:spAutoFit/>
          </a:bodyPr>
          <a:lstStyle/>
          <a:p>
            <a:r>
              <a:rPr lang="en-US" dirty="0"/>
              <a:t>This is a tradeoff</a:t>
            </a:r>
          </a:p>
        </p:txBody>
      </p:sp>
      <p:sp>
        <p:nvSpPr>
          <p:cNvPr id="10" name="Rectangle 9">
            <a:extLst>
              <a:ext uri="{FF2B5EF4-FFF2-40B4-BE49-F238E27FC236}">
                <a16:creationId xmlns:a16="http://schemas.microsoft.com/office/drawing/2014/main" id="{951F0CE0-2BFD-3D6B-D38D-3FBE798CD0B5}"/>
              </a:ext>
              <a:ext uri="{C183D7F6-B498-43B3-948B-1728B52AA6E4}">
                <adec:decorative xmlns:adec="http://schemas.microsoft.com/office/drawing/2017/decorative" val="1"/>
              </a:ext>
            </a:extLst>
          </p:cNvPr>
          <p:cNvSpPr/>
          <p:nvPr/>
        </p:nvSpPr>
        <p:spPr>
          <a:xfrm>
            <a:off x="4876800" y="1828800"/>
            <a:ext cx="4130843" cy="3657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1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animBg="1"/>
      <p:bldP spid="3" grpId="0" animBg="1"/>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Icon | Data management interface symbol with gears and binary code  numbers">
            <a:extLst>
              <a:ext uri="{FF2B5EF4-FFF2-40B4-BE49-F238E27FC236}">
                <a16:creationId xmlns:a16="http://schemas.microsoft.com/office/drawing/2014/main" id="{134C3786-8518-4A6C-A377-1E9FAD1D0A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86" r="9092" b="759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Data</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4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A878-0C30-4A91-992D-3E63BFE94134}"/>
              </a:ext>
            </a:extLst>
          </p:cNvPr>
          <p:cNvSpPr>
            <a:spLocks noGrp="1"/>
          </p:cNvSpPr>
          <p:nvPr>
            <p:ph type="title"/>
          </p:nvPr>
        </p:nvSpPr>
        <p:spPr>
          <a:xfrm>
            <a:off x="838200" y="212725"/>
            <a:ext cx="10515600" cy="1325563"/>
          </a:xfrm>
        </p:spPr>
        <p:txBody>
          <a:bodyPr/>
          <a:lstStyle/>
          <a:p>
            <a:r>
              <a:rPr lang="en-US" dirty="0"/>
              <a:t>The Dataset</a:t>
            </a:r>
          </a:p>
        </p:txBody>
      </p:sp>
      <p:sp>
        <p:nvSpPr>
          <p:cNvPr id="3" name="Content Placeholder 2">
            <a:extLst>
              <a:ext uri="{FF2B5EF4-FFF2-40B4-BE49-F238E27FC236}">
                <a16:creationId xmlns:a16="http://schemas.microsoft.com/office/drawing/2014/main" id="{8C3FFB7F-12BF-46A8-8177-DDADA13F4C88}"/>
              </a:ext>
            </a:extLst>
          </p:cNvPr>
          <p:cNvSpPr>
            <a:spLocks noGrp="1"/>
          </p:cNvSpPr>
          <p:nvPr>
            <p:ph idx="1"/>
          </p:nvPr>
        </p:nvSpPr>
        <p:spPr>
          <a:xfrm>
            <a:off x="990600" y="6019800"/>
            <a:ext cx="10515600" cy="614771"/>
          </a:xfrm>
        </p:spPr>
        <p:txBody>
          <a:bodyPr>
            <a:normAutofit fontScale="92500"/>
          </a:bodyPr>
          <a:lstStyle/>
          <a:p>
            <a:pPr marL="0" indent="0">
              <a:buNone/>
            </a:pPr>
            <a:r>
              <a:rPr lang="en-US" dirty="0"/>
              <a:t>Find a hypothesis (called “model”) to predict the class given the features.</a:t>
            </a:r>
          </a:p>
        </p:txBody>
      </p:sp>
      <p:grpSp>
        <p:nvGrpSpPr>
          <p:cNvPr id="5" name="Group 4" descr="Data sets are tables with examples as rows and features as columns. One colum contains the class label.">
            <a:extLst>
              <a:ext uri="{FF2B5EF4-FFF2-40B4-BE49-F238E27FC236}">
                <a16:creationId xmlns:a16="http://schemas.microsoft.com/office/drawing/2014/main" id="{ED419B29-0F27-89BE-DAF3-568E7E306965}"/>
              </a:ext>
            </a:extLst>
          </p:cNvPr>
          <p:cNvGrpSpPr/>
          <p:nvPr/>
        </p:nvGrpSpPr>
        <p:grpSpPr>
          <a:xfrm>
            <a:off x="918108" y="400398"/>
            <a:ext cx="10435692" cy="5730963"/>
            <a:chOff x="918108" y="400398"/>
            <a:chExt cx="10435692" cy="5730963"/>
          </a:xfrm>
        </p:grpSpPr>
        <p:pic>
          <p:nvPicPr>
            <p:cNvPr id="4" name="Picture 3" descr="Data sets are tables with examples as rows and features describing the examples as columns">
              <a:extLst>
                <a:ext uri="{FF2B5EF4-FFF2-40B4-BE49-F238E27FC236}">
                  <a16:creationId xmlns:a16="http://schemas.microsoft.com/office/drawing/2014/main" id="{F63B35E1-0C03-453F-939A-D44091257FBD}"/>
                </a:ext>
              </a:extLst>
            </p:cNvPr>
            <p:cNvPicPr>
              <a:picLocks noChangeAspect="1"/>
            </p:cNvPicPr>
            <p:nvPr/>
          </p:nvPicPr>
          <p:blipFill>
            <a:blip r:embed="rId2"/>
            <a:stretch>
              <a:fillRect/>
            </a:stretch>
          </p:blipFill>
          <p:spPr>
            <a:xfrm>
              <a:off x="3429000" y="1295400"/>
              <a:ext cx="7819492" cy="3838659"/>
            </a:xfrm>
            <a:prstGeom prst="rect">
              <a:avLst/>
            </a:prstGeom>
          </p:spPr>
        </p:pic>
        <p:cxnSp>
          <p:nvCxnSpPr>
            <p:cNvPr id="6" name="Straight Arrow Connector 5">
              <a:extLst>
                <a:ext uri="{FF2B5EF4-FFF2-40B4-BE49-F238E27FC236}">
                  <a16:creationId xmlns:a16="http://schemas.microsoft.com/office/drawing/2014/main" id="{65C3DF64-1305-4C5C-AF35-4F6B961BAE79}"/>
                </a:ext>
              </a:extLst>
            </p:cNvPr>
            <p:cNvCxnSpPr/>
            <p:nvPr/>
          </p:nvCxnSpPr>
          <p:spPr>
            <a:xfrm>
              <a:off x="2133600" y="2819400"/>
              <a:ext cx="1143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2327ECBC-D330-423A-A98F-A6C0659CB714}"/>
                </a:ext>
              </a:extLst>
            </p:cNvPr>
            <p:cNvSpPr txBox="1"/>
            <p:nvPr/>
          </p:nvSpPr>
          <p:spPr>
            <a:xfrm>
              <a:off x="918108" y="2357735"/>
              <a:ext cx="14478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Examples</a:t>
              </a:r>
            </a:p>
            <a:p>
              <a:pPr algn="ctr"/>
              <a:r>
                <a:rPr lang="en-US" dirty="0"/>
                <a:t>(Instances,</a:t>
              </a:r>
            </a:p>
            <a:p>
              <a:pPr algn="ctr"/>
              <a:r>
                <a:rPr lang="en-US" dirty="0"/>
                <a:t>Observation)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5010D10-2FFE-43DA-BCE5-1174B149FD98}"/>
                    </a:ext>
                  </a:extLst>
                </p:cNvPr>
                <p:cNvSpPr txBox="1"/>
                <p:nvPr/>
              </p:nvSpPr>
              <p:spPr>
                <a:xfrm>
                  <a:off x="5257800" y="400398"/>
                  <a:ext cx="320039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Feature vector </a:t>
                  </a:r>
                  <a14:m>
                    <m:oMath xmlns:m="http://schemas.openxmlformats.org/officeDocument/2006/math">
                      <m:r>
                        <a:rPr lang="en-US" i="1" dirty="0" smtClean="0">
                          <a:latin typeface="Cambria Math" panose="02040503050406030204" pitchFamily="18" charset="0"/>
                        </a:rPr>
                        <m:t>𝑥</m:t>
                      </m:r>
                    </m:oMath>
                  </a14:m>
                  <a:r>
                    <a:rPr lang="en-US" dirty="0"/>
                    <a:t> </a:t>
                  </a:r>
                </a:p>
                <a:p>
                  <a:pPr algn="ctr"/>
                  <a:r>
                    <a:rPr lang="en-US" dirty="0"/>
                    <a:t>(Features, Variables, Attributes)</a:t>
                  </a:r>
                </a:p>
              </p:txBody>
            </p:sp>
          </mc:Choice>
          <mc:Fallback>
            <p:sp>
              <p:nvSpPr>
                <p:cNvPr id="8" name="TextBox 7">
                  <a:extLst>
                    <a:ext uri="{FF2B5EF4-FFF2-40B4-BE49-F238E27FC236}">
                      <a16:creationId xmlns:a16="http://schemas.microsoft.com/office/drawing/2014/main" id="{25010D10-2FFE-43DA-BCE5-1174B149FD98}"/>
                    </a:ext>
                  </a:extLst>
                </p:cNvPr>
                <p:cNvSpPr txBox="1">
                  <a:spLocks noRot="1" noChangeAspect="1" noMove="1" noResize="1" noEditPoints="1" noAdjustHandles="1" noChangeArrowheads="1" noChangeShapeType="1" noTextEdit="1"/>
                </p:cNvSpPr>
                <p:nvPr/>
              </p:nvSpPr>
              <p:spPr>
                <a:xfrm>
                  <a:off x="5257800" y="400398"/>
                  <a:ext cx="3200399" cy="646331"/>
                </a:xfrm>
                <a:prstGeom prst="rect">
                  <a:avLst/>
                </a:prstGeom>
                <a:blipFill>
                  <a:blip r:embed="rId3"/>
                  <a:stretch>
                    <a:fillRect l="-380" t="-4630" r="-380" b="-1296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AFA4C1F-E498-49F8-93A7-AB399CC561B5}"/>
                </a:ext>
              </a:extLst>
            </p:cNvPr>
            <p:cNvCxnSpPr/>
            <p:nvPr/>
          </p:nvCxnSpPr>
          <p:spPr>
            <a:xfrm>
              <a:off x="68580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67D6135-CCFC-443A-A8C9-2246FE099512}"/>
                    </a:ext>
                  </a:extLst>
                </p:cNvPr>
                <p:cNvSpPr txBox="1"/>
                <p:nvPr/>
              </p:nvSpPr>
              <p:spPr>
                <a:xfrm>
                  <a:off x="9906000" y="424359"/>
                  <a:ext cx="144780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Class</a:t>
                  </a:r>
                </a:p>
                <a:p>
                  <a:pPr algn="ctr"/>
                  <a:r>
                    <a:rPr lang="en-US" dirty="0"/>
                    <a:t>Label </a:t>
                  </a:r>
                  <a14:m>
                    <m:oMath xmlns:m="http://schemas.openxmlformats.org/officeDocument/2006/math">
                      <m:r>
                        <a:rPr lang="en-US" i="1" dirty="0" smtClean="0">
                          <a:latin typeface="Cambria Math" panose="02040503050406030204" pitchFamily="18" charset="0"/>
                        </a:rPr>
                        <m:t>𝑦</m:t>
                      </m:r>
                    </m:oMath>
                  </a14:m>
                  <a:endParaRPr lang="en-US" dirty="0"/>
                </a:p>
              </p:txBody>
            </p:sp>
          </mc:Choice>
          <mc:Fallback>
            <p:sp>
              <p:nvSpPr>
                <p:cNvPr id="11" name="TextBox 10">
                  <a:extLst>
                    <a:ext uri="{FF2B5EF4-FFF2-40B4-BE49-F238E27FC236}">
                      <a16:creationId xmlns:a16="http://schemas.microsoft.com/office/drawing/2014/main" id="{C67D6135-CCFC-443A-A8C9-2246FE099512}"/>
                    </a:ext>
                  </a:extLst>
                </p:cNvPr>
                <p:cNvSpPr txBox="1">
                  <a:spLocks noRot="1" noChangeAspect="1" noMove="1" noResize="1" noEditPoints="1" noAdjustHandles="1" noChangeArrowheads="1" noChangeShapeType="1" noTextEdit="1"/>
                </p:cNvSpPr>
                <p:nvPr/>
              </p:nvSpPr>
              <p:spPr>
                <a:xfrm>
                  <a:off x="9906000" y="424359"/>
                  <a:ext cx="1447800" cy="646331"/>
                </a:xfrm>
                <a:prstGeom prst="rect">
                  <a:avLst/>
                </a:prstGeom>
                <a:blipFill>
                  <a:blip r:embed="rId4"/>
                  <a:stretch>
                    <a:fillRect t="-4630" b="-12963"/>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B20A9DD-D7AB-4D1F-8931-77413EBF7385}"/>
                </a:ext>
              </a:extLst>
            </p:cNvPr>
            <p:cNvCxnSpPr/>
            <p:nvPr/>
          </p:nvCxnSpPr>
          <p:spPr>
            <a:xfrm>
              <a:off x="105918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68E3471-CB09-4270-B769-EBFDC5C259F3}"/>
                </a:ext>
              </a:extLst>
            </p:cNvPr>
            <p:cNvSpPr txBox="1"/>
            <p:nvPr/>
          </p:nvSpPr>
          <p:spPr>
            <a:xfrm rot="18654352">
              <a:off x="5662451" y="5259682"/>
              <a:ext cx="867097" cy="369332"/>
            </a:xfrm>
            <a:prstGeom prst="rect">
              <a:avLst/>
            </a:prstGeom>
            <a:noFill/>
          </p:spPr>
          <p:txBody>
            <a:bodyPr wrap="none" rtlCol="0">
              <a:spAutoFit/>
            </a:bodyPr>
            <a:lstStyle/>
            <a:p>
              <a:r>
                <a:rPr lang="en-US" dirty="0"/>
                <a:t>Hungry</a:t>
              </a:r>
            </a:p>
          </p:txBody>
        </p:sp>
        <p:sp>
          <p:nvSpPr>
            <p:cNvPr id="14" name="TextBox 13">
              <a:extLst>
                <a:ext uri="{FF2B5EF4-FFF2-40B4-BE49-F238E27FC236}">
                  <a16:creationId xmlns:a16="http://schemas.microsoft.com/office/drawing/2014/main" id="{C6AA29AF-5904-46C2-9C9E-640C8E478D34}"/>
                </a:ext>
              </a:extLst>
            </p:cNvPr>
            <p:cNvSpPr txBox="1"/>
            <p:nvPr/>
          </p:nvSpPr>
          <p:spPr>
            <a:xfrm rot="18654352">
              <a:off x="3929189" y="5311069"/>
              <a:ext cx="1218154" cy="369332"/>
            </a:xfrm>
            <a:prstGeom prst="rect">
              <a:avLst/>
            </a:prstGeom>
            <a:noFill/>
          </p:spPr>
          <p:txBody>
            <a:bodyPr wrap="none" rtlCol="0">
              <a:spAutoFit/>
            </a:bodyPr>
            <a:lstStyle/>
            <a:p>
              <a:r>
                <a:rPr lang="en-US" dirty="0"/>
                <a:t>Alternative</a:t>
              </a:r>
            </a:p>
          </p:txBody>
        </p:sp>
        <p:sp>
          <p:nvSpPr>
            <p:cNvPr id="15" name="TextBox 14">
              <a:extLst>
                <a:ext uri="{FF2B5EF4-FFF2-40B4-BE49-F238E27FC236}">
                  <a16:creationId xmlns:a16="http://schemas.microsoft.com/office/drawing/2014/main" id="{95622870-7496-484C-BC16-47B7AEB46DAF}"/>
                </a:ext>
              </a:extLst>
            </p:cNvPr>
            <p:cNvSpPr txBox="1"/>
            <p:nvPr/>
          </p:nvSpPr>
          <p:spPr>
            <a:xfrm rot="18654352">
              <a:off x="6101377" y="5274117"/>
              <a:ext cx="893643" cy="369332"/>
            </a:xfrm>
            <a:prstGeom prst="rect">
              <a:avLst/>
            </a:prstGeom>
            <a:noFill/>
          </p:spPr>
          <p:txBody>
            <a:bodyPr wrap="none" rtlCol="0">
              <a:spAutoFit/>
            </a:bodyPr>
            <a:lstStyle/>
            <a:p>
              <a:r>
                <a:rPr lang="en-US" dirty="0"/>
                <a:t>Patrons</a:t>
              </a:r>
            </a:p>
          </p:txBody>
        </p:sp>
        <p:sp>
          <p:nvSpPr>
            <p:cNvPr id="16" name="TextBox 15">
              <a:extLst>
                <a:ext uri="{FF2B5EF4-FFF2-40B4-BE49-F238E27FC236}">
                  <a16:creationId xmlns:a16="http://schemas.microsoft.com/office/drawing/2014/main" id="{3DFF64F8-111F-4F1C-9784-E787E31763DE}"/>
                </a:ext>
              </a:extLst>
            </p:cNvPr>
            <p:cNvSpPr txBox="1"/>
            <p:nvPr/>
          </p:nvSpPr>
          <p:spPr>
            <a:xfrm rot="18654352">
              <a:off x="7558900" y="5301037"/>
              <a:ext cx="1291316" cy="369332"/>
            </a:xfrm>
            <a:prstGeom prst="rect">
              <a:avLst/>
            </a:prstGeom>
            <a:noFill/>
          </p:spPr>
          <p:txBody>
            <a:bodyPr wrap="none" rtlCol="0">
              <a:spAutoFit/>
            </a:bodyPr>
            <a:lstStyle/>
            <a:p>
              <a:r>
                <a:rPr lang="en-US" dirty="0"/>
                <a:t>Reservation</a:t>
              </a:r>
            </a:p>
          </p:txBody>
        </p:sp>
        <p:sp>
          <p:nvSpPr>
            <p:cNvPr id="17" name="TextBox 16">
              <a:extLst>
                <a:ext uri="{FF2B5EF4-FFF2-40B4-BE49-F238E27FC236}">
                  <a16:creationId xmlns:a16="http://schemas.microsoft.com/office/drawing/2014/main" id="{F14C8EE0-0051-4095-96B9-246143DC9C20}"/>
                </a:ext>
              </a:extLst>
            </p:cNvPr>
            <p:cNvSpPr txBox="1"/>
            <p:nvPr/>
          </p:nvSpPr>
          <p:spPr>
            <a:xfrm rot="18654352">
              <a:off x="9021807" y="5338717"/>
              <a:ext cx="1104790" cy="369332"/>
            </a:xfrm>
            <a:prstGeom prst="rect">
              <a:avLst/>
            </a:prstGeom>
            <a:noFill/>
          </p:spPr>
          <p:txBody>
            <a:bodyPr wrap="none" rtlCol="0">
              <a:spAutoFit/>
            </a:bodyPr>
            <a:lstStyle/>
            <a:p>
              <a:r>
                <a:rPr lang="en-US" dirty="0"/>
                <a:t>Wait time</a:t>
              </a:r>
            </a:p>
          </p:txBody>
        </p:sp>
      </p:grpSp>
    </p:spTree>
    <p:extLst>
      <p:ext uri="{BB962C8B-B14F-4D97-AF65-F5344CB8AC3E}">
        <p14:creationId xmlns:p14="http://schemas.microsoft.com/office/powerpoint/2010/main" val="167719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0" name="Rectangle 3379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4654296" y="329184"/>
            <a:ext cx="6894576" cy="1783080"/>
          </a:xfrm>
        </p:spPr>
        <p:txBody>
          <a:bodyPr anchor="b">
            <a:normAutofit/>
          </a:bodyPr>
          <a:lstStyle/>
          <a:p>
            <a:pPr eaLnBrk="1" hangingPunct="1"/>
            <a:r>
              <a:rPr lang="en-US" sz="5400" dirty="0"/>
              <a:t>Feature Engineering</a:t>
            </a:r>
          </a:p>
        </p:txBody>
      </p:sp>
      <p:pic>
        <p:nvPicPr>
          <p:cNvPr id="4"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14" r="8467"/>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3380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795" name="Rectangle 3"/>
              <p:cNvSpPr>
                <a:spLocks noGrp="1" noChangeArrowheads="1"/>
              </p:cNvSpPr>
              <p:nvPr>
                <p:ph idx="1"/>
              </p:nvPr>
            </p:nvSpPr>
            <p:spPr>
              <a:xfrm>
                <a:off x="4654296" y="2532888"/>
                <a:ext cx="6894576" cy="3959352"/>
              </a:xfrm>
            </p:spPr>
            <p:txBody>
              <a:bodyPr>
                <a:normAutofit/>
              </a:bodyPr>
              <a:lstStyle/>
              <a:p>
                <a:r>
                  <a:rPr lang="en-US" sz="1800" dirty="0"/>
                  <a:t>Add information sources as new variables to the model.</a:t>
                </a:r>
              </a:p>
              <a:p>
                <a:r>
                  <a:rPr lang="en-US" sz="1800" dirty="0"/>
                  <a:t>Add derived features that help the classifier (e.g.,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1</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2</m:t>
                        </m:r>
                      </m:sub>
                    </m:sSub>
                  </m:oMath>
                </a14:m>
                <a:r>
                  <a:rPr lang="en-US" sz="1800" dirty="0"/>
                  <a:t>, </a:t>
                </a:r>
                <a14:m>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panose="02040503050406030204" pitchFamily="18" charset="0"/>
                          </a:rPr>
                          <m:t>𝑥</m:t>
                        </m:r>
                      </m:e>
                      <m:sub>
                        <m:r>
                          <a:rPr lang="en-US" sz="1800" b="0" i="1">
                            <a:latin typeface="Cambria Math" panose="02040503050406030204" pitchFamily="18" charset="0"/>
                          </a:rPr>
                          <m:t>1</m:t>
                        </m:r>
                      </m:sub>
                      <m:sup>
                        <m:r>
                          <a:rPr lang="en-US" sz="1800" b="0" i="1">
                            <a:latin typeface="Cambria Math" panose="02040503050406030204" pitchFamily="18" charset="0"/>
                          </a:rPr>
                          <m:t>2</m:t>
                        </m:r>
                      </m:sup>
                    </m:sSubSup>
                  </m:oMath>
                </a14:m>
                <a:r>
                  <a:rPr lang="en-US" sz="1800" dirty="0"/>
                  <a:t>).</a:t>
                </a:r>
              </a:p>
              <a:p>
                <a:r>
                  <a:rPr lang="en-US" sz="1800" dirty="0"/>
                  <a:t>Embedding: E.g., convert words to vectors where vector similarity between vectors reflects semantic similarity. </a:t>
                </a:r>
              </a:p>
              <a:p>
                <a:pPr marL="0" indent="0">
                  <a:buNone/>
                </a:pPr>
                <a:endParaRPr lang="en-US" sz="1800" dirty="0"/>
              </a:p>
              <a:p>
                <a:r>
                  <a:rPr lang="en-US" sz="1800" dirty="0"/>
                  <a:t>Example for Spam detection: In addition to words</a:t>
                </a:r>
              </a:p>
              <a:p>
                <a:pPr lvl="1" eaLnBrk="1" hangingPunct="1"/>
                <a:r>
                  <a:rPr lang="en-US" sz="1800" dirty="0"/>
                  <a:t>Have you emailed the sender before?</a:t>
                </a:r>
              </a:p>
              <a:p>
                <a:pPr lvl="1" eaLnBrk="1" hangingPunct="1"/>
                <a:r>
                  <a:rPr lang="en-US" sz="1800" dirty="0"/>
                  <a:t>Have 1000+ other people just gotten the same email?</a:t>
                </a:r>
              </a:p>
              <a:p>
                <a:pPr lvl="1" eaLnBrk="1" hangingPunct="1"/>
                <a:r>
                  <a:rPr lang="en-US" sz="1800" dirty="0"/>
                  <a:t>Is the email in ALL CAPS?</a:t>
                </a:r>
              </a:p>
              <a:p>
                <a:pPr eaLnBrk="1" hangingPunct="1"/>
                <a:r>
                  <a:rPr lang="en-US" sz="1800" b="1" dirty="0"/>
                  <a:t>Feature Selection</a:t>
                </a:r>
                <a:r>
                  <a:rPr lang="en-US" sz="1800" dirty="0"/>
                  <a:t>: Which features should be used in the model is a model selection problem (choose between models with different features).</a:t>
                </a:r>
              </a:p>
            </p:txBody>
          </p:sp>
        </mc:Choice>
        <mc:Fallback>
          <p:sp>
            <p:nvSpPr>
              <p:cNvPr id="33795" name="Rectangle 3"/>
              <p:cNvSpPr>
                <a:spLocks noGrp="1" noRot="1" noChangeAspect="1" noMove="1" noResize="1" noEditPoints="1" noAdjustHandles="1" noChangeArrowheads="1" noChangeShapeType="1" noTextEdit="1"/>
              </p:cNvSpPr>
              <p:nvPr>
                <p:ph idx="1"/>
              </p:nvPr>
            </p:nvSpPr>
            <p:spPr>
              <a:xfrm>
                <a:off x="4654296" y="2532888"/>
                <a:ext cx="6894576" cy="3959352"/>
              </a:xfrm>
              <a:blipFill>
                <a:blip r:embed="rId3"/>
                <a:stretch>
                  <a:fillRect l="-619" t="-1541" b="-462"/>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CC4B4-B349-0940-ED3F-4F1162E4E4B8}"/>
              </a:ext>
            </a:extLst>
          </p:cNvPr>
          <p:cNvSpPr>
            <a:spLocks noGrp="1"/>
          </p:cNvSpPr>
          <p:nvPr>
            <p:ph type="title"/>
          </p:nvPr>
        </p:nvSpPr>
        <p:spPr>
          <a:xfrm>
            <a:off x="5297762" y="329184"/>
            <a:ext cx="6251110" cy="1783080"/>
          </a:xfrm>
        </p:spPr>
        <p:txBody>
          <a:bodyPr anchor="b">
            <a:normAutofit/>
          </a:bodyPr>
          <a:lstStyle/>
          <a:p>
            <a:r>
              <a:rPr lang="en-US" sz="5400" dirty="0"/>
              <a:t>Data in AI</a:t>
            </a:r>
          </a:p>
        </p:txBody>
      </p:sp>
      <p:pic>
        <p:nvPicPr>
          <p:cNvPr id="5" name="Picture 4">
            <a:extLst>
              <a:ext uri="{FF2B5EF4-FFF2-40B4-BE49-F238E27FC236}">
                <a16:creationId xmlns:a16="http://schemas.microsoft.com/office/drawing/2014/main" id="{ABAF83C4-D9A0-8275-81E7-14DF099D6D1E}"/>
              </a:ext>
              <a:ext uri="{C183D7F6-B498-43B3-948B-1728B52AA6E4}">
                <adec:decorative xmlns:adec="http://schemas.microsoft.com/office/drawing/2017/decorative" val="1"/>
              </a:ext>
            </a:extLst>
          </p:cNvPr>
          <p:cNvPicPr>
            <a:picLocks noChangeAspect="1"/>
          </p:cNvPicPr>
          <p:nvPr/>
        </p:nvPicPr>
        <p:blipFill>
          <a:blip r:embed="rId2"/>
          <a:srcRect l="14335" r="4746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627FF9-F1F5-F20E-2166-F2493FEEC0D0}"/>
              </a:ext>
            </a:extLst>
          </p:cNvPr>
          <p:cNvSpPr>
            <a:spLocks noGrp="1"/>
          </p:cNvSpPr>
          <p:nvPr>
            <p:ph idx="1"/>
          </p:nvPr>
        </p:nvSpPr>
        <p:spPr>
          <a:xfrm>
            <a:off x="5297762" y="2706624"/>
            <a:ext cx="6251110" cy="3483864"/>
          </a:xfrm>
        </p:spPr>
        <p:txBody>
          <a:bodyPr>
            <a:normAutofit lnSpcReduction="10000"/>
          </a:bodyPr>
          <a:lstStyle/>
          <a:p>
            <a:r>
              <a:rPr lang="en-US" sz="2200" dirty="0"/>
              <a:t>Data in AI can come from many sources</a:t>
            </a:r>
          </a:p>
          <a:p>
            <a:endParaRPr lang="en-US" sz="2200" dirty="0"/>
          </a:p>
          <a:p>
            <a:pPr lvl="1"/>
            <a:r>
              <a:rPr lang="en-US" sz="2200" b="1" dirty="0"/>
              <a:t>Observation</a:t>
            </a:r>
            <a:r>
              <a:rPr lang="en-US" sz="2200" dirty="0"/>
              <a:t>: Record video of a task being performed.</a:t>
            </a:r>
          </a:p>
          <a:p>
            <a:pPr lvl="1"/>
            <a:r>
              <a:rPr lang="en-US" sz="2200" b="1" dirty="0"/>
              <a:t>Existing Data</a:t>
            </a:r>
            <a:r>
              <a:rPr lang="en-US" sz="2200" dirty="0"/>
              <a:t>: Download documents from the internet to train Large Language Models.</a:t>
            </a:r>
          </a:p>
          <a:p>
            <a:pPr lvl="1"/>
            <a:r>
              <a:rPr lang="en-US" sz="2200" b="1" dirty="0"/>
              <a:t>Simulation</a:t>
            </a:r>
            <a:r>
              <a:rPr lang="en-US" sz="2200" dirty="0"/>
              <a:t>: E.g., simulated games using a playout strategy.</a:t>
            </a:r>
          </a:p>
          <a:p>
            <a:pPr lvl="1"/>
            <a:r>
              <a:rPr lang="en-US" sz="2200" b="1" dirty="0"/>
              <a:t>Expert feedback </a:t>
            </a:r>
            <a:r>
              <a:rPr lang="en-US" sz="2200" dirty="0"/>
              <a:t>on how well a task was performed.</a:t>
            </a:r>
          </a:p>
        </p:txBody>
      </p:sp>
    </p:spTree>
    <p:extLst>
      <p:ext uri="{BB962C8B-B14F-4D97-AF65-F5344CB8AC3E}">
        <p14:creationId xmlns:p14="http://schemas.microsoft.com/office/powerpoint/2010/main" val="97179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gn="ctr"/>
            <a:r>
              <a:rPr lang="en-US" sz="5400" kern="1200" dirty="0">
                <a:solidFill>
                  <a:schemeClr val="tx1"/>
                </a:solidFill>
                <a:latin typeface="+mj-lt"/>
                <a:ea typeface="+mj-ea"/>
                <a:cs typeface="+mj-cs"/>
              </a:rPr>
              <a:t>Training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and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Testing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endParaRPr lang="en-US" sz="2000" kern="1200">
              <a:solidFill>
                <a:schemeClr val="tx1"/>
              </a:solidFill>
              <a:latin typeface="+mn-lt"/>
              <a:ea typeface="+mn-ea"/>
              <a:cs typeface="+mn-cs"/>
            </a:endParaRPr>
          </a:p>
        </p:txBody>
      </p:sp>
      <p:grpSp>
        <p:nvGrpSpPr>
          <p:cNvPr id="137" name="Group 1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8" name="Rectangle 1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nual Testing Icons - Download Free Vector Icons | Noun Project">
            <a:extLst>
              <a:ext uri="{FF2B5EF4-FFF2-40B4-BE49-F238E27FC236}">
                <a16:creationId xmlns:a16="http://schemas.microsoft.com/office/drawing/2014/main" id="{36BC554C-0171-4D49-90ED-F13BC05B5A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7597"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6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A484-066C-54DA-847A-5C586438DB12}"/>
              </a:ext>
            </a:extLst>
          </p:cNvPr>
          <p:cNvSpPr>
            <a:spLocks noGrp="1"/>
          </p:cNvSpPr>
          <p:nvPr>
            <p:ph type="title"/>
          </p:nvPr>
        </p:nvSpPr>
        <p:spPr/>
        <p:txBody>
          <a:bodyPr/>
          <a:lstStyle/>
          <a:p>
            <a:r>
              <a:rPr lang="en-US" dirty="0"/>
              <a:t>Topics</a:t>
            </a:r>
          </a:p>
        </p:txBody>
      </p:sp>
      <p:graphicFrame>
        <p:nvGraphicFramePr>
          <p:cNvPr id="4" name="Content Placeholder 3">
            <a:extLst>
              <a:ext uri="{FF2B5EF4-FFF2-40B4-BE49-F238E27FC236}">
                <a16:creationId xmlns:a16="http://schemas.microsoft.com/office/drawing/2014/main" id="{73D23D68-F6E6-53E0-60DB-00A39CD0D4DA}"/>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810570737"/>
              </p:ext>
            </p:extLst>
          </p:nvPr>
        </p:nvGraphicFramePr>
        <p:xfrm>
          <a:off x="838200" y="1295400"/>
          <a:ext cx="10515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81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3F62-37C6-40A0-ADC2-FC460ED00A41}"/>
              </a:ext>
            </a:extLst>
          </p:cNvPr>
          <p:cNvSpPr>
            <a:spLocks noGrp="1"/>
          </p:cNvSpPr>
          <p:nvPr>
            <p:ph type="title"/>
          </p:nvPr>
        </p:nvSpPr>
        <p:spPr/>
        <p:txBody>
          <a:bodyPr/>
          <a:lstStyle/>
          <a:p>
            <a:r>
              <a:rPr lang="en-US" dirty="0"/>
              <a:t>Model Evaluation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63A696-816F-47D3-BA81-F4BDA9C353CC}"/>
                  </a:ext>
                </a:extLst>
              </p:cNvPr>
              <p:cNvSpPr>
                <a:spLocks noGrp="1"/>
              </p:cNvSpPr>
              <p:nvPr>
                <p:ph idx="1"/>
              </p:nvPr>
            </p:nvSpPr>
            <p:spPr/>
            <p:txBody>
              <a:bodyPr>
                <a:normAutofit fontScale="77500" lnSpcReduction="20000"/>
              </a:bodyPr>
              <a:lstStyle/>
              <a:p>
                <a:pPr marL="0" indent="0">
                  <a:buNone/>
                </a:pPr>
                <a:r>
                  <a:rPr lang="en-US" dirty="0"/>
                  <a:t>The model was trained on the training examples </a:t>
                </a:r>
                <a14:m>
                  <m:oMath xmlns:m="http://schemas.openxmlformats.org/officeDocument/2006/math">
                    <m:r>
                      <a:rPr lang="en-US" b="0" i="1" smtClean="0">
                        <a:latin typeface="Cambria Math" panose="02040503050406030204" pitchFamily="18" charset="0"/>
                      </a:rPr>
                      <m:t>𝐸</m:t>
                    </m:r>
                  </m:oMath>
                </a14:m>
                <a:r>
                  <a:rPr lang="en-US" dirty="0"/>
                  <a:t>. We want to test how well the model will perform on new examples </a:t>
                </a:r>
                <a14:m>
                  <m:oMath xmlns:m="http://schemas.openxmlformats.org/officeDocument/2006/math">
                    <m:r>
                      <a:rPr lang="en-US" i="1" dirty="0" smtClean="0">
                        <a:latin typeface="Cambria Math" panose="02040503050406030204" pitchFamily="18" charset="0"/>
                      </a:rPr>
                      <m:t>𝑇</m:t>
                    </m:r>
                  </m:oMath>
                </a14:m>
                <a:r>
                  <a:rPr lang="en-US" dirty="0"/>
                  <a:t> (i.e., how well it </a:t>
                </a:r>
                <a:r>
                  <a:rPr lang="en-US" b="1" dirty="0">
                    <a:solidFill>
                      <a:srgbClr val="FF0000"/>
                    </a:solidFill>
                  </a:rPr>
                  <a:t>generalizes to new data</a:t>
                </a:r>
                <a:r>
                  <a:rPr lang="en-US" dirty="0"/>
                  <a:t>).</a:t>
                </a:r>
              </a:p>
              <a:p>
                <a:endParaRPr lang="en-US" b="1" dirty="0">
                  <a:solidFill>
                    <a:srgbClr val="FF0000"/>
                  </a:solidFill>
                </a:endParaRPr>
              </a:p>
              <a:p>
                <a:r>
                  <a:rPr lang="en-US" b="1" dirty="0">
                    <a:solidFill>
                      <a:srgbClr val="FF0000"/>
                    </a:solidFill>
                  </a:rPr>
                  <a:t>Testing loss</a:t>
                </a:r>
                <a:r>
                  <a:rPr lang="en-US" dirty="0"/>
                  <a:t>: Calculate the empirical loss for predictions on a testing data set </a:t>
                </a:r>
                <a14:m>
                  <m:oMath xmlns:m="http://schemas.openxmlformats.org/officeDocument/2006/math">
                    <m:r>
                      <a:rPr lang="en-US" i="1" dirty="0" smtClean="0">
                        <a:latin typeface="Cambria Math" panose="02040503050406030204" pitchFamily="18" charset="0"/>
                      </a:rPr>
                      <m:t>𝑇</m:t>
                    </m:r>
                  </m:oMath>
                </a14:m>
                <a:r>
                  <a:rPr lang="en-US" dirty="0"/>
                  <a:t> that is different from the data used for training.</a:t>
                </a:r>
                <a:br>
                  <a:rPr lang="en-US" dirty="0"/>
                </a:br>
                <a:br>
                  <a:rPr lang="en-US" dirty="0"/>
                </a:br>
                <a14:m>
                  <m:oMath xmlns:m="http://schemas.openxmlformats.org/officeDocument/2006/math">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b="0" i="1" smtClean="0">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en>
                    </m:f>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b="0" i="1" smtClean="0">
                            <a:latin typeface="Cambria Math" panose="02040503050406030204" pitchFamily="18" charset="0"/>
                          </a:rPr>
                          <m:t>𝑇</m:t>
                        </m:r>
                      </m:sub>
                      <m:sup/>
                      <m:e>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oMath>
                </a14:m>
                <a:endParaRPr lang="en-US" dirty="0"/>
              </a:p>
              <a:p>
                <a:endParaRPr lang="en-US" dirty="0"/>
              </a:p>
              <a:p>
                <a:r>
                  <a:rPr lang="en-US" dirty="0"/>
                  <a:t>For classification we often use the </a:t>
                </a:r>
                <a:r>
                  <a:rPr lang="en-US" b="1" dirty="0">
                    <a:solidFill>
                      <a:srgbClr val="FF0000"/>
                    </a:solidFill>
                  </a:rPr>
                  <a:t>accuracy </a:t>
                </a:r>
                <a:r>
                  <a:rPr lang="en-US" dirty="0"/>
                  <a:t>measure, the proportion of correctly classified test examples.  </a:t>
                </a:r>
                <a:br>
                  <a:rPr lang="en-US" dirty="0"/>
                </a:br>
                <a:br>
                  <a:rPr lang="en-US" dirty="0"/>
                </a:br>
                <a14:m>
                  <m:oMath xmlns:m="http://schemas.openxmlformats.org/officeDocument/2006/math">
                    <m:r>
                      <a:rPr lang="en-US" sz="2400" i="1">
                        <a:latin typeface="Cambria Math" panose="02040503050406030204" pitchFamily="18" charset="0"/>
                      </a:rPr>
                      <m:t>𝑎𝑐𝑐𝑢𝑟𝑎𝑐𝑦</m:t>
                    </m:r>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a:latin typeface="Cambria Math" panose="02040503050406030204" pitchFamily="18" charset="0"/>
                          </a:rPr>
                          <m:t>, </m:t>
                        </m:r>
                        <m:r>
                          <a:rPr lang="en-US" sz="2400" i="1">
                            <a:latin typeface="Cambria Math" panose="02040503050406030204" pitchFamily="18" charset="0"/>
                          </a:rPr>
                          <m:t>𝑇</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𝑇</m:t>
                            </m:r>
                          </m:e>
                        </m:d>
                      </m:den>
                    </m:f>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𝑇</m:t>
                        </m:r>
                        <m:r>
                          <a:rPr lang="en-US" sz="2400" i="1">
                            <a:latin typeface="Cambria Math" panose="02040503050406030204" pitchFamily="18" charset="0"/>
                          </a:rPr>
                          <m:t> </m:t>
                        </m:r>
                      </m:sub>
                      <m:sup/>
                      <m:e>
                        <m:r>
                          <a:rPr lang="en-US" sz="2400" i="1">
                            <a:latin typeface="Cambria Math" panose="02040503050406030204" pitchFamily="18" charset="0"/>
                          </a:rPr>
                          <m:t>[</m:t>
                        </m:r>
                        <m:r>
                          <a:rPr lang="en-US" sz="2400" i="1">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e>
                    </m:nary>
                    <m:r>
                      <a:rPr lang="en-US" sz="2400" i="1">
                        <a:latin typeface="Cambria Math" panose="02040503050406030204" pitchFamily="18" charset="0"/>
                      </a:rPr>
                      <m:t>=1− </m:t>
                    </m:r>
                    <m:r>
                      <a:rPr lang="en-US" sz="2400" i="1">
                        <a:latin typeface="Cambria Math" panose="02040503050406030204" pitchFamily="18" charset="0"/>
                      </a:rPr>
                      <m:t>𝐸𝑚𝑝𝐿𝑜𝑠</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0/1</m:t>
                            </m:r>
                          </m:sub>
                        </m:sSub>
                        <m:r>
                          <a:rPr lang="en-US" sz="2400" i="1">
                            <a:latin typeface="Cambria Math" panose="02040503050406030204" pitchFamily="18" charset="0"/>
                          </a:rPr>
                          <m:t>,</m:t>
                        </m:r>
                        <m:r>
                          <a:rPr lang="en-US" sz="2400" i="1">
                            <a:latin typeface="Cambria Math" panose="02040503050406030204" pitchFamily="18" charset="0"/>
                          </a:rPr>
                          <m:t>𝑇</m:t>
                        </m:r>
                      </m:sub>
                    </m:sSub>
                    <m:r>
                      <a:rPr lang="en-US" sz="2400" i="1">
                        <a:latin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m:t>
                    </m:r>
                  </m:oMath>
                </a14:m>
                <a:endParaRPr lang="en-US" dirty="0"/>
              </a:p>
              <a:p>
                <a:pPr lvl="1"/>
                <a:endParaRPr lang="en-US" dirty="0"/>
              </a:p>
              <a:p>
                <a:pPr marL="457200" lvl="1" indent="0">
                  <a:buNone/>
                </a:pPr>
                <a:endParaRPr lang="en-US" b="0" dirty="0"/>
              </a:p>
              <a:p>
                <a:pPr lvl="1"/>
                <a:endParaRPr lang="en-US" dirty="0"/>
              </a:p>
            </p:txBody>
          </p:sp>
        </mc:Choice>
        <mc:Fallback xmlns="">
          <p:sp>
            <p:nvSpPr>
              <p:cNvPr id="3" name="Content Placeholder 2">
                <a:extLst>
                  <a:ext uri="{FF2B5EF4-FFF2-40B4-BE49-F238E27FC236}">
                    <a16:creationId xmlns:a16="http://schemas.microsoft.com/office/drawing/2014/main" id="{E263A696-816F-47D3-BA81-F4BDA9C353CC}"/>
                  </a:ext>
                </a:extLst>
              </p:cNvPr>
              <p:cNvSpPr>
                <a:spLocks noGrp="1" noRot="1" noChangeAspect="1" noMove="1" noResize="1" noEditPoints="1" noAdjustHandles="1" noChangeArrowheads="1" noChangeShapeType="1" noTextEdit="1"/>
              </p:cNvSpPr>
              <p:nvPr>
                <p:ph idx="1"/>
              </p:nvPr>
            </p:nvSpPr>
            <p:spPr>
              <a:blipFill>
                <a:blip r:embed="rId2"/>
                <a:stretch>
                  <a:fillRect l="-754" t="-2801"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2CC93E-62D6-4264-A2C4-6EE684AAB45A}"/>
                  </a:ext>
                </a:extLst>
              </p:cNvPr>
              <p:cNvSpPr txBox="1"/>
              <p:nvPr/>
            </p:nvSpPr>
            <p:spPr>
              <a:xfrm>
                <a:off x="5486400" y="6354375"/>
                <a:ext cx="6442918" cy="276999"/>
              </a:xfrm>
              <a:prstGeom prst="rect">
                <a:avLst/>
              </a:prstGeom>
              <a:noFill/>
            </p:spPr>
            <p:txBody>
              <a:bodyPr wrap="none" lIns="0" tIns="0" rIns="0" bIns="0"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𝑐</m:t>
                        </m:r>
                      </m:e>
                    </m:d>
                  </m:oMath>
                </a14:m>
                <a:r>
                  <a:rPr lang="en-US" dirty="0"/>
                  <a:t> is an indicator function returning 1 if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 = </m:t>
                    </m:r>
                    <m:r>
                      <a:rPr lang="en-US" i="1" dirty="0" smtClean="0">
                        <a:latin typeface="Cambria Math" panose="02040503050406030204" pitchFamily="18" charset="0"/>
                      </a:rPr>
                      <m:t>𝑇𝑟𝑢𝑒</m:t>
                    </m:r>
                    <m:r>
                      <a:rPr lang="en-US" i="1" dirty="0" smtClean="0">
                        <a:latin typeface="Cambria Math" panose="02040503050406030204" pitchFamily="18" charset="0"/>
                      </a:rPr>
                      <m:t> </m:t>
                    </m:r>
                  </m:oMath>
                </a14:m>
                <a:r>
                  <a:rPr lang="en-US" dirty="0"/>
                  <a:t>and otherwise 0 </a:t>
                </a:r>
              </a:p>
            </p:txBody>
          </p:sp>
        </mc:Choice>
        <mc:Fallback xmlns="">
          <p:sp>
            <p:nvSpPr>
              <p:cNvPr id="6" name="TextBox 5">
                <a:extLst>
                  <a:ext uri="{FF2B5EF4-FFF2-40B4-BE49-F238E27FC236}">
                    <a16:creationId xmlns:a16="http://schemas.microsoft.com/office/drawing/2014/main" id="{D62CC93E-62D6-4264-A2C4-6EE684AAB45A}"/>
                  </a:ext>
                </a:extLst>
              </p:cNvPr>
              <p:cNvSpPr txBox="1">
                <a:spLocks noRot="1" noChangeAspect="1" noMove="1" noResize="1" noEditPoints="1" noAdjustHandles="1" noChangeArrowheads="1" noChangeShapeType="1" noTextEdit="1"/>
              </p:cNvSpPr>
              <p:nvPr/>
            </p:nvSpPr>
            <p:spPr>
              <a:xfrm>
                <a:off x="5486400" y="6354375"/>
                <a:ext cx="6442918" cy="276999"/>
              </a:xfrm>
              <a:prstGeom prst="rect">
                <a:avLst/>
              </a:prstGeom>
              <a:blipFill>
                <a:blip r:embed="rId3"/>
                <a:stretch>
                  <a:fillRect t="-28261" r="-1230" b="-50000"/>
                </a:stretch>
              </a:blipFill>
            </p:spPr>
            <p:txBody>
              <a:bodyPr/>
              <a:lstStyle/>
              <a:p>
                <a:r>
                  <a:rPr lang="en-US">
                    <a:noFill/>
                  </a:rPr>
                  <a:t> </a:t>
                </a:r>
              </a:p>
            </p:txBody>
          </p:sp>
        </mc:Fallback>
      </mc:AlternateContent>
    </p:spTree>
    <p:extLst>
      <p:ext uri="{BB962C8B-B14F-4D97-AF65-F5344CB8AC3E}">
        <p14:creationId xmlns:p14="http://schemas.microsoft.com/office/powerpoint/2010/main" val="226033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Training a Model</a:t>
            </a:r>
          </a:p>
        </p:txBody>
      </p:sp>
      <mc:AlternateContent xmlns:mc="http://schemas.openxmlformats.org/markup-compatibility/2006" xmlns:a14="http://schemas.microsoft.com/office/drawing/2010/main">
        <mc:Choice Requires="a14">
          <p:sp>
            <p:nvSpPr>
              <p:cNvPr id="1283075" name="Rectangle 3"/>
              <p:cNvSpPr>
                <a:spLocks noGrp="1" noChangeArrowheads="1"/>
              </p:cNvSpPr>
              <p:nvPr>
                <p:ph idx="1"/>
              </p:nvPr>
            </p:nvSpPr>
            <p:spPr>
              <a:xfrm>
                <a:off x="457200" y="1828800"/>
                <a:ext cx="8915400" cy="4648200"/>
              </a:xfrm>
            </p:spPr>
            <p:txBody>
              <a:bodyPr>
                <a:normAutofit/>
              </a:bodyPr>
              <a:lstStyle/>
              <a:p>
                <a:pPr>
                  <a:lnSpc>
                    <a:spcPct val="80000"/>
                  </a:lnSpc>
                </a:pPr>
                <a:r>
                  <a:rPr lang="en-US" dirty="0"/>
                  <a:t>Models are “trained” (learned) on </a:t>
                </a:r>
                <a:r>
                  <a:rPr lang="en-US" b="1" dirty="0"/>
                  <a:t>the training data. </a:t>
                </a:r>
                <a:r>
                  <a:rPr lang="en-US" dirty="0"/>
                  <a:t>This involved estimating:</a:t>
                </a:r>
              </a:p>
              <a:p>
                <a:pPr>
                  <a:lnSpc>
                    <a:spcPct val="80000"/>
                  </a:lnSpc>
                </a:pPr>
                <a:endParaRPr lang="en-US" dirty="0"/>
              </a:p>
              <a:p>
                <a:pPr marL="971550" lvl="1" indent="-514350">
                  <a:lnSpc>
                    <a:spcPct val="80000"/>
                  </a:lnSpc>
                  <a:buFont typeface="+mj-lt"/>
                  <a:buAutoNum type="arabicPeriod"/>
                </a:pPr>
                <a:r>
                  <a:rPr lang="en-US" b="1" dirty="0"/>
                  <a:t>Model parameters </a:t>
                </a:r>
                <a:r>
                  <a:rPr lang="en-US" dirty="0"/>
                  <a:t>(the model): E.g., probabilities, weights, factors.</a:t>
                </a:r>
              </a:p>
              <a:p>
                <a:pPr marL="971550" lvl="1" indent="-514350">
                  <a:lnSpc>
                    <a:spcPct val="80000"/>
                  </a:lnSpc>
                  <a:buFont typeface="+mj-lt"/>
                  <a:buAutoNum type="arabicPeriod"/>
                </a:pPr>
                <a:r>
                  <a:rPr lang="en-US" b="1" dirty="0"/>
                  <a:t>Hyperparameters</a:t>
                </a:r>
                <a:r>
                  <a:rPr lang="en-US" dirty="0"/>
                  <a:t>: Many learning algorithms have choices for learning rate, regularization </a:t>
                </a:r>
                <a14:m>
                  <m:oMath xmlns:m="http://schemas.openxmlformats.org/officeDocument/2006/math">
                    <m:r>
                      <a:rPr lang="en-US" b="0" i="1" smtClean="0">
                        <a:latin typeface="Cambria Math" panose="02040503050406030204" pitchFamily="18" charset="0"/>
                      </a:rPr>
                      <m:t>𝜆</m:t>
                    </m:r>
                  </m:oMath>
                </a14:m>
                <a:r>
                  <a:rPr lang="en-US" dirty="0"/>
                  <a:t>, maximal decision tree depth, selected features,... The algorithm tries to optimizes the model parameters given user-specified hyperparameters.</a:t>
                </a:r>
              </a:p>
              <a:p>
                <a:pPr>
                  <a:lnSpc>
                    <a:spcPct val="80000"/>
                  </a:lnSpc>
                </a:pPr>
                <a:endParaRPr lang="en-US" dirty="0"/>
              </a:p>
              <a:p>
                <a:pPr>
                  <a:lnSpc>
                    <a:spcPct val="80000"/>
                  </a:lnSpc>
                </a:pPr>
                <a:r>
                  <a:rPr lang="en-US" dirty="0"/>
                  <a:t>We need to tune the hyperparameters! </a:t>
                </a:r>
                <a:br>
                  <a:rPr lang="en-US" dirty="0"/>
                </a:br>
                <a:r>
                  <a:rPr lang="en-US" dirty="0"/>
                  <a:t>This is a type of model selection.</a:t>
                </a:r>
              </a:p>
            </p:txBody>
          </p:sp>
        </mc:Choice>
        <mc:Fallback xmlns="">
          <p:sp>
            <p:nvSpPr>
              <p:cNvPr id="1283075" name="Rectangle 3"/>
              <p:cNvSpPr>
                <a:spLocks noGrp="1" noRot="1" noChangeAspect="1" noMove="1" noResize="1" noEditPoints="1" noAdjustHandles="1" noChangeArrowheads="1" noChangeShapeType="1" noTextEdit="1"/>
              </p:cNvSpPr>
              <p:nvPr>
                <p:ph idx="1"/>
              </p:nvPr>
            </p:nvSpPr>
            <p:spPr>
              <a:xfrm>
                <a:off x="457200" y="1828800"/>
                <a:ext cx="8915400" cy="4648200"/>
              </a:xfrm>
              <a:blipFill>
                <a:blip r:embed="rId3"/>
                <a:stretch>
                  <a:fillRect l="-1230" t="-2883" r="-1709"/>
                </a:stretch>
              </a:blipFill>
            </p:spPr>
            <p:txBody>
              <a:bodyPr/>
              <a:lstStyle/>
              <a:p>
                <a:r>
                  <a:rPr lang="en-US">
                    <a:noFill/>
                  </a:rPr>
                  <a:t> </a:t>
                </a:r>
              </a:p>
            </p:txBody>
          </p:sp>
        </mc:Fallback>
      </mc:AlternateContent>
      <p:sp>
        <p:nvSpPr>
          <p:cNvPr id="17412" name="Rectangle 4"/>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6D230E18-6AA0-4E78-83A4-ED8E9758A1CC}"/>
              </a:ext>
              <a:ext uri="{C183D7F6-B498-43B3-948B-1728B52AA6E4}">
                <adec:decorative xmlns:adec="http://schemas.microsoft.com/office/drawing/2017/decorative" val="1"/>
              </a:ext>
            </a:extLst>
          </p:cNvPr>
          <p:cNvSpPr/>
          <p:nvPr/>
        </p:nvSpPr>
        <p:spPr>
          <a:xfrm>
            <a:off x="9220200" y="1676400"/>
            <a:ext cx="381000" cy="3505200"/>
          </a:xfrm>
          <a:prstGeom prst="leftBrace">
            <a:avLst>
              <a:gd name="adj1" fmla="val 8333"/>
              <a:gd name="adj2" fmla="val 1078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5" name="Graphic 4" descr="Lock with solid fill">
            <a:extLst>
              <a:ext uri="{FF2B5EF4-FFF2-40B4-BE49-F238E27FC236}">
                <a16:creationId xmlns:a16="http://schemas.microsoft.com/office/drawing/2014/main" id="{A5F0F676-E5C7-C500-566A-7D4781CC87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7556420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Hyperparameter Tuning/Model Selection</a:t>
            </a:r>
          </a:p>
        </p:txBody>
      </p:sp>
      <p:sp>
        <p:nvSpPr>
          <p:cNvPr id="1283075" name="Rectangle 3"/>
          <p:cNvSpPr>
            <a:spLocks noGrp="1" noChangeArrowheads="1"/>
          </p:cNvSpPr>
          <p:nvPr>
            <p:ph idx="1"/>
          </p:nvPr>
        </p:nvSpPr>
        <p:spPr>
          <a:xfrm>
            <a:off x="457200" y="1524000"/>
            <a:ext cx="8915400" cy="4953000"/>
          </a:xfrm>
        </p:spPr>
        <p:txBody>
          <a:bodyPr>
            <a:normAutofit fontScale="92500" lnSpcReduction="20000"/>
          </a:bodyPr>
          <a:lstStyle/>
          <a:p>
            <a:pPr marL="514350" indent="-514350">
              <a:lnSpc>
                <a:spcPct val="80000"/>
              </a:lnSpc>
              <a:buFont typeface="+mj-lt"/>
              <a:buAutoNum type="arabicPeriod"/>
            </a:pPr>
            <a:r>
              <a:rPr lang="en-US" dirty="0"/>
              <a:t>Hold a validation data set back from the training data.</a:t>
            </a:r>
          </a:p>
          <a:p>
            <a:pPr marL="514350" indent="-514350">
              <a:lnSpc>
                <a:spcPct val="80000"/>
              </a:lnSpc>
              <a:buFont typeface="+mj-lt"/>
              <a:buAutoNum type="arabicPeriod"/>
            </a:pPr>
            <a:r>
              <a:rPr lang="en-US" b="1" dirty="0"/>
              <a:t>Learn models </a:t>
            </a:r>
            <a:r>
              <a:rPr lang="en-US" dirty="0"/>
              <a:t>using the training set with different hyperparameters. Often a grid of possible hyperparameter combinations or some greedy search is used.</a:t>
            </a:r>
          </a:p>
          <a:p>
            <a:pPr marL="514350" indent="-514350">
              <a:lnSpc>
                <a:spcPct val="80000"/>
              </a:lnSpc>
              <a:buFont typeface="+mj-lt"/>
              <a:buAutoNum type="arabicPeriod"/>
            </a:pPr>
            <a:r>
              <a:rPr lang="en-US" b="1" dirty="0"/>
              <a:t>Evaluate the models </a:t>
            </a:r>
            <a:r>
              <a:rPr lang="en-US" dirty="0"/>
              <a:t>using the validation data and choose the model with the best accuracy. Selecting the right type of model, hyperparameters and features is called </a:t>
            </a:r>
            <a:r>
              <a:rPr lang="en-US" b="1" dirty="0"/>
              <a:t>model selection</a:t>
            </a:r>
            <a:r>
              <a:rPr lang="en-US" dirty="0"/>
              <a:t>.</a:t>
            </a:r>
          </a:p>
          <a:p>
            <a:pPr marL="514350" indent="-514350">
              <a:lnSpc>
                <a:spcPct val="80000"/>
              </a:lnSpc>
              <a:buFont typeface="+mj-lt"/>
              <a:buAutoNum type="arabicPeriod"/>
            </a:pPr>
            <a:r>
              <a:rPr lang="en-US" dirty="0"/>
              <a:t>Learn the final model with the chosen hyperparameters using all training (including validation data).</a:t>
            </a:r>
          </a:p>
          <a:p>
            <a:pPr>
              <a:lnSpc>
                <a:spcPct val="80000"/>
              </a:lnSpc>
            </a:pPr>
            <a:endParaRPr lang="en-US" dirty="0"/>
          </a:p>
          <a:p>
            <a:pPr>
              <a:lnSpc>
                <a:spcPct val="80000"/>
              </a:lnSpc>
            </a:pPr>
            <a:r>
              <a:rPr lang="en-US" dirty="0"/>
              <a:t>Notes: </a:t>
            </a:r>
          </a:p>
          <a:p>
            <a:pPr lvl="1">
              <a:lnSpc>
                <a:spcPct val="80000"/>
              </a:lnSpc>
            </a:pPr>
            <a:r>
              <a:rPr lang="en-US" dirty="0"/>
              <a:t>The validation set was not used for training with different hyperparameters, so we get generalization accuracy for comparing different hyperparameter settings.</a:t>
            </a:r>
          </a:p>
          <a:p>
            <a:pPr lvl="1">
              <a:lnSpc>
                <a:spcPct val="80000"/>
              </a:lnSpc>
            </a:pPr>
            <a:r>
              <a:rPr lang="en-US" dirty="0"/>
              <a:t>If no model selection is necessary, then no validation set is used.</a:t>
            </a:r>
          </a:p>
        </p:txBody>
      </p:sp>
      <p:sp>
        <p:nvSpPr>
          <p:cNvPr id="17412" name="Rectangle 4">
            <a:extLst>
              <a:ext uri="{C183D7F6-B498-43B3-948B-1728B52AA6E4}">
                <adec:decorative xmlns:adec="http://schemas.microsoft.com/office/drawing/2017/decorative" val="1"/>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a:extLst>
              <a:ext uri="{C183D7F6-B498-43B3-948B-1728B52AA6E4}">
                <adec:decorative xmlns:adec="http://schemas.microsoft.com/office/drawing/2017/decorative" val="1"/>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98CBF153-BF1F-4D8A-B050-FDFB306AD585}"/>
              </a:ext>
              <a:ext uri="{C183D7F6-B498-43B3-948B-1728B52AA6E4}">
                <adec:decorative xmlns:adec="http://schemas.microsoft.com/office/drawing/2017/decorative" val="1"/>
              </a:ext>
            </a:extLst>
          </p:cNvPr>
          <p:cNvSpPr/>
          <p:nvPr/>
        </p:nvSpPr>
        <p:spPr>
          <a:xfrm>
            <a:off x="9448800" y="4060371"/>
            <a:ext cx="228600" cy="9906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3872D09B-33B6-45E7-8770-58F7B005DDBE}"/>
              </a:ext>
              <a:ext uri="{C183D7F6-B498-43B3-948B-1728B52AA6E4}">
                <adec:decorative xmlns:adec="http://schemas.microsoft.com/office/drawing/2017/decorative" val="1"/>
              </a:ext>
            </a:extLst>
          </p:cNvPr>
          <p:cNvCxnSpPr>
            <a:cxnSpLocks/>
            <a:stCxn id="2" idx="1"/>
          </p:cNvCxnSpPr>
          <p:nvPr/>
        </p:nvCxnSpPr>
        <p:spPr>
          <a:xfrm flipH="1" flipV="1">
            <a:off x="8382000" y="3581400"/>
            <a:ext cx="1066800" cy="9742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Rectangle 4">
            <a:extLst>
              <a:ext uri="{FF2B5EF4-FFF2-40B4-BE49-F238E27FC236}">
                <a16:creationId xmlns:a16="http://schemas.microsoft.com/office/drawing/2014/main" id="{A25EF86C-DB82-4BE3-A64E-0A220C3C5580}"/>
              </a:ext>
              <a:ext uri="{C183D7F6-B498-43B3-948B-1728B52AA6E4}">
                <adec:decorative xmlns:adec="http://schemas.microsoft.com/office/drawing/2017/decorative" val="1"/>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3" name="Rectangle 5">
            <a:extLst>
              <a:ext uri="{C183D7F6-B498-43B3-948B-1728B52AA6E4}">
                <adec:decorative xmlns:adec="http://schemas.microsoft.com/office/drawing/2017/decorative" val="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
        <p:nvSpPr>
          <p:cNvPr id="12" name="Left Brace 11">
            <a:extLst>
              <a:ext uri="{FF2B5EF4-FFF2-40B4-BE49-F238E27FC236}">
                <a16:creationId xmlns:a16="http://schemas.microsoft.com/office/drawing/2014/main" id="{BC8D0187-0D4F-45F7-9081-BFE29C15E1D6}"/>
              </a:ext>
              <a:ext uri="{C183D7F6-B498-43B3-948B-1728B52AA6E4}">
                <adec:decorative xmlns:adec="http://schemas.microsoft.com/office/drawing/2017/decorative" val="1"/>
              </a:ext>
            </a:extLst>
          </p:cNvPr>
          <p:cNvSpPr/>
          <p:nvPr/>
        </p:nvSpPr>
        <p:spPr>
          <a:xfrm>
            <a:off x="9372600" y="1724997"/>
            <a:ext cx="304800" cy="2161203"/>
          </a:xfrm>
          <a:prstGeom prst="leftBrace">
            <a:avLst>
              <a:gd name="adj1" fmla="val 8333"/>
              <a:gd name="adj2" fmla="val 17548"/>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42EFDE35-E271-4784-A2B7-52A2A8E91394}"/>
              </a:ext>
              <a:ext uri="{C183D7F6-B498-43B3-948B-1728B52AA6E4}">
                <adec:decorative xmlns:adec="http://schemas.microsoft.com/office/drawing/2017/decorative" val="1"/>
              </a:ext>
            </a:extLst>
          </p:cNvPr>
          <p:cNvCxnSpPr>
            <a:cxnSpLocks/>
            <a:stCxn id="12" idx="1"/>
          </p:cNvCxnSpPr>
          <p:nvPr/>
        </p:nvCxnSpPr>
        <p:spPr>
          <a:xfrm flipH="1" flipV="1">
            <a:off x="7924800" y="2039776"/>
            <a:ext cx="1447800" cy="644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 name="Graphic 2">
            <a:extLst>
              <a:ext uri="{FF2B5EF4-FFF2-40B4-BE49-F238E27FC236}">
                <a16:creationId xmlns:a16="http://schemas.microsoft.com/office/drawing/2014/main" id="{E42E714F-C096-F70B-B437-032F326007C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99534926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Testing a Model</a:t>
            </a:r>
          </a:p>
        </p:txBody>
      </p:sp>
      <p:sp>
        <p:nvSpPr>
          <p:cNvPr id="1283075" name="Rectangle 3"/>
          <p:cNvSpPr>
            <a:spLocks noGrp="1" noChangeArrowheads="1"/>
          </p:cNvSpPr>
          <p:nvPr>
            <p:ph idx="1"/>
          </p:nvPr>
        </p:nvSpPr>
        <p:spPr>
          <a:xfrm>
            <a:off x="419100" y="3657600"/>
            <a:ext cx="8115300" cy="2362200"/>
          </a:xfrm>
        </p:spPr>
        <p:txBody>
          <a:bodyPr>
            <a:normAutofit/>
          </a:bodyPr>
          <a:lstStyle/>
          <a:p>
            <a:pPr eaLnBrk="1" hangingPunct="1">
              <a:lnSpc>
                <a:spcPct val="80000"/>
              </a:lnSpc>
            </a:pPr>
            <a:r>
              <a:rPr lang="en-US" sz="2400" dirty="0">
                <a:latin typeface="Calibri"/>
                <a:cs typeface="Calibri"/>
              </a:rPr>
              <a:t>After the model is selected, the final model is evaluated against the test set to </a:t>
            </a:r>
            <a:r>
              <a:rPr lang="en-US" sz="2400" b="1" dirty="0">
                <a:latin typeface="Calibri"/>
                <a:cs typeface="Calibri"/>
              </a:rPr>
              <a:t>estimate the final model accuracy </a:t>
            </a:r>
            <a:r>
              <a:rPr lang="en-US" sz="2400" dirty="0">
                <a:latin typeface="Calibri"/>
                <a:cs typeface="Calibri"/>
              </a:rPr>
              <a:t>and see how well it generalizes.</a:t>
            </a:r>
          </a:p>
          <a:p>
            <a:pPr eaLnBrk="1" hangingPunct="1">
              <a:lnSpc>
                <a:spcPct val="80000"/>
              </a:lnSpc>
            </a:pPr>
            <a:endParaRPr lang="en-US" sz="2400" dirty="0">
              <a:latin typeface="Calibri"/>
              <a:cs typeface="Calibri"/>
            </a:endParaRPr>
          </a:p>
          <a:p>
            <a:pPr>
              <a:lnSpc>
                <a:spcPct val="80000"/>
              </a:lnSpc>
            </a:pPr>
            <a:r>
              <a:rPr lang="en-US" sz="2400" b="1" dirty="0"/>
              <a:t>Very important: </a:t>
            </a:r>
            <a:r>
              <a:rPr lang="en-US" sz="2400" dirty="0"/>
              <a:t>never contaminate your training set with test data or “peek” at the test set during training!</a:t>
            </a:r>
            <a:endParaRPr lang="en-US" sz="2400" dirty="0">
              <a:latin typeface="Calibri"/>
              <a:cs typeface="Calibri"/>
            </a:endParaRPr>
          </a:p>
        </p:txBody>
      </p:sp>
      <p:sp>
        <p:nvSpPr>
          <p:cNvPr id="17412" name="Rectangle 4"/>
          <p:cNvSpPr>
            <a:spLocks noChangeArrowheads="1"/>
          </p:cNvSpPr>
          <p:nvPr/>
        </p:nvSpPr>
        <p:spPr bwMode="auto">
          <a:xfrm>
            <a:off x="9753600" y="1676400"/>
            <a:ext cx="1676400" cy="35941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301B99BB-B020-43F8-9CFD-9293399FB657}"/>
              </a:ext>
              <a:ext uri="{C183D7F6-B498-43B3-948B-1728B52AA6E4}">
                <adec:decorative xmlns:adec="http://schemas.microsoft.com/office/drawing/2017/decorative" val="1"/>
              </a:ext>
            </a:extLst>
          </p:cNvPr>
          <p:cNvSpPr/>
          <p:nvPr/>
        </p:nvSpPr>
        <p:spPr>
          <a:xfrm>
            <a:off x="9372600" y="5410200"/>
            <a:ext cx="228600" cy="984250"/>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CD00634-942B-41CB-B538-20DFE58A6CB5}"/>
              </a:ext>
              <a:ext uri="{C183D7F6-B498-43B3-948B-1728B52AA6E4}">
                <adec:decorative xmlns:adec="http://schemas.microsoft.com/office/drawing/2017/decorative" val="1"/>
              </a:ext>
            </a:extLst>
          </p:cNvPr>
          <p:cNvCxnSpPr>
            <a:cxnSpLocks/>
            <a:stCxn id="2" idx="1"/>
          </p:cNvCxnSpPr>
          <p:nvPr/>
        </p:nvCxnSpPr>
        <p:spPr>
          <a:xfrm flipH="1" flipV="1">
            <a:off x="8382000" y="4343400"/>
            <a:ext cx="990600" cy="15589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6" name="Graphic 5" descr="Unlock with solid fill">
            <a:extLst>
              <a:ext uri="{FF2B5EF4-FFF2-40B4-BE49-F238E27FC236}">
                <a16:creationId xmlns:a16="http://schemas.microsoft.com/office/drawing/2014/main" id="{B1EAD544-8074-E914-D0BC-88B8725BC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29900" y="5410200"/>
            <a:ext cx="914400" cy="914400"/>
          </a:xfrm>
          <a:prstGeom prst="rect">
            <a:avLst/>
          </a:prstGeom>
        </p:spPr>
      </p:pic>
    </p:spTree>
    <p:extLst>
      <p:ext uri="{BB962C8B-B14F-4D97-AF65-F5344CB8AC3E}">
        <p14:creationId xmlns:p14="http://schemas.microsoft.com/office/powerpoint/2010/main" val="18671341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r>
              <a:rPr lang="en-US" dirty="0"/>
              <a:t>How to Split the Dataset</a:t>
            </a:r>
          </a:p>
        </p:txBody>
      </p:sp>
      <mc:AlternateContent xmlns:mc="http://schemas.openxmlformats.org/markup-compatibility/2006" xmlns:a14="http://schemas.microsoft.com/office/drawing/2010/main">
        <mc:Choice Requires="a14">
          <p:sp>
            <p:nvSpPr>
              <p:cNvPr id="1283075" name="Rectangle 3"/>
              <p:cNvSpPr>
                <a:spLocks noGrp="1" noChangeArrowheads="1"/>
              </p:cNvSpPr>
              <p:nvPr>
                <p:ph idx="1"/>
              </p:nvPr>
            </p:nvSpPr>
            <p:spPr>
              <a:xfrm>
                <a:off x="457200" y="1524000"/>
                <a:ext cx="8915400" cy="4800600"/>
              </a:xfrm>
            </p:spPr>
            <p:txBody>
              <a:bodyPr>
                <a:normAutofit fontScale="85000" lnSpcReduction="20000"/>
              </a:bodyPr>
              <a:lstStyle/>
              <a:p>
                <a:r>
                  <a:rPr lang="en-US" b="1" dirty="0"/>
                  <a:t>Random splits: </a:t>
                </a:r>
                <a:r>
                  <a:rPr lang="en-US" dirty="0"/>
                  <a:t>Split the data randomly in, e.g., </a:t>
                </a:r>
                <a:br>
                  <a:rPr lang="en-US" dirty="0"/>
                </a:br>
                <a:r>
                  <a:rPr lang="en-US" dirty="0"/>
                  <a:t> 60% training, 20% validation, and 20% testing.</a:t>
                </a:r>
              </a:p>
              <a:p>
                <a:endParaRPr lang="en-US" dirty="0"/>
              </a:p>
              <a:p>
                <a:r>
                  <a:rPr lang="en-US" b="1" dirty="0"/>
                  <a:t>Stratified splits: </a:t>
                </a:r>
                <a:r>
                  <a:rPr lang="en-US" dirty="0"/>
                  <a:t>Like random splits, but balance classes or other properties of the examples.</a:t>
                </a:r>
              </a:p>
              <a:p>
                <a:endParaRPr lang="en-US" dirty="0"/>
              </a:p>
              <a:p>
                <a:r>
                  <a:rPr lang="en-US" b="1" dirty="0"/>
                  <a:t>k-fold cross validation:</a:t>
                </a:r>
                <a:r>
                  <a:rPr lang="en-US" dirty="0"/>
                  <a:t> Use training &amp; validation data better</a:t>
                </a:r>
                <a:endParaRPr lang="en-US" b="1" dirty="0"/>
              </a:p>
              <a:p>
                <a:pPr lvl="1"/>
                <a:r>
                  <a:rPr lang="en-US" dirty="0"/>
                  <a:t>Split the training &amp; validation data randomly into k folds.</a:t>
                </a:r>
              </a:p>
              <a:p>
                <a:pPr lvl="1"/>
                <a:r>
                  <a:rPr lang="en-US" dirty="0"/>
                  <a:t>For each of k rounds, hold one fold back for testing and use the remaining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folds for training.</a:t>
                </a:r>
              </a:p>
              <a:p>
                <a:pPr lvl="1"/>
                <a:r>
                  <a:rPr lang="en-US" dirty="0"/>
                  <a:t>Use the average error/accuracy as a better estimate.</a:t>
                </a:r>
              </a:p>
              <a:p>
                <a:pPr lvl="1"/>
                <a:r>
                  <a:rPr lang="en-US" dirty="0"/>
                  <a:t>Some algorithms/tools do this internally.</a:t>
                </a:r>
              </a:p>
              <a:p>
                <a:pPr lvl="1"/>
                <a:endParaRPr lang="en-US" dirty="0"/>
              </a:p>
              <a:p>
                <a:r>
                  <a:rPr lang="en-US" b="1" dirty="0"/>
                  <a:t>LOOCV</a:t>
                </a:r>
                <a:r>
                  <a:rPr lang="en-US" dirty="0"/>
                  <a:t> (leave-one-out cross validation):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used if very little data is available. </a:t>
                </a:r>
              </a:p>
            </p:txBody>
          </p:sp>
        </mc:Choice>
        <mc:Fallback xmlns="">
          <p:sp>
            <p:nvSpPr>
              <p:cNvPr id="1283075" name="Rectangle 3"/>
              <p:cNvSpPr>
                <a:spLocks noGrp="1" noRot="1" noChangeAspect="1" noMove="1" noResize="1" noEditPoints="1" noAdjustHandles="1" noChangeArrowheads="1" noChangeShapeType="1" noTextEdit="1"/>
              </p:cNvSpPr>
              <p:nvPr>
                <p:ph idx="1"/>
              </p:nvPr>
            </p:nvSpPr>
            <p:spPr>
              <a:xfrm>
                <a:off x="457200" y="1524000"/>
                <a:ext cx="8915400" cy="4800600"/>
              </a:xfrm>
              <a:blipFill>
                <a:blip r:embed="rId3"/>
                <a:stretch>
                  <a:fillRect l="-889" t="-2919"/>
                </a:stretch>
              </a:blipFill>
            </p:spPr>
            <p:txBody>
              <a:bodyPr/>
              <a:lstStyle/>
              <a:p>
                <a:r>
                  <a:rPr lang="en-US">
                    <a:noFill/>
                  </a:rPr>
                  <a:t> </a:t>
                </a:r>
              </a:p>
            </p:txBody>
          </p:sp>
        </mc:Fallback>
      </mc:AlternateContent>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a:latin typeface="Calibri"/>
                <a:cs typeface="Calibri"/>
              </a:rPr>
              <a:t>Test</a:t>
            </a:r>
          </a:p>
          <a:p>
            <a:pPr algn="ctr"/>
            <a:r>
              <a:rPr lang="en-US">
                <a:latin typeface="Calibri"/>
                <a:cs typeface="Calibri"/>
              </a:rPr>
              <a:t>Data</a:t>
            </a:r>
          </a:p>
        </p:txBody>
      </p:sp>
      <p:sp>
        <p:nvSpPr>
          <p:cNvPr id="12" name="Rectangle 4">
            <a:extLst>
              <a:ext uri="{FF2B5EF4-FFF2-40B4-BE49-F238E27FC236}">
                <a16:creationId xmlns:a16="http://schemas.microsoft.com/office/drawing/2014/main" id="{4DF87CB9-E28E-4983-AF48-C099898C6599}"/>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3" name="Rectangle 4">
            <a:extLst>
              <a:ext uri="{FF2B5EF4-FFF2-40B4-BE49-F238E27FC236}">
                <a16:creationId xmlns:a16="http://schemas.microsoft.com/office/drawing/2014/main" id="{E4902678-732F-4BF1-A640-3A14D2218BA3}"/>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4" name="Rectangle 5">
            <a:extLst>
              <a:ext uri="{FF2B5EF4-FFF2-40B4-BE49-F238E27FC236}">
                <a16:creationId xmlns:a16="http://schemas.microsoft.com/office/drawing/2014/main" id="{8AAC3243-A418-4DF1-87E0-EB1A75E4203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Tree>
    <p:extLst>
      <p:ext uri="{BB962C8B-B14F-4D97-AF65-F5344CB8AC3E}">
        <p14:creationId xmlns:p14="http://schemas.microsoft.com/office/powerpoint/2010/main" val="7978074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dirty="0"/>
              <a:t>Learning Curve: </a:t>
            </a:r>
            <a:br>
              <a:rPr lang="en-US" dirty="0"/>
            </a:br>
            <a:r>
              <a:rPr lang="en-US" dirty="0"/>
              <a:t>The Effect the Training Data Size</a:t>
            </a:r>
          </a:p>
        </p:txBody>
      </p:sp>
      <p:grpSp>
        <p:nvGrpSpPr>
          <p:cNvPr id="6" name="Group 5" descr="A line chart showing how the accuracy increases when the training set size increases.">
            <a:extLst>
              <a:ext uri="{FF2B5EF4-FFF2-40B4-BE49-F238E27FC236}">
                <a16:creationId xmlns:a16="http://schemas.microsoft.com/office/drawing/2014/main" id="{EDE81B4A-876C-0019-74DE-F09196F7152E}"/>
              </a:ext>
            </a:extLst>
          </p:cNvPr>
          <p:cNvGrpSpPr/>
          <p:nvPr/>
        </p:nvGrpSpPr>
        <p:grpSpPr>
          <a:xfrm>
            <a:off x="685800" y="1774744"/>
            <a:ext cx="6886011" cy="4473656"/>
            <a:chOff x="685800" y="1774744"/>
            <a:chExt cx="6886011" cy="4473656"/>
          </a:xfrm>
        </p:grpSpPr>
        <p:pic>
          <p:nvPicPr>
            <p:cNvPr id="4" name="Picture 3" descr="A line chart showing how the accuracy increases when the training set size increases.">
              <a:extLst>
                <a:ext uri="{FF2B5EF4-FFF2-40B4-BE49-F238E27FC236}">
                  <a16:creationId xmlns:a16="http://schemas.microsoft.com/office/drawing/2014/main" id="{FCC41F1E-A882-4090-9BBF-C2012DFBB54D}"/>
                </a:ext>
              </a:extLst>
            </p:cNvPr>
            <p:cNvPicPr>
              <a:picLocks noChangeAspect="1"/>
            </p:cNvPicPr>
            <p:nvPr/>
          </p:nvPicPr>
          <p:blipFill>
            <a:blip r:embed="rId2"/>
            <a:stretch>
              <a:fillRect/>
            </a:stretch>
          </p:blipFill>
          <p:spPr>
            <a:xfrm>
              <a:off x="685800" y="1774744"/>
              <a:ext cx="6886011" cy="4473656"/>
            </a:xfrm>
            <a:prstGeom prst="rect">
              <a:avLst/>
            </a:prstGeom>
          </p:spPr>
        </p:pic>
        <p:sp>
          <p:nvSpPr>
            <p:cNvPr id="3" name="TextBox 2">
              <a:extLst>
                <a:ext uri="{FF2B5EF4-FFF2-40B4-BE49-F238E27FC236}">
                  <a16:creationId xmlns:a16="http://schemas.microsoft.com/office/drawing/2014/main" id="{6976109A-3269-41BF-A9E5-CF03732F4016}"/>
                </a:ext>
                <a:ext uri="{C183D7F6-B498-43B3-948B-1728B52AA6E4}">
                  <adec:decorative xmlns:adec="http://schemas.microsoft.com/office/drawing/2017/decorative" val="1"/>
                </a:ext>
              </a:extLst>
            </p:cNvPr>
            <p:cNvSpPr txBox="1"/>
            <p:nvPr/>
          </p:nvSpPr>
          <p:spPr>
            <a:xfrm rot="16200000">
              <a:off x="675383" y="3603485"/>
              <a:ext cx="1023101" cy="369332"/>
            </a:xfrm>
            <a:prstGeom prst="rect">
              <a:avLst/>
            </a:prstGeom>
            <a:noFill/>
          </p:spPr>
          <p:txBody>
            <a:bodyPr wrap="none" rtlCol="0">
              <a:spAutoFit/>
            </a:bodyPr>
            <a:lstStyle/>
            <a:p>
              <a:r>
                <a:rPr lang="en-US" dirty="0"/>
                <a:t>Accuracy</a:t>
              </a:r>
            </a:p>
          </p:txBody>
        </p:sp>
      </p:grpSp>
      <p:sp>
        <p:nvSpPr>
          <p:cNvPr id="5" name="TextBox 4">
            <a:extLst>
              <a:ext uri="{FF2B5EF4-FFF2-40B4-BE49-F238E27FC236}">
                <a16:creationId xmlns:a16="http://schemas.microsoft.com/office/drawing/2014/main" id="{7B893CB7-1CE6-489E-AA25-529992299290}"/>
              </a:ext>
            </a:extLst>
          </p:cNvPr>
          <p:cNvSpPr txBox="1"/>
          <p:nvPr/>
        </p:nvSpPr>
        <p:spPr>
          <a:xfrm>
            <a:off x="7989333" y="1679881"/>
            <a:ext cx="3200400" cy="4216539"/>
          </a:xfrm>
          <a:prstGeom prst="rect">
            <a:avLst/>
          </a:prstGeom>
          <a:noFill/>
        </p:spPr>
        <p:txBody>
          <a:bodyPr wrap="square" rtlCol="0">
            <a:spAutoFit/>
          </a:bodyPr>
          <a:lstStyle/>
          <a:p>
            <a:r>
              <a:rPr lang="en-US" sz="2400" dirty="0"/>
              <a:t>Accuracy of a classifier when the amount of available training data increases.</a:t>
            </a:r>
          </a:p>
          <a:p>
            <a:endParaRPr lang="en-US" sz="2400" dirty="0"/>
          </a:p>
          <a:p>
            <a:r>
              <a:rPr lang="en-US" sz="2800" b="1" dirty="0">
                <a:solidFill>
                  <a:srgbClr val="FF0000"/>
                </a:solidFill>
              </a:rPr>
              <a:t>More data is better!</a:t>
            </a:r>
          </a:p>
          <a:p>
            <a:endParaRPr lang="en-US" sz="2400" b="1" dirty="0">
              <a:solidFill>
                <a:srgbClr val="FF0000"/>
              </a:solidFill>
            </a:endParaRPr>
          </a:p>
          <a:p>
            <a:r>
              <a:rPr lang="en-US" sz="2400" dirty="0"/>
              <a:t>At some point the learning curve flattens out and more data does not contribute much!</a:t>
            </a:r>
          </a:p>
        </p:txBody>
      </p:sp>
    </p:spTree>
    <p:extLst>
      <p:ext uri="{BB962C8B-B14F-4D97-AF65-F5344CB8AC3E}">
        <p14:creationId xmlns:p14="http://schemas.microsoft.com/office/powerpoint/2010/main" val="2826867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Comparing to a Baselines</a:t>
            </a:r>
          </a:p>
        </p:txBody>
      </p:sp>
      <p:sp>
        <p:nvSpPr>
          <p:cNvPr id="35843" name="Rectangle 3"/>
          <p:cNvSpPr>
            <a:spLocks noGrp="1" noChangeArrowheads="1"/>
          </p:cNvSpPr>
          <p:nvPr>
            <p:ph idx="1"/>
          </p:nvPr>
        </p:nvSpPr>
        <p:spPr/>
        <p:txBody>
          <a:bodyPr/>
          <a:lstStyle/>
          <a:p>
            <a:pPr eaLnBrk="1" hangingPunct="1">
              <a:lnSpc>
                <a:spcPct val="80000"/>
              </a:lnSpc>
            </a:pPr>
            <a:r>
              <a:rPr lang="en-US" sz="2400" dirty="0"/>
              <a:t>First step: get a </a:t>
            </a:r>
            <a:r>
              <a:rPr lang="en-US" sz="2400" b="1" dirty="0">
                <a:solidFill>
                  <a:srgbClr val="FF0000"/>
                </a:solidFill>
              </a:rPr>
              <a:t>baseline</a:t>
            </a:r>
          </a:p>
          <a:p>
            <a:pPr lvl="1" eaLnBrk="1" hangingPunct="1">
              <a:lnSpc>
                <a:spcPct val="80000"/>
              </a:lnSpc>
            </a:pPr>
            <a:r>
              <a:rPr lang="en-US" sz="2000" dirty="0"/>
              <a:t>Baselines are very simple straw man model.</a:t>
            </a:r>
          </a:p>
          <a:p>
            <a:pPr lvl="1" eaLnBrk="1" hangingPunct="1">
              <a:lnSpc>
                <a:spcPct val="80000"/>
              </a:lnSpc>
            </a:pPr>
            <a:r>
              <a:rPr lang="en-US" sz="2000" dirty="0"/>
              <a:t>Helps to determine how hard the task is.</a:t>
            </a:r>
          </a:p>
          <a:p>
            <a:pPr lvl="1" eaLnBrk="1" hangingPunct="1">
              <a:lnSpc>
                <a:spcPct val="80000"/>
              </a:lnSpc>
            </a:pPr>
            <a:r>
              <a:rPr lang="en-US" sz="2000" dirty="0"/>
              <a:t>Helps to find out what a good accuracy is.</a:t>
            </a:r>
          </a:p>
          <a:p>
            <a:pPr eaLnBrk="1" hangingPunct="1">
              <a:lnSpc>
                <a:spcPct val="80000"/>
              </a:lnSpc>
            </a:pPr>
            <a:endParaRPr lang="en-US" sz="2400" dirty="0"/>
          </a:p>
          <a:p>
            <a:pPr eaLnBrk="1" hangingPunct="1">
              <a:lnSpc>
                <a:spcPct val="80000"/>
              </a:lnSpc>
            </a:pPr>
            <a:r>
              <a:rPr lang="en-US" sz="2400" b="1" dirty="0">
                <a:solidFill>
                  <a:srgbClr val="FF0000"/>
                </a:solidFill>
              </a:rPr>
              <a:t>Weak baseline</a:t>
            </a:r>
            <a:r>
              <a:rPr lang="en-US" sz="2400" dirty="0"/>
              <a:t>: The most frequent label classifier</a:t>
            </a:r>
          </a:p>
          <a:p>
            <a:pPr lvl="1" eaLnBrk="1" hangingPunct="1">
              <a:lnSpc>
                <a:spcPct val="80000"/>
              </a:lnSpc>
            </a:pPr>
            <a:r>
              <a:rPr lang="en-US" sz="2000" dirty="0"/>
              <a:t>Gives all test instances whatever label was most common in the training set.</a:t>
            </a:r>
          </a:p>
          <a:p>
            <a:pPr lvl="2">
              <a:lnSpc>
                <a:spcPct val="80000"/>
              </a:lnSpc>
            </a:pPr>
            <a:r>
              <a:rPr lang="en-US" sz="1600" dirty="0"/>
              <a:t>Example: For spam filtering, give every message the label “ham.”</a:t>
            </a:r>
          </a:p>
          <a:p>
            <a:pPr lvl="1" eaLnBrk="1" hangingPunct="1">
              <a:lnSpc>
                <a:spcPct val="80000"/>
              </a:lnSpc>
            </a:pPr>
            <a:r>
              <a:rPr lang="en-US" sz="2000" dirty="0"/>
              <a:t>Accuracy might be very high if the problem is skewed (called class imbalance).</a:t>
            </a:r>
          </a:p>
          <a:p>
            <a:pPr lvl="2">
              <a:lnSpc>
                <a:spcPct val="80000"/>
              </a:lnSpc>
            </a:pPr>
            <a:r>
              <a:rPr lang="en-US" sz="1600" dirty="0"/>
              <a:t>Example: If calling everything “ham” gets already 66% right, so a classifier that gets 70% isn’t very good…</a:t>
            </a:r>
          </a:p>
          <a:p>
            <a:pPr lvl="1" eaLnBrk="1" hangingPunct="1">
              <a:lnSpc>
                <a:spcPct val="80000"/>
              </a:lnSpc>
            </a:pPr>
            <a:endParaRPr lang="en-US" sz="2000" dirty="0"/>
          </a:p>
          <a:p>
            <a:pPr eaLnBrk="1" hangingPunct="1">
              <a:lnSpc>
                <a:spcPct val="80000"/>
              </a:lnSpc>
            </a:pPr>
            <a:r>
              <a:rPr lang="en-US" sz="2400" b="1" dirty="0">
                <a:solidFill>
                  <a:srgbClr val="FF0000"/>
                </a:solidFill>
              </a:rPr>
              <a:t>Strong baseline</a:t>
            </a:r>
            <a:r>
              <a:rPr lang="en-US" sz="2400" dirty="0">
                <a:solidFill>
                  <a:srgbClr val="FF0000"/>
                </a:solidFill>
              </a:rPr>
              <a:t>: </a:t>
            </a:r>
            <a:r>
              <a:rPr lang="en-US" sz="2400" dirty="0"/>
              <a:t>For research, we typically compare to previous published state-of-the-art as a baseline.</a:t>
            </a:r>
          </a:p>
          <a:p>
            <a:pPr lvl="1" eaLnBrk="1" hangingPunct="1">
              <a:lnSpc>
                <a:spcPct val="80000"/>
              </a:lnSpc>
            </a:pPr>
            <a:endParaRPr lang="en-US" sz="2000" dirty="0"/>
          </a:p>
        </p:txBody>
      </p:sp>
      <p:pic>
        <p:nvPicPr>
          <p:cNvPr id="3" name="Graphic 2" descr="Scales of justice with solid fill">
            <a:extLst>
              <a:ext uri="{FF2B5EF4-FFF2-40B4-BE49-F238E27FC236}">
                <a16:creationId xmlns:a16="http://schemas.microsoft.com/office/drawing/2014/main" id="{D1268937-A758-4CE9-B5AD-0B9E9E8D5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95300"/>
            <a:ext cx="2908300" cy="290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35ED6E1-FA3E-4DAF-9B55-1139AEDB98BC}"/>
              </a:ext>
            </a:extLst>
          </p:cNvPr>
          <p:cNvSpPr>
            <a:spLocks noGrp="1"/>
          </p:cNvSpPr>
          <p:nvPr>
            <p:ph type="title"/>
          </p:nvPr>
        </p:nvSpPr>
        <p:spPr>
          <a:xfrm>
            <a:off x="7003014" y="666728"/>
            <a:ext cx="4036334" cy="1709849"/>
          </a:xfrm>
        </p:spPr>
        <p:txBody>
          <a:bodyPr vert="horz" lIns="91440" tIns="45720" rIns="91440" bIns="45720" rtlCol="0" anchor="t">
            <a:normAutofit/>
          </a:bodyPr>
          <a:lstStyle/>
          <a:p>
            <a:r>
              <a:rPr lang="en-US" sz="5400" kern="1200" dirty="0">
                <a:solidFill>
                  <a:schemeClr val="tx1"/>
                </a:solidFill>
                <a:latin typeface="+mj-lt"/>
                <a:ea typeface="+mj-ea"/>
                <a:cs typeface="+mj-cs"/>
              </a:rPr>
              <a:t>Types of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ML Models</a:t>
            </a:r>
          </a:p>
        </p:txBody>
      </p:sp>
      <p:sp>
        <p:nvSpPr>
          <p:cNvPr id="7" name="Text Placeholder 6">
            <a:extLst>
              <a:ext uri="{FF2B5EF4-FFF2-40B4-BE49-F238E27FC236}">
                <a16:creationId xmlns:a16="http://schemas.microsoft.com/office/drawing/2014/main" id="{749DC278-9D3E-40A3-A06E-86E24B87C6AC}"/>
              </a:ext>
            </a:extLst>
          </p:cNvPr>
          <p:cNvSpPr>
            <a:spLocks noGrp="1"/>
          </p:cNvSpPr>
          <p:nvPr>
            <p:ph type="body" idx="1"/>
          </p:nvPr>
        </p:nvSpPr>
        <p:spPr>
          <a:xfrm>
            <a:off x="7003014" y="2376577"/>
            <a:ext cx="4036333" cy="1709849"/>
          </a:xfrm>
        </p:spPr>
        <p:txBody>
          <a:bodyPr vert="horz" lIns="91440" tIns="45720" rIns="91440" bIns="45720" rtlCol="0" anchor="b">
            <a:normAutofit/>
          </a:bodyPr>
          <a:lstStyle/>
          <a:p>
            <a:r>
              <a:rPr lang="en-US" sz="2000" kern="1200" dirty="0">
                <a:solidFill>
                  <a:schemeClr val="tx1"/>
                </a:solidFill>
                <a:latin typeface="+mn-lt"/>
                <a:ea typeface="+mn-ea"/>
                <a:cs typeface="+mn-cs"/>
              </a:rPr>
              <a:t>Regression: Predict a number</a:t>
            </a:r>
          </a:p>
          <a:p>
            <a:r>
              <a:rPr lang="en-US" sz="2000" kern="1200" dirty="0">
                <a:solidFill>
                  <a:schemeClr val="tx1"/>
                </a:solidFill>
                <a:latin typeface="+mn-lt"/>
                <a:ea typeface="+mn-ea"/>
                <a:cs typeface="+mn-cs"/>
              </a:rPr>
              <a:t>Classification: Predict a label</a:t>
            </a:r>
          </a:p>
          <a:p>
            <a:endParaRPr lang="en-US" sz="2000" kern="1200" dirty="0">
              <a:solidFill>
                <a:schemeClr val="tx1"/>
              </a:solidFill>
              <a:latin typeface="+mn-lt"/>
              <a:ea typeface="+mn-ea"/>
              <a:cs typeface="+mn-cs"/>
            </a:endParaRPr>
          </a:p>
        </p:txBody>
      </p:sp>
      <p:sp>
        <p:nvSpPr>
          <p:cNvPr id="4101"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B9EF21E-AB9E-45F4-96D1-5505071AABDE}"/>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612"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4555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88DA-0611-48E7-9A3A-1FA64D85673F}"/>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01A383-3834-4A39-80A8-1A012B665F1A}"/>
                  </a:ext>
                </a:extLst>
              </p:cNvPr>
              <p:cNvSpPr txBox="1"/>
              <p:nvPr/>
            </p:nvSpPr>
            <p:spPr>
              <a:xfrm>
                <a:off x="990601" y="1745240"/>
                <a:ext cx="7887544" cy="354584"/>
              </a:xfrm>
              <a:prstGeom prst="rect">
                <a:avLst/>
              </a:prstGeom>
              <a:noFill/>
            </p:spPr>
            <p:txBody>
              <a:bodyPr wrap="none" lIns="0" tIns="0" rIns="0" bIns="0" rtlCol="0">
                <a:spAutoFit/>
              </a:bodyPr>
              <a:lstStyle/>
              <a:p>
                <a:r>
                  <a:rPr lang="en-US" sz="2000" b="0" dirty="0"/>
                  <a:t>Model: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1" i="1" smtClean="0">
                            <a:latin typeface="Cambria Math" panose="02040503050406030204" pitchFamily="18" charset="0"/>
                          </a:rPr>
                          <m:t>𝒘</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𝑛</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𝑛</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𝑇</m:t>
                        </m:r>
                      </m:sup>
                    </m:sSup>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endParaRPr lang="en-US" sz="2000" dirty="0"/>
              </a:p>
            </p:txBody>
          </p:sp>
        </mc:Choice>
        <mc:Fallback xmlns="">
          <p:sp>
            <p:nvSpPr>
              <p:cNvPr id="4" name="TextBox 3">
                <a:extLst>
                  <a:ext uri="{FF2B5EF4-FFF2-40B4-BE49-F238E27FC236}">
                    <a16:creationId xmlns:a16="http://schemas.microsoft.com/office/drawing/2014/main" id="{2801A383-3834-4A39-80A8-1A012B665F1A}"/>
                  </a:ext>
                </a:extLst>
              </p:cNvPr>
              <p:cNvSpPr txBox="1">
                <a:spLocks noRot="1" noChangeAspect="1" noMove="1" noResize="1" noEditPoints="1" noAdjustHandles="1" noChangeArrowheads="1" noChangeShapeType="1" noTextEdit="1"/>
              </p:cNvSpPr>
              <p:nvPr/>
            </p:nvSpPr>
            <p:spPr>
              <a:xfrm>
                <a:off x="990601" y="1745240"/>
                <a:ext cx="7887544" cy="354584"/>
              </a:xfrm>
              <a:prstGeom prst="rect">
                <a:avLst/>
              </a:prstGeom>
              <a:blipFill>
                <a:blip r:embed="rId3"/>
                <a:stretch>
                  <a:fillRect l="-2011" t="-144828" b="-2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8A01BB-0862-4264-B5B1-DD8D29A64B70}"/>
                  </a:ext>
                </a:extLst>
              </p:cNvPr>
              <p:cNvSpPr txBox="1"/>
              <p:nvPr/>
            </p:nvSpPr>
            <p:spPr>
              <a:xfrm>
                <a:off x="990601" y="2514600"/>
                <a:ext cx="3972113" cy="314766"/>
              </a:xfrm>
              <a:prstGeom prst="rect">
                <a:avLst/>
              </a:prstGeom>
              <a:noFill/>
            </p:spPr>
            <p:txBody>
              <a:bodyPr wrap="none" lIns="0" tIns="0" rIns="0" bIns="0" rtlCol="0">
                <a:spAutoFit/>
              </a:bodyPr>
              <a:lstStyle/>
              <a:p>
                <a:r>
                  <a:rPr lang="en-US" sz="2000" b="0" dirty="0"/>
                  <a:t>Empirical Loss: 	</a:t>
                </a:r>
                <a14:m>
                  <m:oMath xmlns:m="http://schemas.openxmlformats.org/officeDocument/2006/math">
                    <m:r>
                      <a:rPr lang="en-US" sz="2000" b="0" i="1" smtClean="0">
                        <a:latin typeface="Cambria Math" panose="02040503050406030204" pitchFamily="18" charset="0"/>
                      </a:rPr>
                      <m:t>𝐿</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𝒘</m:t>
                        </m:r>
                      </m:e>
                    </m:d>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begChr m:val="‖"/>
                            <m:endChr m:val="‖"/>
                            <m:ctrlPr>
                              <a:rPr lang="en-US" sz="2000" b="1" i="1" smtClean="0">
                                <a:latin typeface="Cambria Math" panose="02040503050406030204" pitchFamily="18" charset="0"/>
                              </a:rPr>
                            </m:ctrlPr>
                          </m:dPr>
                          <m:e>
                            <m:r>
                              <a:rPr lang="en-US" sz="2000" b="1" i="1">
                                <a:latin typeface="Cambria Math" panose="02040503050406030204" pitchFamily="18" charset="0"/>
                              </a:rPr>
                              <m:t>𝑿𝒘</m:t>
                            </m:r>
                            <m:r>
                              <a:rPr lang="en-US" sz="2000" b="1" i="1">
                                <a:latin typeface="Cambria Math" panose="02040503050406030204" pitchFamily="18" charset="0"/>
                              </a:rPr>
                              <m:t>−</m:t>
                            </m:r>
                            <m:r>
                              <a:rPr lang="en-US" sz="2000" b="1" i="1" smtClean="0">
                                <a:latin typeface="Cambria Math" panose="02040503050406030204" pitchFamily="18" charset="0"/>
                              </a:rPr>
                              <m:t>𝒚</m:t>
                            </m:r>
                          </m:e>
                        </m:d>
                      </m:e>
                      <m:sup>
                        <m:r>
                          <a:rPr lang="en-US" sz="2000" b="1" i="1" smtClean="0">
                            <a:latin typeface="Cambria Math" panose="02040503050406030204" pitchFamily="18" charset="0"/>
                          </a:rPr>
                          <m:t>𝟐</m:t>
                        </m:r>
                      </m:sup>
                    </m:sSup>
                  </m:oMath>
                </a14:m>
                <a:endParaRPr lang="en-US" sz="2000" b="1" dirty="0"/>
              </a:p>
            </p:txBody>
          </p:sp>
        </mc:Choice>
        <mc:Fallback xmlns="">
          <p:sp>
            <p:nvSpPr>
              <p:cNvPr id="5" name="TextBox 4">
                <a:extLst>
                  <a:ext uri="{FF2B5EF4-FFF2-40B4-BE49-F238E27FC236}">
                    <a16:creationId xmlns:a16="http://schemas.microsoft.com/office/drawing/2014/main" id="{D68A01BB-0862-4264-B5B1-DD8D29A64B70}"/>
                  </a:ext>
                </a:extLst>
              </p:cNvPr>
              <p:cNvSpPr txBox="1">
                <a:spLocks noRot="1" noChangeAspect="1" noMove="1" noResize="1" noEditPoints="1" noAdjustHandles="1" noChangeArrowheads="1" noChangeShapeType="1" noTextEdit="1"/>
              </p:cNvSpPr>
              <p:nvPr/>
            </p:nvSpPr>
            <p:spPr>
              <a:xfrm>
                <a:off x="990601" y="2514600"/>
                <a:ext cx="3972113" cy="314766"/>
              </a:xfrm>
              <a:prstGeom prst="rect">
                <a:avLst/>
              </a:prstGeom>
              <a:blipFill>
                <a:blip r:embed="rId4"/>
                <a:stretch>
                  <a:fillRect l="-3994" t="-21569" r="-461" b="-50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DFB638AC-1DFC-E43D-0210-4F06FB7832AB}"/>
                  </a:ext>
                </a:extLst>
              </p:cNvPr>
              <p:cNvSpPr/>
              <p:nvPr/>
            </p:nvSpPr>
            <p:spPr>
              <a:xfrm>
                <a:off x="6538028" y="2228552"/>
                <a:ext cx="4800600" cy="369332"/>
              </a:xfrm>
              <a:prstGeom prst="wedgeRectCallout">
                <a:avLst>
                  <a:gd name="adj1" fmla="val -83039"/>
                  <a:gd name="adj2" fmla="val 7190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dirty="0"/>
                  <a:t>Squared error loss over the whole data matrix </a:t>
                </a:r>
                <a14:m>
                  <m:oMath xmlns:m="http://schemas.openxmlformats.org/officeDocument/2006/math">
                    <m:r>
                      <a:rPr lang="en-US" b="1" i="1" dirty="0" smtClean="0">
                        <a:latin typeface="Cambria Math" panose="02040503050406030204" pitchFamily="18" charset="0"/>
                      </a:rPr>
                      <m:t>𝑿</m:t>
                    </m:r>
                  </m:oMath>
                </a14:m>
                <a:endParaRPr lang="en-US" b="1" dirty="0"/>
              </a:p>
            </p:txBody>
          </p:sp>
        </mc:Choice>
        <mc:Fallback xmlns="">
          <p:sp>
            <p:nvSpPr>
              <p:cNvPr id="16" name="Speech Bubble: Rectangle 15">
                <a:extLst>
                  <a:ext uri="{FF2B5EF4-FFF2-40B4-BE49-F238E27FC236}">
                    <a16:creationId xmlns:a16="http://schemas.microsoft.com/office/drawing/2014/main" id="{DFB638AC-1DFC-E43D-0210-4F06FB7832AB}"/>
                  </a:ext>
                </a:extLst>
              </p:cNvPr>
              <p:cNvSpPr>
                <a:spLocks noRot="1" noChangeAspect="1" noMove="1" noResize="1" noEditPoints="1" noAdjustHandles="1" noChangeArrowheads="1" noChangeShapeType="1" noTextEdit="1"/>
              </p:cNvSpPr>
              <p:nvPr/>
            </p:nvSpPr>
            <p:spPr>
              <a:xfrm>
                <a:off x="6538028" y="2228552"/>
                <a:ext cx="4800600" cy="369332"/>
              </a:xfrm>
              <a:prstGeom prst="wedgeRectCallout">
                <a:avLst>
                  <a:gd name="adj1" fmla="val -83039"/>
                  <a:gd name="adj2" fmla="val 71903"/>
                </a:avLst>
              </a:prstGeom>
              <a:blipFill>
                <a:blip r:embed="rId11"/>
                <a:stretch>
                  <a:fillRect t="-6579"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FADE0B9-0E4A-4213-9846-DA0402A8514E}"/>
                  </a:ext>
                </a:extLst>
              </p:cNvPr>
              <p:cNvSpPr txBox="1"/>
              <p:nvPr/>
            </p:nvSpPr>
            <p:spPr>
              <a:xfrm>
                <a:off x="990600" y="3161823"/>
                <a:ext cx="4395499" cy="307777"/>
              </a:xfrm>
              <a:prstGeom prst="rect">
                <a:avLst/>
              </a:prstGeom>
              <a:noFill/>
            </p:spPr>
            <p:txBody>
              <a:bodyPr wrap="none" lIns="0" tIns="0" rIns="0" bIns="0" rtlCol="0">
                <a:spAutoFit/>
              </a:bodyPr>
              <a:lstStyle/>
              <a:p>
                <a:r>
                  <a:rPr lang="en-US" sz="2000" dirty="0"/>
                  <a:t>Gradient</a:t>
                </a:r>
                <a:r>
                  <a:rPr lang="en-US" sz="2000" b="0" dirty="0"/>
                  <a:t>:	</a:t>
                </a:r>
                <a14:m>
                  <m:oMath xmlns:m="http://schemas.openxmlformats.org/officeDocument/2006/math">
                    <m:r>
                      <m:rPr>
                        <m:sty m:val="p"/>
                      </m:rP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r>
                      <a:rPr lang="en-US" sz="2000" b="0" i="1" smtClean="0">
                        <a:latin typeface="Cambria Math" panose="02040503050406030204" pitchFamily="18" charset="0"/>
                      </a:rPr>
                      <m:t>2</m:t>
                    </m:r>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𝑿𝒘</m:t>
                        </m:r>
                        <m:r>
                          <a:rPr lang="en-US" sz="2000" b="1" i="1" smtClean="0">
                            <a:latin typeface="Cambria Math" panose="02040503050406030204" pitchFamily="18" charset="0"/>
                          </a:rPr>
                          <m:t>−</m:t>
                        </m:r>
                        <m:r>
                          <a:rPr lang="en-US" sz="2000" b="1" i="1" smtClean="0">
                            <a:latin typeface="Cambria Math" panose="02040503050406030204" pitchFamily="18" charset="0"/>
                          </a:rPr>
                          <m:t>𝒚</m:t>
                        </m:r>
                      </m:e>
                    </m:d>
                  </m:oMath>
                </a14:m>
                <a:endParaRPr lang="en-US" sz="2000" b="1" dirty="0"/>
              </a:p>
            </p:txBody>
          </p:sp>
        </mc:Choice>
        <mc:Fallback xmlns="">
          <p:sp>
            <p:nvSpPr>
              <p:cNvPr id="11" name="TextBox 10">
                <a:extLst>
                  <a:ext uri="{FF2B5EF4-FFF2-40B4-BE49-F238E27FC236}">
                    <a16:creationId xmlns:a16="http://schemas.microsoft.com/office/drawing/2014/main" id="{BFADE0B9-0E4A-4213-9846-DA0402A8514E}"/>
                  </a:ext>
                </a:extLst>
              </p:cNvPr>
              <p:cNvSpPr txBox="1">
                <a:spLocks noRot="1" noChangeAspect="1" noMove="1" noResize="1" noEditPoints="1" noAdjustHandles="1" noChangeArrowheads="1" noChangeShapeType="1" noTextEdit="1"/>
              </p:cNvSpPr>
              <p:nvPr/>
            </p:nvSpPr>
            <p:spPr>
              <a:xfrm>
                <a:off x="990600" y="3161823"/>
                <a:ext cx="4395499" cy="307777"/>
              </a:xfrm>
              <a:prstGeom prst="rect">
                <a:avLst/>
              </a:prstGeom>
              <a:blipFill>
                <a:blip r:embed="rId7"/>
                <a:stretch>
                  <a:fillRect l="-3606" t="-26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29DD3E20-C638-3E44-FDB7-E0E11F259913}"/>
                  </a:ext>
                </a:extLst>
              </p:cNvPr>
              <p:cNvSpPr/>
              <p:nvPr/>
            </p:nvSpPr>
            <p:spPr>
              <a:xfrm>
                <a:off x="6538028" y="2692474"/>
                <a:ext cx="4815772" cy="1184479"/>
              </a:xfrm>
              <a:prstGeom prst="wedgeRectCallout">
                <a:avLst>
                  <a:gd name="adj1" fmla="val -73470"/>
                  <a:gd name="adj2" fmla="val 289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r>
                  <a:rPr lang="en-US" dirty="0"/>
                  <a:t>The gradient is a vector of partial derivatives </a:t>
                </a: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e>
                          </m:d>
                        </m:e>
                        <m:sup>
                          <m:r>
                            <a:rPr lang="en-US" b="0" i="1" smtClean="0">
                              <a:latin typeface="Cambria Math" panose="02040503050406030204" pitchFamily="18" charset="0"/>
                            </a:rPr>
                            <m:t>𝑇</m:t>
                          </m:r>
                        </m:sup>
                      </m:sSup>
                    </m:oMath>
                  </m:oMathPara>
                </a14:m>
                <a:endParaRPr lang="en-US" dirty="0"/>
              </a:p>
            </p:txBody>
          </p:sp>
        </mc:Choice>
        <mc:Fallback xmlns="">
          <p:sp>
            <p:nvSpPr>
              <p:cNvPr id="17" name="Speech Bubble: Rectangle 16">
                <a:extLst>
                  <a:ext uri="{FF2B5EF4-FFF2-40B4-BE49-F238E27FC236}">
                    <a16:creationId xmlns:a16="http://schemas.microsoft.com/office/drawing/2014/main" id="{29DD3E20-C638-3E44-FDB7-E0E11F259913}"/>
                  </a:ext>
                </a:extLst>
              </p:cNvPr>
              <p:cNvSpPr>
                <a:spLocks noRot="1" noChangeAspect="1" noMove="1" noResize="1" noEditPoints="1" noAdjustHandles="1" noChangeArrowheads="1" noChangeShapeType="1" noTextEdit="1"/>
              </p:cNvSpPr>
              <p:nvPr/>
            </p:nvSpPr>
            <p:spPr>
              <a:xfrm>
                <a:off x="6538028" y="2692474"/>
                <a:ext cx="4815772" cy="1184479"/>
              </a:xfrm>
              <a:prstGeom prst="wedgeRectCallout">
                <a:avLst>
                  <a:gd name="adj1" fmla="val -73470"/>
                  <a:gd name="adj2" fmla="val 2891"/>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6895E5-3A0B-4052-AAAA-4208B6955DB2}"/>
                  </a:ext>
                </a:extLst>
              </p:cNvPr>
              <p:cNvSpPr txBox="1"/>
              <p:nvPr/>
            </p:nvSpPr>
            <p:spPr>
              <a:xfrm>
                <a:off x="990601" y="3828820"/>
                <a:ext cx="2980431" cy="2154436"/>
              </a:xfrm>
              <a:prstGeom prst="rect">
                <a:avLst/>
              </a:prstGeom>
              <a:noFill/>
            </p:spPr>
            <p:txBody>
              <a:bodyPr wrap="none" lIns="0" tIns="0" rIns="0" bIns="0" rtlCol="0">
                <a:spAutoFit/>
              </a:bodyPr>
              <a:lstStyle/>
              <a:p>
                <a:r>
                  <a:rPr lang="en-US" sz="2000" dirty="0"/>
                  <a:t>Find</a:t>
                </a:r>
                <a:r>
                  <a:rPr lang="en-US" sz="2000" b="0" dirty="0"/>
                  <a:t>: 	</a:t>
                </a:r>
                <a14:m>
                  <m:oMath xmlns:m="http://schemas.openxmlformats.org/officeDocument/2006/math">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oMath>
                </a14:m>
                <a:r>
                  <a:rPr lang="en-US" sz="2000" b="0" dirty="0"/>
                  <a:t> 0</a:t>
                </a:r>
                <a:br>
                  <a:rPr lang="en-US" sz="2000" b="0" dirty="0"/>
                </a:br>
                <a:r>
                  <a:rPr lang="en-US" sz="2000" b="0" dirty="0"/>
                  <a:t>	</a:t>
                </a:r>
              </a:p>
              <a:p>
                <a:r>
                  <a:rPr lang="en-US" sz="2000" dirty="0"/>
                  <a:t>Gradient descend:</a:t>
                </a:r>
              </a:p>
              <a:p>
                <a:r>
                  <a:rPr lang="en-US" sz="2000" i="1" dirty="0">
                    <a:latin typeface="Cambria Math" panose="02040503050406030204" pitchFamily="18" charset="0"/>
                  </a:rPr>
                  <a:t>	</a:t>
                </a:r>
                <a:r>
                  <a:rPr lang="en-US" sz="2000" dirty="0"/>
                  <a:t> </a:t>
                </a:r>
                <a14:m>
                  <m:oMath xmlns:m="http://schemas.openxmlformats.org/officeDocument/2006/math">
                    <m:r>
                      <a:rPr lang="en-US" sz="2000" b="1" i="1" smtClean="0">
                        <a:latin typeface="Cambria Math" panose="02040503050406030204" pitchFamily="18" charset="0"/>
                      </a:rPr>
                      <m:t>𝒘</m:t>
                    </m:r>
                    <m:r>
                      <a:rPr lang="en-US" sz="2000" b="0" i="1" smtClean="0">
                        <a:latin typeface="Cambria Math" panose="02040503050406030204" pitchFamily="18" charset="0"/>
                      </a:rPr>
                      <m:t>=</m:t>
                    </m:r>
                    <m:r>
                      <a:rPr lang="en-US" sz="2000" b="1" i="1">
                        <a:latin typeface="Cambria Math" panose="02040503050406030204" pitchFamily="18" charset="0"/>
                      </a:rPr>
                      <m:t>𝒘</m:t>
                    </m:r>
                    <m:r>
                      <a:rPr lang="en-US" sz="2000" b="0" i="1" smtClean="0">
                        <a:latin typeface="Cambria Math" panose="02040503050406030204" pitchFamily="18" charset="0"/>
                      </a:rPr>
                      <m:t>−</m:t>
                    </m:r>
                    <m:r>
                      <a:rPr lang="en-US" sz="2000" b="0" i="1" smtClean="0">
                        <a:latin typeface="Cambria Math" panose="02040503050406030204" pitchFamily="18" charset="0"/>
                      </a:rPr>
                      <m:t>𝛼</m:t>
                    </m:r>
                    <m:r>
                      <m:rPr>
                        <m:sty m:val="p"/>
                      </m:rP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oMath>
                </a14:m>
                <a:endParaRPr lang="en-US" sz="2000" i="1" dirty="0">
                  <a:latin typeface="Cambria Math" panose="02040503050406030204" pitchFamily="18" charset="0"/>
                </a:endParaRPr>
              </a:p>
              <a:p>
                <a:endParaRPr lang="en-US" sz="2000" dirty="0"/>
              </a:p>
              <a:p>
                <a:r>
                  <a:rPr lang="en-US" sz="2000" dirty="0"/>
                  <a:t>Analytical solution:</a:t>
                </a:r>
              </a:p>
              <a:p>
                <a:r>
                  <a:rPr lang="en-US" sz="2000" b="0" dirty="0"/>
                  <a:t>	</a:t>
                </a: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a:latin typeface="Cambria Math" panose="02040503050406030204" pitchFamily="18" charset="0"/>
                              </a:rPr>
                              <m:t>𝑿</m:t>
                            </m:r>
                          </m:e>
                        </m:d>
                      </m:e>
                      <m:sup>
                        <m:r>
                          <a:rPr lang="en-US" sz="2000" b="0" i="1" smtClean="0">
                            <a:latin typeface="Cambria Math" panose="02040503050406030204" pitchFamily="18" charset="0"/>
                          </a:rPr>
                          <m:t>−1</m:t>
                        </m:r>
                      </m:sup>
                    </m:sSup>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smtClean="0">
                        <a:latin typeface="Cambria Math" panose="02040503050406030204" pitchFamily="18" charset="0"/>
                      </a:rPr>
                      <m:t>𝒚</m:t>
                    </m:r>
                  </m:oMath>
                </a14:m>
                <a:endParaRPr lang="en-US" sz="2000" b="1" dirty="0"/>
              </a:p>
            </p:txBody>
          </p:sp>
        </mc:Choice>
        <mc:Fallback xmlns="">
          <p:sp>
            <p:nvSpPr>
              <p:cNvPr id="6" name="TextBox 5">
                <a:extLst>
                  <a:ext uri="{FF2B5EF4-FFF2-40B4-BE49-F238E27FC236}">
                    <a16:creationId xmlns:a16="http://schemas.microsoft.com/office/drawing/2014/main" id="{506895E5-3A0B-4052-AAAA-4208B6955DB2}"/>
                  </a:ext>
                </a:extLst>
              </p:cNvPr>
              <p:cNvSpPr txBox="1">
                <a:spLocks noRot="1" noChangeAspect="1" noMove="1" noResize="1" noEditPoints="1" noAdjustHandles="1" noChangeArrowheads="1" noChangeShapeType="1" noTextEdit="1"/>
              </p:cNvSpPr>
              <p:nvPr/>
            </p:nvSpPr>
            <p:spPr>
              <a:xfrm>
                <a:off x="990601" y="3828820"/>
                <a:ext cx="2980431" cy="2154436"/>
              </a:xfrm>
              <a:prstGeom prst="rect">
                <a:avLst/>
              </a:prstGeom>
              <a:blipFill>
                <a:blip r:embed="rId5"/>
                <a:stretch>
                  <a:fillRect l="-5328" t="-3672" r="-2459" b="-2825"/>
                </a:stretch>
              </a:blipFill>
            </p:spPr>
            <p:txBody>
              <a:bodyPr/>
              <a:lstStyle/>
              <a:p>
                <a:r>
                  <a:rPr lang="en-US">
                    <a:noFill/>
                  </a:rPr>
                  <a:t> </a:t>
                </a:r>
              </a:p>
            </p:txBody>
          </p:sp>
        </mc:Fallback>
      </mc:AlternateContent>
      <p:sp>
        <p:nvSpPr>
          <p:cNvPr id="7" name="Right Brace 6">
            <a:extLst>
              <a:ext uri="{FF2B5EF4-FFF2-40B4-BE49-F238E27FC236}">
                <a16:creationId xmlns:a16="http://schemas.microsoft.com/office/drawing/2014/main" id="{26028FCA-75D7-48F0-984B-627053B948B7}"/>
              </a:ext>
              <a:ext uri="{C183D7F6-B498-43B3-948B-1728B52AA6E4}">
                <adec:decorative xmlns:adec="http://schemas.microsoft.com/office/drawing/2017/decorative" val="1"/>
              </a:ext>
            </a:extLst>
          </p:cNvPr>
          <p:cNvSpPr/>
          <p:nvPr/>
        </p:nvSpPr>
        <p:spPr>
          <a:xfrm rot="5400000">
            <a:off x="2831503" y="5632571"/>
            <a:ext cx="170610" cy="871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 name="TextBox 7">
            <a:extLst>
              <a:ext uri="{FF2B5EF4-FFF2-40B4-BE49-F238E27FC236}">
                <a16:creationId xmlns:a16="http://schemas.microsoft.com/office/drawing/2014/main" id="{70B36EB7-6DC1-4754-A830-80502B5D3AEC}"/>
              </a:ext>
              <a:ext uri="{C183D7F6-B498-43B3-948B-1728B52AA6E4}">
                <adec:decorative xmlns:adec="http://schemas.microsoft.com/office/drawing/2017/decorative" val="1"/>
              </a:ext>
            </a:extLst>
          </p:cNvPr>
          <p:cNvSpPr txBox="1"/>
          <p:nvPr/>
        </p:nvSpPr>
        <p:spPr>
          <a:xfrm>
            <a:off x="2378160" y="6133265"/>
            <a:ext cx="1592872" cy="369332"/>
          </a:xfrm>
          <a:prstGeom prst="rect">
            <a:avLst/>
          </a:prstGeom>
          <a:noFill/>
        </p:spPr>
        <p:txBody>
          <a:bodyPr wrap="none" rtlCol="0">
            <a:spAutoFit/>
          </a:bodyPr>
          <a:lstStyle/>
          <a:p>
            <a:r>
              <a:rPr lang="en-US" dirty="0"/>
              <a:t>Pseudo inverse</a:t>
            </a:r>
          </a:p>
        </p:txBody>
      </p:sp>
      <p:grpSp>
        <p:nvGrpSpPr>
          <p:cNvPr id="3" name="Group 2">
            <a:extLst>
              <a:ext uri="{FF2B5EF4-FFF2-40B4-BE49-F238E27FC236}">
                <a16:creationId xmlns:a16="http://schemas.microsoft.com/office/drawing/2014/main" id="{07BAFE9A-7DE7-43F0-B02D-CABFBE418C0C}"/>
              </a:ext>
              <a:ext uri="{C183D7F6-B498-43B3-948B-1728B52AA6E4}">
                <adec:decorative xmlns:adec="http://schemas.microsoft.com/office/drawing/2017/decorative" val="1"/>
              </a:ext>
            </a:extLst>
          </p:cNvPr>
          <p:cNvGrpSpPr/>
          <p:nvPr/>
        </p:nvGrpSpPr>
        <p:grpSpPr>
          <a:xfrm>
            <a:off x="5029201" y="4007464"/>
            <a:ext cx="7101460" cy="2850536"/>
            <a:chOff x="5029201" y="4007464"/>
            <a:chExt cx="7101460" cy="2850536"/>
          </a:xfrm>
        </p:grpSpPr>
        <p:pic>
          <p:nvPicPr>
            <p:cNvPr id="12" name="Picture 11">
              <a:extLst>
                <a:ext uri="{FF2B5EF4-FFF2-40B4-BE49-F238E27FC236}">
                  <a16:creationId xmlns:a16="http://schemas.microsoft.com/office/drawing/2014/main" id="{ED8E7DF2-9E31-4110-B801-E0645520AC46}"/>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5029201" y="4007464"/>
              <a:ext cx="7101460" cy="2850536"/>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74510E1-A93D-4A3A-94C9-F1A0DD6A0845}"/>
                    </a:ext>
                  </a:extLst>
                </p:cNvPr>
                <p:cNvSpPr txBox="1"/>
                <p:nvPr/>
              </p:nvSpPr>
              <p:spPr>
                <a:xfrm>
                  <a:off x="9969500" y="4380954"/>
                  <a:ext cx="12319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oMath>
                    </m:oMathPara>
                  </a14:m>
                  <a:endParaRPr lang="en-US" dirty="0"/>
                </a:p>
              </p:txBody>
            </p:sp>
          </mc:Choice>
          <mc:Fallback>
            <p:sp>
              <p:nvSpPr>
                <p:cNvPr id="14" name="TextBox 13">
                  <a:extLst>
                    <a:ext uri="{FF2B5EF4-FFF2-40B4-BE49-F238E27FC236}">
                      <a16:creationId xmlns:a16="http://schemas.microsoft.com/office/drawing/2014/main" id="{674510E1-A93D-4A3A-94C9-F1A0DD6A0845}"/>
                    </a:ext>
                  </a:extLst>
                </p:cNvPr>
                <p:cNvSpPr txBox="1">
                  <a:spLocks noRot="1" noChangeAspect="1" noMove="1" noResize="1" noEditPoints="1" noAdjustHandles="1" noChangeArrowheads="1" noChangeShapeType="1" noTextEdit="1"/>
                </p:cNvSpPr>
                <p:nvPr/>
              </p:nvSpPr>
              <p:spPr>
                <a:xfrm>
                  <a:off x="9969500" y="4380954"/>
                  <a:ext cx="1231900" cy="369332"/>
                </a:xfrm>
                <a:prstGeom prst="rect">
                  <a:avLst/>
                </a:prstGeom>
                <a:blipFill>
                  <a:blip r:embed="rId14"/>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3E9140F-8A35-41C8-BAA3-86891CBF5B38}"/>
                </a:ext>
                <a:ext uri="{C183D7F6-B498-43B3-948B-1728B52AA6E4}">
                  <adec:decorative xmlns:adec="http://schemas.microsoft.com/office/drawing/2017/decorative" val="1"/>
                </a:ext>
              </a:extLst>
            </p:cNvPr>
            <p:cNvCxnSpPr>
              <a:cxnSpLocks/>
            </p:cNvCxnSpPr>
            <p:nvPr/>
          </p:nvCxnSpPr>
          <p:spPr>
            <a:xfrm>
              <a:off x="9753600" y="4876800"/>
              <a:ext cx="121284" cy="382730"/>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4845CDE-4E80-4AFF-96A8-82E8D266E357}"/>
                    </a:ext>
                  </a:extLst>
                </p:cNvPr>
                <p:cNvSpPr txBox="1"/>
                <p:nvPr/>
              </p:nvSpPr>
              <p:spPr>
                <a:xfrm>
                  <a:off x="9296400" y="4586221"/>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m:t>
                        </m:r>
                      </m:oMath>
                    </m:oMathPara>
                  </a14:m>
                  <a:endParaRPr lang="en-US" dirty="0"/>
                </a:p>
              </p:txBody>
            </p:sp>
          </mc:Choice>
          <mc:Fallback>
            <p:sp>
              <p:nvSpPr>
                <p:cNvPr id="18" name="TextBox 17">
                  <a:extLst>
                    <a:ext uri="{FF2B5EF4-FFF2-40B4-BE49-F238E27FC236}">
                      <a16:creationId xmlns:a16="http://schemas.microsoft.com/office/drawing/2014/main" id="{A4845CDE-4E80-4AFF-96A8-82E8D266E357}"/>
                    </a:ext>
                  </a:extLst>
                </p:cNvPr>
                <p:cNvSpPr txBox="1">
                  <a:spLocks noRot="1" noChangeAspect="1" noMove="1" noResize="1" noEditPoints="1" noAdjustHandles="1" noChangeArrowheads="1" noChangeShapeType="1" noTextEdit="1"/>
                </p:cNvSpPr>
                <p:nvPr/>
              </p:nvSpPr>
              <p:spPr>
                <a:xfrm>
                  <a:off x="9296400" y="4586221"/>
                  <a:ext cx="609600" cy="369332"/>
                </a:xfrm>
                <a:prstGeom prst="rect">
                  <a:avLst/>
                </a:prstGeom>
                <a:blipFill>
                  <a:blip r:embed="rId15"/>
                  <a:stretch>
                    <a:fillRect/>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C2A8E63D-95B9-4405-A60E-26D6C5A48857}"/>
                </a:ext>
              </a:extLst>
            </p:cNvPr>
            <p:cNvSpPr/>
            <p:nvPr/>
          </p:nvSpPr>
          <p:spPr>
            <a:xfrm>
              <a:off x="9730740" y="4820279"/>
              <a:ext cx="45719" cy="53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15E0E4-DDA3-48B5-A02F-888000E1036E}"/>
                </a:ext>
              </a:extLst>
            </p:cNvPr>
            <p:cNvCxnSpPr>
              <a:cxnSpLocks/>
            </p:cNvCxnSpPr>
            <p:nvPr/>
          </p:nvCxnSpPr>
          <p:spPr>
            <a:xfrm flipH="1">
              <a:off x="9906000" y="4692134"/>
              <a:ext cx="304800" cy="263419"/>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340389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DB16-C25A-4737-BB16-65EDC4533D07}"/>
              </a:ext>
            </a:extLst>
          </p:cNvPr>
          <p:cNvSpPr>
            <a:spLocks noGrp="1"/>
          </p:cNvSpPr>
          <p:nvPr>
            <p:ph type="title"/>
          </p:nvPr>
        </p:nvSpPr>
        <p:spPr/>
        <p:txBody>
          <a:bodyPr/>
          <a:lstStyle/>
          <a:p>
            <a:r>
              <a:rPr lang="en-US" dirty="0"/>
              <a:t>Naïve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903694-DDC9-4A03-939A-9D0FBDA0A355}"/>
                  </a:ext>
                </a:extLst>
              </p:cNvPr>
              <p:cNvSpPr>
                <a:spLocks noGrp="1"/>
              </p:cNvSpPr>
              <p:nvPr>
                <p:ph idx="1"/>
              </p:nvPr>
            </p:nvSpPr>
            <p:spPr/>
            <p:txBody>
              <a:bodyPr>
                <a:normAutofit fontScale="77500" lnSpcReduction="20000"/>
              </a:bodyPr>
              <a:lstStyle/>
              <a:p>
                <a:r>
                  <a:rPr lang="en-US" dirty="0"/>
                  <a:t>Approximates a Bayes classifier with the </a:t>
                </a:r>
                <a:r>
                  <a:rPr lang="en-US" b="1" dirty="0"/>
                  <a:t>naïve independence assumption </a:t>
                </a:r>
                <a:r>
                  <a:rPr lang="en-US" dirty="0"/>
                  <a:t>that all </a:t>
                </a:r>
                <a14:m>
                  <m:oMath xmlns:m="http://schemas.openxmlformats.org/officeDocument/2006/math">
                    <m:r>
                      <a:rPr lang="en-US" b="0" i="1" smtClean="0">
                        <a:latin typeface="Cambria Math" panose="02040503050406030204" pitchFamily="18" charset="0"/>
                      </a:rPr>
                      <m:t>𝑛</m:t>
                    </m:r>
                  </m:oMath>
                </a14:m>
                <a:r>
                  <a:rPr lang="en-US" dirty="0"/>
                  <a:t> features are conditional independent given the class.</a:t>
                </a:r>
                <a:br>
                  <a:rPr lang="en-US" dirty="0"/>
                </a:br>
                <a:br>
                  <a:rPr lang="en-US" dirty="0"/>
                </a:b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e>
                        </m:nary>
                      </m:e>
                    </m:func>
                  </m:oMath>
                </a14:m>
                <a:br>
                  <a:rPr lang="en-US" dirty="0"/>
                </a:br>
                <a:endParaRPr lang="en-US" dirty="0"/>
              </a:p>
              <a:p>
                <a:pPr marL="0" indent="0">
                  <a:buNone/>
                </a:pPr>
                <a:r>
                  <a:rPr lang="en-US" dirty="0"/>
                  <a:t>   	The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s and the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s are estimated from the data by counting.</a:t>
                </a:r>
              </a:p>
              <a:p>
                <a:endParaRPr lang="en-US" dirty="0"/>
              </a:p>
              <a:p>
                <a:r>
                  <a:rPr lang="en-US" dirty="0"/>
                  <a:t>Gaussian Naïve Bayes Classifiers extend the approach to continuous features by assuming the feature follows a normal distribution depending on the class: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𝑦</m:t>
                              </m:r>
                            </m:sub>
                          </m:sSub>
                        </m:e>
                      </m:d>
                    </m:oMath>
                  </m:oMathPara>
                </a14:m>
                <a:endParaRPr lang="en-US" dirty="0"/>
              </a:p>
              <a:p>
                <a:pPr marL="457200" lvl="1" indent="0">
                  <a:buNone/>
                </a:pPr>
                <a:br>
                  <a:rPr lang="en-US" dirty="0"/>
                </a:br>
                <a:r>
                  <a:rPr lang="en-US" sz="2800" dirty="0"/>
                  <a:t>The parameters for the normal distribution </a:t>
                </a:r>
                <a14:m>
                  <m:oMath xmlns:m="http://schemas.openxmlformats.org/officeDocument/2006/math">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𝑦</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𝑦</m:t>
                            </m:r>
                          </m:sub>
                        </m:sSub>
                      </m:e>
                    </m:d>
                  </m:oMath>
                </a14:m>
                <a:r>
                  <a:rPr lang="en-US" sz="2800" dirty="0"/>
                  <a:t> are estimated from data.</a:t>
                </a:r>
              </a:p>
            </p:txBody>
          </p:sp>
        </mc:Choice>
        <mc:Fallback xmlns="">
          <p:sp>
            <p:nvSpPr>
              <p:cNvPr id="3" name="Content Placeholder 2">
                <a:extLst>
                  <a:ext uri="{FF2B5EF4-FFF2-40B4-BE49-F238E27FC236}">
                    <a16:creationId xmlns:a16="http://schemas.microsoft.com/office/drawing/2014/main" id="{AD903694-DDC9-4A03-939A-9D0FBDA0A355}"/>
                  </a:ext>
                </a:extLst>
              </p:cNvPr>
              <p:cNvSpPr>
                <a:spLocks noGrp="1" noRot="1" noChangeAspect="1" noMove="1" noResize="1" noEditPoints="1" noAdjustHandles="1" noChangeArrowheads="1" noChangeShapeType="1" noTextEdit="1"/>
              </p:cNvSpPr>
              <p:nvPr>
                <p:ph idx="1"/>
              </p:nvPr>
            </p:nvSpPr>
            <p:spPr>
              <a:blipFill>
                <a:blip r:embed="rId2"/>
                <a:stretch>
                  <a:fillRect l="-696" t="-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38C3B6-C9B4-A225-6D9E-068428B819F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AA38C3B6-C9B4-A225-6D9E-068428B819F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3"/>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40159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A43D-93C1-ABD3-A2E5-40B73B6EC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5A4B6-D7DC-5913-84F9-79DC02BD04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ML</a:t>
            </a:r>
            <a:r>
              <a:rPr lang="en-US" sz="4800" kern="1200">
                <a:solidFill>
                  <a:schemeClr val="tx1"/>
                </a:solidFill>
                <a:latin typeface="+mj-lt"/>
                <a:ea typeface="+mj-ea"/>
                <a:cs typeface="+mj-cs"/>
              </a:rPr>
              <a:t> and Agents</a:t>
            </a:r>
            <a:endParaRPr lang="en-US" sz="48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AC2AF3E4-DA27-99F4-6A0C-36ED5861B6FE}"/>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7" name="TextBox 6">
            <a:extLst>
              <a:ext uri="{FF2B5EF4-FFF2-40B4-BE49-F238E27FC236}">
                <a16:creationId xmlns:a16="http://schemas.microsoft.com/office/drawing/2014/main" id="{192FDFC1-1E91-863C-60E8-089AC78538B5}"/>
              </a:ext>
            </a:extLst>
          </p:cNvPr>
          <p:cNvSpPr txBox="1"/>
          <p:nvPr/>
        </p:nvSpPr>
        <p:spPr>
          <a:xfrm>
            <a:off x="5715000" y="6081063"/>
            <a:ext cx="5562600" cy="523220"/>
          </a:xfrm>
          <a:prstGeom prst="rect">
            <a:avLst/>
          </a:prstGeom>
          <a:noFill/>
        </p:spPr>
        <p:txBody>
          <a:bodyPr wrap="square" rtlCol="0">
            <a:spAutoFit/>
          </a:bodyPr>
          <a:lstStyle/>
          <a:p>
            <a:pPr algn="ctr"/>
            <a:r>
              <a:rPr lang="en-US" sz="1400" dirty="0"/>
              <a:t>DeepAi.org with prompt: “A happy cartoon robot with an artificial neural network for a brain on white background learning to play chess”</a:t>
            </a:r>
          </a:p>
        </p:txBody>
      </p:sp>
      <p:pic>
        <p:nvPicPr>
          <p:cNvPr id="1034" name="Picture 10">
            <a:extLst>
              <a:ext uri="{FF2B5EF4-FFF2-40B4-BE49-F238E27FC236}">
                <a16:creationId xmlns:a16="http://schemas.microsoft.com/office/drawing/2014/main" id="{0B3B5D91-7A9D-DC31-1696-410760A5AF47}"/>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72099"/>
            <a:ext cx="5943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91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8C28-1AB1-4618-A463-1928662EE252}"/>
              </a:ext>
            </a:extLst>
          </p:cNvPr>
          <p:cNvSpPr>
            <a:spLocks noGrp="1"/>
          </p:cNvSpPr>
          <p:nvPr>
            <p:ph type="title"/>
          </p:nvPr>
        </p:nvSpPr>
        <p:spPr/>
        <p:txBody>
          <a:bodyPr/>
          <a:lstStyle/>
          <a:p>
            <a:r>
              <a:rPr lang="en-US" dirty="0"/>
              <a:t>Decision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E621E9-DA7A-4CEC-8C2D-830DF022BCB8}"/>
                  </a:ext>
                </a:extLst>
              </p:cNvPr>
              <p:cNvSpPr>
                <a:spLocks noGrp="1"/>
              </p:cNvSpPr>
              <p:nvPr>
                <p:ph idx="1"/>
              </p:nvPr>
            </p:nvSpPr>
            <p:spPr>
              <a:xfrm>
                <a:off x="838200" y="4317376"/>
                <a:ext cx="10515600" cy="2175500"/>
              </a:xfrm>
            </p:spPr>
            <p:txBody>
              <a:bodyPr>
                <a:normAutofit fontScale="62500" lnSpcReduction="20000"/>
              </a:bodyPr>
              <a:lstStyle/>
              <a:p>
                <a:r>
                  <a:rPr lang="en-US" dirty="0"/>
                  <a:t>A </a:t>
                </a:r>
                <a:r>
                  <a:rPr lang="en-US" b="1" dirty="0"/>
                  <a:t>sequence of decisions </a:t>
                </a:r>
                <a:r>
                  <a:rPr lang="en-US" dirty="0"/>
                  <a:t>represented as a tree.</a:t>
                </a:r>
              </a:p>
              <a:p>
                <a:r>
                  <a:rPr lang="en-US" dirty="0"/>
                  <a:t>Many implementations that differ by </a:t>
                </a:r>
              </a:p>
              <a:p>
                <a:pPr lvl="2"/>
                <a:r>
                  <a:rPr lang="en-US" dirty="0"/>
                  <a:t>How to select features to split? </a:t>
                </a:r>
              </a:p>
              <a:p>
                <a:pPr lvl="2"/>
                <a:r>
                  <a:rPr lang="en-US" dirty="0"/>
                  <a:t>When to stop splitting?</a:t>
                </a:r>
              </a:p>
              <a:p>
                <a:pPr lvl="2"/>
                <a:r>
                  <a:rPr lang="en-US" dirty="0"/>
                  <a:t>Is the tree pruned?</a:t>
                </a:r>
              </a:p>
              <a:p>
                <a:pPr>
                  <a:lnSpc>
                    <a:spcPct val="120000"/>
                  </a:lnSpc>
                </a:pPr>
                <a:r>
                  <a:rPr lang="en-US" dirty="0"/>
                  <a:t>Approximates a Bayesian classifier by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b="0" i="1" smtClean="0">
                            <a:latin typeface="Cambria Math" panose="02040503050406030204" pitchFamily="18" charset="0"/>
                          </a:rPr>
                          <m:t> </m:t>
                        </m:r>
                        <m:r>
                          <m:rPr>
                            <m:nor/>
                          </m:rPr>
                          <a:rPr lang="en-US" b="0" i="0" smtClean="0">
                            <a:latin typeface="Cambria Math" panose="02040503050406030204" pitchFamily="18" charset="0"/>
                          </a:rPr>
                          <m:t>leafNodeMatching</m:t>
                        </m:r>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25E621E9-DA7A-4CEC-8C2D-830DF022BCB8}"/>
                  </a:ext>
                </a:extLst>
              </p:cNvPr>
              <p:cNvSpPr>
                <a:spLocks noGrp="1" noRot="1" noChangeAspect="1" noMove="1" noResize="1" noEditPoints="1" noAdjustHandles="1" noChangeArrowheads="1" noChangeShapeType="1" noTextEdit="1"/>
              </p:cNvSpPr>
              <p:nvPr>
                <p:ph idx="1"/>
              </p:nvPr>
            </p:nvSpPr>
            <p:spPr>
              <a:xfrm>
                <a:off x="838200" y="4317376"/>
                <a:ext cx="10515600" cy="2175500"/>
              </a:xfrm>
              <a:blipFill>
                <a:blip r:embed="rId2"/>
                <a:stretch>
                  <a:fillRect l="-406" t="-4482"/>
                </a:stretch>
              </a:blipFill>
            </p:spPr>
            <p:txBody>
              <a:bodyPr/>
              <a:lstStyle/>
              <a:p>
                <a:r>
                  <a:rPr lang="en-US">
                    <a:noFill/>
                  </a:rPr>
                  <a:t> </a:t>
                </a:r>
              </a:p>
            </p:txBody>
          </p:sp>
        </mc:Fallback>
      </mc:AlternateContent>
      <p:pic>
        <p:nvPicPr>
          <p:cNvPr id="4" name="Picture 3" descr="A figure of a decision tree that uses features to make decisions.">
            <a:extLst>
              <a:ext uri="{FF2B5EF4-FFF2-40B4-BE49-F238E27FC236}">
                <a16:creationId xmlns:a16="http://schemas.microsoft.com/office/drawing/2014/main" id="{8D583EB2-DC15-4FC7-A937-BB763C202858}"/>
              </a:ext>
            </a:extLst>
          </p:cNvPr>
          <p:cNvPicPr>
            <a:picLocks noChangeAspect="1"/>
          </p:cNvPicPr>
          <p:nvPr/>
        </p:nvPicPr>
        <p:blipFill>
          <a:blip r:embed="rId3"/>
          <a:stretch>
            <a:fillRect/>
          </a:stretch>
        </p:blipFill>
        <p:spPr>
          <a:xfrm>
            <a:off x="6400800" y="1027906"/>
            <a:ext cx="5308873" cy="3289469"/>
          </a:xfrm>
          <a:prstGeom prst="rect">
            <a:avLst/>
          </a:prstGeom>
        </p:spPr>
      </p:pic>
      <p:pic>
        <p:nvPicPr>
          <p:cNvPr id="5" name="Picture 4">
            <a:extLst>
              <a:ext uri="{FF2B5EF4-FFF2-40B4-BE49-F238E27FC236}">
                <a16:creationId xmlns:a16="http://schemas.microsoft.com/office/drawing/2014/main" id="{5712887C-9340-49EA-9D3A-B6C32689071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25226" y="1600200"/>
            <a:ext cx="5308873" cy="260617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BE0C540-1566-73DE-991D-B01BBDF201B5}"/>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m:oMathPara>
                </a14:m>
                <a:endParaRPr lang="en-US" dirty="0"/>
              </a:p>
            </p:txBody>
          </p:sp>
        </mc:Choice>
        <mc:Fallback xmlns="">
          <p:sp>
            <p:nvSpPr>
              <p:cNvPr id="6" name="TextBox 5">
                <a:extLst>
                  <a:ext uri="{FF2B5EF4-FFF2-40B4-BE49-F238E27FC236}">
                    <a16:creationId xmlns:a16="http://schemas.microsoft.com/office/drawing/2014/main" id="{4BE0C540-1566-73DE-991D-B01BBDF201B5}"/>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2"/>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1383560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3C92-3027-4360-8932-211FE7053A68}"/>
              </a:ext>
            </a:extLst>
          </p:cNvPr>
          <p:cNvSpPr>
            <a:spLocks noGrp="1"/>
          </p:cNvSpPr>
          <p:nvPr>
            <p:ph type="title"/>
          </p:nvPr>
        </p:nvSpPr>
        <p:spPr/>
        <p:txBody>
          <a:bodyPr/>
          <a:lstStyle/>
          <a:p>
            <a:r>
              <a:rPr lang="en-US" dirty="0"/>
              <a:t>K-Nearest Neighbors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403E3F-92F0-46CC-AEE7-00CB8A428430}"/>
                  </a:ext>
                </a:extLst>
              </p:cNvPr>
              <p:cNvSpPr>
                <a:spLocks noGrp="1"/>
              </p:cNvSpPr>
              <p:nvPr>
                <p:ph idx="1"/>
              </p:nvPr>
            </p:nvSpPr>
            <p:spPr>
              <a:xfrm>
                <a:off x="838200" y="4616511"/>
                <a:ext cx="10515600" cy="1876365"/>
              </a:xfrm>
            </p:spPr>
            <p:txBody>
              <a:bodyPr>
                <a:normAutofit fontScale="70000" lnSpcReduction="20000"/>
              </a:bodyPr>
              <a:lstStyle/>
              <a:p>
                <a:r>
                  <a:rPr lang="en-US" dirty="0"/>
                  <a:t>Class is predicted by looking at the majority in the set of the k nearest </a:t>
                </a:r>
                <a:r>
                  <a:rPr lang="en-US" b="1" dirty="0"/>
                  <a:t>neighbors</a:t>
                </a:r>
                <a:r>
                  <a:rPr lang="en-US" dirty="0"/>
                  <a:t>. </a:t>
                </a:r>
                <a14:m>
                  <m:oMath xmlns:m="http://schemas.openxmlformats.org/officeDocument/2006/math">
                    <m:r>
                      <a:rPr lang="en-US" i="1" dirty="0" smtClean="0">
                        <a:latin typeface="Cambria Math" panose="02040503050406030204" pitchFamily="18" charset="0"/>
                      </a:rPr>
                      <m:t>𝑘</m:t>
                    </m:r>
                  </m:oMath>
                </a14:m>
                <a:r>
                  <a:rPr lang="en-US" dirty="0"/>
                  <a:t> is a hyperparameter. Larger </a:t>
                </a:r>
                <a14:m>
                  <m:oMath xmlns:m="http://schemas.openxmlformats.org/officeDocument/2006/math">
                    <m:r>
                      <a:rPr lang="en-US" i="1" dirty="0" smtClean="0">
                        <a:latin typeface="Cambria Math" panose="02040503050406030204" pitchFamily="18" charset="0"/>
                      </a:rPr>
                      <m:t>𝑘</m:t>
                    </m:r>
                  </m:oMath>
                </a14:m>
                <a:r>
                  <a:rPr lang="en-US" dirty="0"/>
                  <a:t> smooth the decision boundary.</a:t>
                </a:r>
              </a:p>
              <a:p>
                <a:r>
                  <a:rPr lang="en-US" dirty="0"/>
                  <a:t>Neighbors are found using a distance measure (e.g., Euclidean distance between points).</a:t>
                </a:r>
              </a:p>
              <a:p>
                <a:r>
                  <a:rPr lang="en-US" dirty="0"/>
                  <a:t>Approximates a Bayesian classifier by </a:t>
                </a:r>
                <a:br>
                  <a:rPr lang="en-US" dirty="0"/>
                </a:br>
                <a:br>
                  <a:rPr lang="en-US" dirty="0"/>
                </a:b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i="1">
                            <a:latin typeface="Cambria Math" panose="02040503050406030204" pitchFamily="18" charset="0"/>
                          </a:rPr>
                          <m:t> </m:t>
                        </m:r>
                        <m:r>
                          <m:rPr>
                            <m:nor/>
                          </m:rPr>
                          <a:rPr lang="en-US" b="0" i="0" smtClean="0">
                            <a:latin typeface="Cambria Math" panose="02040503050406030204" pitchFamily="18" charset="0"/>
                          </a:rPr>
                          <m:t>neighborhood</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DD403E3F-92F0-46CC-AEE7-00CB8A428430}"/>
                  </a:ext>
                </a:extLst>
              </p:cNvPr>
              <p:cNvSpPr>
                <a:spLocks noGrp="1" noRot="1" noChangeAspect="1" noMove="1" noResize="1" noEditPoints="1" noAdjustHandles="1" noChangeArrowheads="1" noChangeShapeType="1" noTextEdit="1"/>
              </p:cNvSpPr>
              <p:nvPr>
                <p:ph idx="1"/>
              </p:nvPr>
            </p:nvSpPr>
            <p:spPr>
              <a:xfrm>
                <a:off x="838200" y="4616511"/>
                <a:ext cx="10515600" cy="1876365"/>
              </a:xfrm>
              <a:blipFill>
                <a:blip r:embed="rId2"/>
                <a:stretch>
                  <a:fillRect l="-522" t="-58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C44BE1D-B926-4089-8E89-446CBA16D0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184883" y="1524000"/>
            <a:ext cx="7822234" cy="309251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A030D7-AE02-E41D-F799-060EE531343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05A030D7-AE02-E41D-F799-060EE531343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4"/>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792513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B28D-40CD-4E4E-B820-0865925CF2C2}"/>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F12B41D0-8B63-4496-9282-892F584394AC}"/>
              </a:ext>
            </a:extLst>
          </p:cNvPr>
          <p:cNvSpPr>
            <a:spLocks noGrp="1"/>
          </p:cNvSpPr>
          <p:nvPr>
            <p:ph idx="1"/>
          </p:nvPr>
        </p:nvSpPr>
        <p:spPr>
          <a:xfrm>
            <a:off x="838200" y="5085475"/>
            <a:ext cx="10515600" cy="1272461"/>
          </a:xfrm>
        </p:spPr>
        <p:txBody>
          <a:bodyPr>
            <a:normAutofit fontScale="92500" lnSpcReduction="10000"/>
          </a:bodyPr>
          <a:lstStyle/>
          <a:p>
            <a:r>
              <a:rPr lang="en-US" dirty="0"/>
              <a:t>Linear classifier that finds </a:t>
            </a:r>
            <a:r>
              <a:rPr lang="en-US" b="1" dirty="0"/>
              <a:t>the maximum margin separator </a:t>
            </a:r>
            <a:r>
              <a:rPr lang="en-US" dirty="0"/>
              <a:t>using only the points that are “support vectors” and quadratic optimization.</a:t>
            </a:r>
          </a:p>
          <a:p>
            <a:r>
              <a:rPr lang="en-US" dirty="0"/>
              <a:t>The kernel trick can be used to learn non-linear decision boundaries.</a:t>
            </a:r>
          </a:p>
        </p:txBody>
      </p:sp>
      <p:grpSp>
        <p:nvGrpSpPr>
          <p:cNvPr id="5" name="Group 4">
            <a:extLst>
              <a:ext uri="{FF2B5EF4-FFF2-40B4-BE49-F238E27FC236}">
                <a16:creationId xmlns:a16="http://schemas.microsoft.com/office/drawing/2014/main" id="{589EE94F-62F4-0910-6F3B-7FDCD9500AEE}"/>
              </a:ext>
              <a:ext uri="{C183D7F6-B498-43B3-948B-1728B52AA6E4}">
                <adec:decorative xmlns:adec="http://schemas.microsoft.com/office/drawing/2017/decorative" val="1"/>
              </a:ext>
            </a:extLst>
          </p:cNvPr>
          <p:cNvGrpSpPr/>
          <p:nvPr/>
        </p:nvGrpSpPr>
        <p:grpSpPr>
          <a:xfrm>
            <a:off x="2822407" y="1524000"/>
            <a:ext cx="7159793" cy="3389531"/>
            <a:chOff x="2822407" y="1524000"/>
            <a:chExt cx="7159793" cy="3389531"/>
          </a:xfrm>
        </p:grpSpPr>
        <p:pic>
          <p:nvPicPr>
            <p:cNvPr id="4" name="Picture 3">
              <a:extLst>
                <a:ext uri="{FF2B5EF4-FFF2-40B4-BE49-F238E27FC236}">
                  <a16:creationId xmlns:a16="http://schemas.microsoft.com/office/drawing/2014/main" id="{989E3C8D-26ED-4587-9061-8225A32F46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22407" y="1524000"/>
              <a:ext cx="6547186" cy="3092609"/>
            </a:xfrm>
            <a:prstGeom prst="rect">
              <a:avLst/>
            </a:prstGeom>
          </p:spPr>
        </p:pic>
        <p:cxnSp>
          <p:nvCxnSpPr>
            <p:cNvPr id="6" name="Straight Connector 5">
              <a:extLst>
                <a:ext uri="{FF2B5EF4-FFF2-40B4-BE49-F238E27FC236}">
                  <a16:creationId xmlns:a16="http://schemas.microsoft.com/office/drawing/2014/main" id="{BEC63F72-A75D-4C51-8E01-0780A7509E7B}"/>
                </a:ext>
              </a:extLst>
            </p:cNvPr>
            <p:cNvCxnSpPr/>
            <p:nvPr/>
          </p:nvCxnSpPr>
          <p:spPr>
            <a:xfrm flipV="1">
              <a:off x="7543800" y="3276600"/>
              <a:ext cx="228600" cy="228600"/>
            </a:xfrm>
            <a:prstGeom prst="line">
              <a:avLst/>
            </a:prstGeom>
            <a:ln w="28575">
              <a:headEnd type="arrow"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7" name="TextBox 6">
              <a:extLst>
                <a:ext uri="{FF2B5EF4-FFF2-40B4-BE49-F238E27FC236}">
                  <a16:creationId xmlns:a16="http://schemas.microsoft.com/office/drawing/2014/main" id="{5F65893B-1871-46E0-9FC6-B0AB3182650A}"/>
                </a:ext>
              </a:extLst>
            </p:cNvPr>
            <p:cNvSpPr txBox="1"/>
            <p:nvPr/>
          </p:nvSpPr>
          <p:spPr>
            <a:xfrm>
              <a:off x="7848600" y="2963148"/>
              <a:ext cx="914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Margin</a:t>
              </a:r>
            </a:p>
          </p:txBody>
        </p:sp>
        <p:cxnSp>
          <p:nvCxnSpPr>
            <p:cNvPr id="9" name="Straight Arrow Connector 8">
              <a:extLst>
                <a:ext uri="{FF2B5EF4-FFF2-40B4-BE49-F238E27FC236}">
                  <a16:creationId xmlns:a16="http://schemas.microsoft.com/office/drawing/2014/main" id="{37357CC0-8EE6-4829-A5F8-8807046ADF94}"/>
                </a:ext>
              </a:extLst>
            </p:cNvPr>
            <p:cNvCxnSpPr>
              <a:cxnSpLocks/>
            </p:cNvCxnSpPr>
            <p:nvPr/>
          </p:nvCxnSpPr>
          <p:spPr>
            <a:xfrm flipH="1" flipV="1">
              <a:off x="8305800" y="4024311"/>
              <a:ext cx="612607" cy="381001"/>
            </a:xfrm>
            <a:prstGeom prst="straightConnector1">
              <a:avLst/>
            </a:prstGeom>
            <a:ln w="28575">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10" name="TextBox 9">
              <a:extLst>
                <a:ext uri="{FF2B5EF4-FFF2-40B4-BE49-F238E27FC236}">
                  <a16:creationId xmlns:a16="http://schemas.microsoft.com/office/drawing/2014/main" id="{93C6BB77-7931-493F-A79F-DEBFF6D21390}"/>
                </a:ext>
              </a:extLst>
            </p:cNvPr>
            <p:cNvSpPr txBox="1"/>
            <p:nvPr/>
          </p:nvSpPr>
          <p:spPr>
            <a:xfrm>
              <a:off x="8855580" y="4267200"/>
              <a:ext cx="112662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Decision boundary </a:t>
              </a:r>
            </a:p>
          </p:txBody>
        </p:sp>
      </p:grpSp>
    </p:spTree>
    <p:extLst>
      <p:ext uri="{BB962C8B-B14F-4D97-AF65-F5344CB8AC3E}">
        <p14:creationId xmlns:p14="http://schemas.microsoft.com/office/powerpoint/2010/main" val="101835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D0E-A67A-4382-B425-09B322BE189D}"/>
              </a:ext>
            </a:extLst>
          </p:cNvPr>
          <p:cNvSpPr>
            <a:spLocks noGrp="1"/>
          </p:cNvSpPr>
          <p:nvPr>
            <p:ph type="title"/>
          </p:nvPr>
        </p:nvSpPr>
        <p:spPr/>
        <p:txBody>
          <a:bodyPr/>
          <a:lstStyle/>
          <a:p>
            <a:r>
              <a:rPr lang="en-US" dirty="0"/>
              <a:t>Artificial Neural Networks/Deep Learning</a:t>
            </a:r>
          </a:p>
        </p:txBody>
      </p:sp>
      <p:grpSp>
        <p:nvGrpSpPr>
          <p:cNvPr id="13" name="Group 12" descr="A figure showing the topology of a neural network with a single hidden layer.">
            <a:extLst>
              <a:ext uri="{FF2B5EF4-FFF2-40B4-BE49-F238E27FC236}">
                <a16:creationId xmlns:a16="http://schemas.microsoft.com/office/drawing/2014/main" id="{75037A14-3AFB-5878-CDC0-BD0486D59593}"/>
              </a:ext>
            </a:extLst>
          </p:cNvPr>
          <p:cNvGrpSpPr/>
          <p:nvPr/>
        </p:nvGrpSpPr>
        <p:grpSpPr>
          <a:xfrm>
            <a:off x="45672" y="1217096"/>
            <a:ext cx="7802930" cy="5513904"/>
            <a:chOff x="45672" y="1217096"/>
            <a:chExt cx="7802930" cy="5513904"/>
          </a:xfrm>
        </p:grpSpPr>
        <p:pic>
          <p:nvPicPr>
            <p:cNvPr id="5" name="Picture 4">
              <a:extLst>
                <a:ext uri="{FF2B5EF4-FFF2-40B4-BE49-F238E27FC236}">
                  <a16:creationId xmlns:a16="http://schemas.microsoft.com/office/drawing/2014/main" id="{59C505E5-264D-4512-B738-64315008EC14}"/>
                </a:ext>
              </a:extLst>
            </p:cNvPr>
            <p:cNvPicPr>
              <a:picLocks noChangeAspect="1"/>
            </p:cNvPicPr>
            <p:nvPr/>
          </p:nvPicPr>
          <p:blipFill rotWithShape="1">
            <a:blip r:embed="rId2"/>
            <a:srcRect l="-2123" r="-1"/>
            <a:stretch/>
          </p:blipFill>
          <p:spPr>
            <a:xfrm>
              <a:off x="45672" y="1778000"/>
              <a:ext cx="7802930" cy="4576762"/>
            </a:xfrm>
            <a:prstGeom prst="rect">
              <a:avLst/>
            </a:prstGeom>
          </p:spPr>
        </p:pic>
        <p:sp>
          <p:nvSpPr>
            <p:cNvPr id="8" name="Speech Bubble: Rectangle 7">
              <a:extLst>
                <a:ext uri="{FF2B5EF4-FFF2-40B4-BE49-F238E27FC236}">
                  <a16:creationId xmlns:a16="http://schemas.microsoft.com/office/drawing/2014/main" id="{23257D05-D4F7-429A-8BEC-42DD062F3215}"/>
                </a:ext>
              </a:extLst>
            </p:cNvPr>
            <p:cNvSpPr/>
            <p:nvPr/>
          </p:nvSpPr>
          <p:spPr>
            <a:xfrm>
              <a:off x="2986312" y="6293644"/>
              <a:ext cx="976088" cy="381000"/>
            </a:xfrm>
            <a:prstGeom prst="wedgeRectCallout">
              <a:avLst>
                <a:gd name="adj1" fmla="val 58333"/>
                <a:gd name="adj2" fmla="val -124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Bias term</a:t>
              </a:r>
            </a:p>
          </p:txBody>
        </p:sp>
        <p:sp>
          <p:nvSpPr>
            <p:cNvPr id="9" name="Speech Bubble: Rectangle 8">
              <a:extLst>
                <a:ext uri="{FF2B5EF4-FFF2-40B4-BE49-F238E27FC236}">
                  <a16:creationId xmlns:a16="http://schemas.microsoft.com/office/drawing/2014/main" id="{8CE8AF8D-75D9-4426-918B-179C915BDA88}"/>
                </a:ext>
              </a:extLst>
            </p:cNvPr>
            <p:cNvSpPr/>
            <p:nvPr/>
          </p:nvSpPr>
          <p:spPr>
            <a:xfrm>
              <a:off x="4279900" y="6248400"/>
              <a:ext cx="2425700" cy="482600"/>
            </a:xfrm>
            <a:prstGeom prst="wedgeRectCallout">
              <a:avLst>
                <a:gd name="adj1" fmla="val -10212"/>
                <a:gd name="adj2" fmla="val -29476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Non-linear activation function</a:t>
              </a:r>
            </a:p>
          </p:txBody>
        </p:sp>
        <p:sp>
          <p:nvSpPr>
            <p:cNvPr id="10" name="Speech Bubble: Rectangle 9">
              <a:extLst>
                <a:ext uri="{FF2B5EF4-FFF2-40B4-BE49-F238E27FC236}">
                  <a16:creationId xmlns:a16="http://schemas.microsoft.com/office/drawing/2014/main" id="{CB86ED20-CC1D-4B11-BD63-F18FD50791F0}"/>
                </a:ext>
              </a:extLst>
            </p:cNvPr>
            <p:cNvSpPr/>
            <p:nvPr/>
          </p:nvSpPr>
          <p:spPr>
            <a:xfrm>
              <a:off x="1143000" y="1524000"/>
              <a:ext cx="1600200" cy="461962"/>
            </a:xfrm>
            <a:prstGeom prst="wedgeRectCallout">
              <a:avLst>
                <a:gd name="adj1" fmla="val -19445"/>
                <a:gd name="adj2" fmla="val 1707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Hidden Layer</a:t>
              </a:r>
            </a:p>
          </p:txBody>
        </p:sp>
        <p:sp>
          <p:nvSpPr>
            <p:cNvPr id="11" name="Rectangle 10">
              <a:extLst>
                <a:ext uri="{FF2B5EF4-FFF2-40B4-BE49-F238E27FC236}">
                  <a16:creationId xmlns:a16="http://schemas.microsoft.com/office/drawing/2014/main" id="{AC5C019B-45E1-4EAF-A424-7EF300F014B2}"/>
                </a:ext>
              </a:extLst>
            </p:cNvPr>
            <p:cNvSpPr/>
            <p:nvPr/>
          </p:nvSpPr>
          <p:spPr>
            <a:xfrm>
              <a:off x="1143000" y="2316162"/>
              <a:ext cx="838200" cy="3128962"/>
            </a:xfrm>
            <a:prstGeom prst="rect">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8A9B84-D447-4F07-A7BF-15162A2BC21C}"/>
                </a:ext>
              </a:extLst>
            </p:cNvPr>
            <p:cNvSpPr txBox="1"/>
            <p:nvPr/>
          </p:nvSpPr>
          <p:spPr>
            <a:xfrm>
              <a:off x="4240470" y="1217096"/>
              <a:ext cx="2590800" cy="369332"/>
            </a:xfrm>
            <a:prstGeom prst="rect">
              <a:avLst/>
            </a:prstGeom>
            <a:noFill/>
          </p:spPr>
          <p:txBody>
            <a:bodyPr wrap="square" rtlCol="0">
              <a:spAutoFit/>
            </a:bodyPr>
            <a:lstStyle/>
            <a:p>
              <a:r>
                <a:rPr lang="en-US" b="1" dirty="0"/>
                <a:t>Computational graph</a:t>
              </a:r>
            </a:p>
          </p:txBody>
        </p:sp>
        <mc:AlternateContent xmlns:mc="http://schemas.openxmlformats.org/markup-compatibility/2006">
          <mc:Choice xmlns:a14="http://schemas.microsoft.com/office/drawing/2010/main" Requires="a14">
            <p:sp>
              <p:nvSpPr>
                <p:cNvPr id="4" name="Speech Bubble: Rectangle 3">
                  <a:extLst>
                    <a:ext uri="{FF2B5EF4-FFF2-40B4-BE49-F238E27FC236}">
                      <a16:creationId xmlns:a16="http://schemas.microsoft.com/office/drawing/2014/main" id="{A750B6A0-2002-5342-C717-6C7D75640BF4}"/>
                    </a:ext>
                  </a:extLst>
                </p:cNvPr>
                <p:cNvSpPr/>
                <p:nvPr/>
              </p:nvSpPr>
              <p:spPr>
                <a:xfrm>
                  <a:off x="6144988" y="1524000"/>
                  <a:ext cx="1703613" cy="1090108"/>
                </a:xfrm>
                <a:prstGeom prst="wedgeRectCallout">
                  <a:avLst>
                    <a:gd name="adj1" fmla="val 12589"/>
                    <a:gd name="adj2" fmla="val 1579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For classification typically a </a:t>
                  </a:r>
                  <a:r>
                    <a:rPr lang="en-US" sz="1400" dirty="0" err="1"/>
                    <a:t>softmax</a:t>
                  </a:r>
                  <a:r>
                    <a:rPr lang="en-US" sz="1400" dirty="0"/>
                    <a:t> activation function returning </a:t>
                  </a:r>
                  <a14:m>
                    <m:oMath xmlns:m="http://schemas.openxmlformats.org/officeDocument/2006/math">
                      <m:r>
                        <a:rPr lang="en-US" sz="1400" b="1" i="1" smtClean="0">
                          <a:latin typeface="Cambria Math" panose="02040503050406030204" pitchFamily="18" charset="0"/>
                        </a:rPr>
                        <m:t>𝑷</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oMath>
                  </a14:m>
                  <a:endParaRPr lang="en-US" sz="1400" dirty="0"/>
                </a:p>
              </p:txBody>
            </p:sp>
          </mc:Choice>
          <mc:Fallback>
            <p:sp>
              <p:nvSpPr>
                <p:cNvPr id="4" name="Speech Bubble: Rectangle 3">
                  <a:extLst>
                    <a:ext uri="{FF2B5EF4-FFF2-40B4-BE49-F238E27FC236}">
                      <a16:creationId xmlns:a16="http://schemas.microsoft.com/office/drawing/2014/main" id="{A750B6A0-2002-5342-C717-6C7D75640BF4}"/>
                    </a:ext>
                  </a:extLst>
                </p:cNvPr>
                <p:cNvSpPr>
                  <a:spLocks noRot="1" noChangeAspect="1" noMove="1" noResize="1" noEditPoints="1" noAdjustHandles="1" noChangeArrowheads="1" noChangeShapeType="1" noTextEdit="1"/>
                </p:cNvSpPr>
                <p:nvPr/>
              </p:nvSpPr>
              <p:spPr>
                <a:xfrm>
                  <a:off x="6144988" y="1524000"/>
                  <a:ext cx="1703613" cy="1090108"/>
                </a:xfrm>
                <a:prstGeom prst="wedgeRectCallout">
                  <a:avLst>
                    <a:gd name="adj1" fmla="val 12589"/>
                    <a:gd name="adj2" fmla="val 157912"/>
                  </a:avLst>
                </a:prstGeom>
                <a:blipFill>
                  <a:blip r:embed="rId3"/>
                  <a:stretch>
                    <a:fillRect/>
                  </a:stretch>
                </a:blipFill>
              </p:spPr>
              <p:txBody>
                <a:bodyPr/>
                <a:lstStyle/>
                <a:p>
                  <a:r>
                    <a:rPr lang="en-US">
                      <a:noFill/>
                    </a:rPr>
                    <a:t> </a:t>
                  </a:r>
                </a:p>
              </p:txBody>
            </p:sp>
          </mc:Fallback>
        </mc:AlternateContent>
        <p:sp>
          <p:nvSpPr>
            <p:cNvPr id="6" name="Speech Bubble: Rectangle 5">
              <a:extLst>
                <a:ext uri="{FF2B5EF4-FFF2-40B4-BE49-F238E27FC236}">
                  <a16:creationId xmlns:a16="http://schemas.microsoft.com/office/drawing/2014/main" id="{1D9991D3-82B3-3064-C52C-A229F1BFF3D7}"/>
                </a:ext>
              </a:extLst>
            </p:cNvPr>
            <p:cNvSpPr/>
            <p:nvPr/>
          </p:nvSpPr>
          <p:spPr>
            <a:xfrm>
              <a:off x="838200" y="6059145"/>
              <a:ext cx="1104900" cy="381000"/>
            </a:xfrm>
            <a:prstGeom prst="wedgeRectCallout">
              <a:avLst>
                <a:gd name="adj1" fmla="val 25551"/>
                <a:gd name="adj2" fmla="val -2807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Perceptron</a:t>
              </a:r>
            </a:p>
          </p:txBody>
        </p:sp>
        <p:sp>
          <p:nvSpPr>
            <p:cNvPr id="7" name="Oval 6">
              <a:extLst>
                <a:ext uri="{FF2B5EF4-FFF2-40B4-BE49-F238E27FC236}">
                  <a16:creationId xmlns:a16="http://schemas.microsoft.com/office/drawing/2014/main" id="{617CB4B8-E50C-D9E2-1583-8D9F96D417B5}"/>
                </a:ext>
              </a:extLst>
            </p:cNvPr>
            <p:cNvSpPr/>
            <p:nvPr/>
          </p:nvSpPr>
          <p:spPr>
            <a:xfrm>
              <a:off x="3516088" y="1503391"/>
              <a:ext cx="1943100" cy="2590800"/>
            </a:xfrm>
            <a:prstGeom prst="ellipse">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cxnSp>
          <p:nvCxnSpPr>
            <p:cNvPr id="15" name="Straight Connector 14">
              <a:extLst>
                <a:ext uri="{FF2B5EF4-FFF2-40B4-BE49-F238E27FC236}">
                  <a16:creationId xmlns:a16="http://schemas.microsoft.com/office/drawing/2014/main" id="{B6AA2D06-82E0-6A3D-BC59-0D301E7633E2}"/>
                </a:ext>
              </a:extLst>
            </p:cNvPr>
            <p:cNvCxnSpPr>
              <a:cxnSpLocks/>
            </p:cNvCxnSpPr>
            <p:nvPr/>
          </p:nvCxnSpPr>
          <p:spPr>
            <a:xfrm flipV="1">
              <a:off x="1611488" y="1586428"/>
              <a:ext cx="2409626" cy="113826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89DDE38B-5A06-6C92-402E-28D279A27AE6}"/>
                </a:ext>
              </a:extLst>
            </p:cNvPr>
            <p:cNvCxnSpPr>
              <a:cxnSpLocks/>
            </p:cNvCxnSpPr>
            <p:nvPr/>
          </p:nvCxnSpPr>
          <p:spPr>
            <a:xfrm>
              <a:off x="1611487" y="3054894"/>
              <a:ext cx="2323321" cy="89110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970AAE-D0C1-4D69-AE5D-06F79663B2E1}"/>
                  </a:ext>
                </a:extLst>
              </p:cNvPr>
              <p:cNvSpPr>
                <a:spLocks noGrp="1"/>
              </p:cNvSpPr>
              <p:nvPr>
                <p:ph idx="1"/>
              </p:nvPr>
            </p:nvSpPr>
            <p:spPr>
              <a:xfrm>
                <a:off x="7999189" y="1803915"/>
                <a:ext cx="3657600" cy="4688960"/>
              </a:xfrm>
            </p:spPr>
            <p:txBody>
              <a:bodyPr>
                <a:noAutofit/>
              </a:bodyPr>
              <a:lstStyle/>
              <a:p>
                <a:r>
                  <a:rPr lang="en-US" sz="1800" dirty="0"/>
                  <a:t>Represent </a:t>
                </a:r>
                <a14:m>
                  <m:oMath xmlns:m="http://schemas.openxmlformats.org/officeDocument/2006/math">
                    <m:acc>
                      <m:accPr>
                        <m:chr m:val="̂"/>
                        <m:ctrlPr>
                          <a:rPr lang="en-US" sz="1800" b="0" i="1" dirty="0" smtClean="0">
                            <a:latin typeface="Cambria Math" panose="02040503050406030204" pitchFamily="18" charset="0"/>
                          </a:rPr>
                        </m:ctrlPr>
                      </m:accPr>
                      <m:e>
                        <m:r>
                          <a:rPr lang="en-US" sz="1800" b="0" i="1" dirty="0" smtClean="0">
                            <a:latin typeface="Cambria Math" panose="02040503050406030204" pitchFamily="18" charset="0"/>
                          </a:rPr>
                          <m:t>𝑦</m:t>
                        </m:r>
                      </m:e>
                    </m:acc>
                    <m:r>
                      <a:rPr lang="en-US" sz="1800" b="0" i="1" dirty="0" smtClean="0">
                        <a:latin typeface="Cambria Math" panose="02040503050406030204" pitchFamily="18" charset="0"/>
                      </a:rPr>
                      <m:t>=</m:t>
                    </m:r>
                    <m:r>
                      <a:rPr lang="en-US" sz="1800" b="0" i="1" dirty="0" smtClean="0">
                        <a:latin typeface="Cambria Math" panose="02040503050406030204" pitchFamily="18" charset="0"/>
                      </a:rPr>
                      <m:t>h</m:t>
                    </m:r>
                    <m:d>
                      <m:dPr>
                        <m:ctrlPr>
                          <a:rPr lang="en-US" sz="1800" b="0" i="1" dirty="0" smtClean="0">
                            <a:latin typeface="Cambria Math" panose="02040503050406030204" pitchFamily="18" charset="0"/>
                          </a:rPr>
                        </m:ctrlPr>
                      </m:dPr>
                      <m:e>
                        <m:r>
                          <a:rPr lang="en-US" sz="1800" i="1" dirty="0" smtClean="0">
                            <a:latin typeface="Cambria Math" panose="02040503050406030204" pitchFamily="18" charset="0"/>
                          </a:rPr>
                          <m:t>𝑥</m:t>
                        </m:r>
                      </m:e>
                    </m:d>
                  </m:oMath>
                </a14:m>
                <a:r>
                  <a:rPr lang="en-US" sz="1800" dirty="0"/>
                  <a:t> as a network of weighted sums with non-linear </a:t>
                </a:r>
                <a:r>
                  <a:rPr lang="en-US" sz="1800" b="1" dirty="0"/>
                  <a:t>activation functions </a:t>
                </a:r>
                <a:r>
                  <a:rPr lang="en-US" sz="1800" dirty="0"/>
                  <a:t>g (e.g., logistic, </a:t>
                </a:r>
                <a:r>
                  <a:rPr lang="en-US" sz="1800" dirty="0" err="1"/>
                  <a:t>ReLU</a:t>
                </a:r>
                <a:r>
                  <a:rPr lang="en-US" sz="1800" dirty="0"/>
                  <a:t>).</a:t>
                </a:r>
              </a:p>
              <a:p>
                <a:r>
                  <a:rPr lang="en-US" sz="1800" dirty="0"/>
                  <a:t>Learn weights </a:t>
                </a:r>
                <a14:m>
                  <m:oMath xmlns:m="http://schemas.openxmlformats.org/officeDocument/2006/math">
                    <m:r>
                      <a:rPr lang="en-US" sz="1800" b="1" i="0" dirty="0" smtClean="0">
                        <a:latin typeface="Cambria Math" panose="02040503050406030204" pitchFamily="18" charset="0"/>
                      </a:rPr>
                      <m:t>𝐰</m:t>
                    </m:r>
                  </m:oMath>
                </a14:m>
                <a:r>
                  <a:rPr lang="en-US" sz="1800" dirty="0"/>
                  <a:t> from examples using </a:t>
                </a:r>
                <a:r>
                  <a:rPr lang="en-US" sz="1800" b="1" dirty="0"/>
                  <a:t>backpropagation</a:t>
                </a:r>
                <a:r>
                  <a:rPr lang="en-US" sz="1800" dirty="0"/>
                  <a:t> of prediction errors </a:t>
                </a:r>
                <a14:m>
                  <m:oMath xmlns:m="http://schemas.openxmlformats.org/officeDocument/2006/math">
                    <m:r>
                      <m:rPr>
                        <m:sty m:val="p"/>
                      </m:rPr>
                      <a:rPr lang="en-US" sz="1800" dirty="0">
                        <a:latin typeface="Cambria Math" panose="02040503050406030204" pitchFamily="18" charset="0"/>
                      </a:rPr>
                      <m:t>L</m:t>
                    </m:r>
                    <m:r>
                      <a:rPr lang="en-US" sz="1800" b="0" i="0" dirty="0" smtClean="0">
                        <a:latin typeface="Cambria Math" panose="02040503050406030204" pitchFamily="18" charset="0"/>
                      </a:rPr>
                      <m:t>(</m:t>
                    </m:r>
                    <m:acc>
                      <m:accPr>
                        <m:chr m:val="̂"/>
                        <m:ctrlPr>
                          <a:rPr lang="en-US" sz="1800" b="0" i="1" dirty="0" smtClean="0">
                            <a:latin typeface="Cambria Math" panose="02040503050406030204" pitchFamily="18" charset="0"/>
                          </a:rPr>
                        </m:ctrlPr>
                      </m:accPr>
                      <m:e>
                        <m:r>
                          <a:rPr lang="en-US" sz="1800" b="0" i="1" dirty="0" smtClean="0">
                            <a:latin typeface="Cambria Math" panose="02040503050406030204" pitchFamily="18" charset="0"/>
                          </a:rPr>
                          <m:t>𝑦</m:t>
                        </m:r>
                      </m:e>
                    </m:acc>
                    <m:r>
                      <a:rPr lang="en-US" sz="1800" b="0" i="1" dirty="0" smtClean="0">
                        <a:latin typeface="Cambria Math" panose="02040503050406030204" pitchFamily="18" charset="0"/>
                      </a:rPr>
                      <m:t>, </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m:t>
                    </m:r>
                  </m:oMath>
                </a14:m>
                <a:r>
                  <a:rPr lang="en-US" sz="1800" dirty="0"/>
                  <a:t> (gradient descend).</a:t>
                </a:r>
              </a:p>
              <a:p>
                <a:r>
                  <a:rPr lang="en-US" sz="1800" dirty="0"/>
                  <a:t>ANNs are </a:t>
                </a:r>
                <a:r>
                  <a:rPr lang="en-US" sz="1800" b="1" dirty="0"/>
                  <a:t>universal approximators</a:t>
                </a:r>
                <a:r>
                  <a:rPr lang="en-US" sz="1800" dirty="0"/>
                  <a:t>. Large networks can approximate any function (no bias). </a:t>
                </a:r>
                <a:r>
                  <a:rPr lang="en-US" sz="1800" b="1" dirty="0"/>
                  <a:t>Regularization</a:t>
                </a:r>
                <a:r>
                  <a:rPr lang="en-US" sz="1800" dirty="0"/>
                  <a:t> is typically used to avoid overfitting.</a:t>
                </a:r>
              </a:p>
              <a:p>
                <a:r>
                  <a:rPr lang="en-US" sz="1800" b="1" dirty="0"/>
                  <a:t>Deep learning </a:t>
                </a:r>
                <a:r>
                  <a:rPr lang="en-US" sz="1800" dirty="0"/>
                  <a:t>adds more hidden layers and layer types (e.g., convolution layers) for better learning.</a:t>
                </a:r>
              </a:p>
            </p:txBody>
          </p:sp>
        </mc:Choice>
        <mc:Fallback xmlns="">
          <p:sp>
            <p:nvSpPr>
              <p:cNvPr id="3" name="Content Placeholder 2">
                <a:extLst>
                  <a:ext uri="{FF2B5EF4-FFF2-40B4-BE49-F238E27FC236}">
                    <a16:creationId xmlns:a16="http://schemas.microsoft.com/office/drawing/2014/main" id="{85970AAE-D0C1-4D69-AE5D-06F79663B2E1}"/>
                  </a:ext>
                </a:extLst>
              </p:cNvPr>
              <p:cNvSpPr>
                <a:spLocks noGrp="1" noRot="1" noChangeAspect="1" noMove="1" noResize="1" noEditPoints="1" noAdjustHandles="1" noChangeArrowheads="1" noChangeShapeType="1" noTextEdit="1"/>
              </p:cNvSpPr>
              <p:nvPr>
                <p:ph idx="1"/>
              </p:nvPr>
            </p:nvSpPr>
            <p:spPr>
              <a:xfrm>
                <a:off x="7999189" y="1803915"/>
                <a:ext cx="3657600" cy="4688960"/>
              </a:xfrm>
              <a:blipFill>
                <a:blip r:embed="rId4"/>
                <a:stretch>
                  <a:fillRect l="-1000" t="-1300" r="-1000" b="-1691"/>
                </a:stretch>
              </a:blipFill>
            </p:spPr>
            <p:txBody>
              <a:bodyPr/>
              <a:lstStyle/>
              <a:p>
                <a:r>
                  <a:rPr lang="en-US">
                    <a:noFill/>
                  </a:rPr>
                  <a:t> </a:t>
                </a:r>
              </a:p>
            </p:txBody>
          </p:sp>
        </mc:Fallback>
      </mc:AlternateContent>
    </p:spTree>
    <p:extLst>
      <p:ext uri="{BB962C8B-B14F-4D97-AF65-F5344CB8AC3E}">
        <p14:creationId xmlns:p14="http://schemas.microsoft.com/office/powerpoint/2010/main" val="4045130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24CCA2-CD25-4318-A32D-11D515970BB0}"/>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Other Popular Models and Methods</a:t>
            </a:r>
          </a:p>
        </p:txBody>
      </p:sp>
      <p:graphicFrame>
        <p:nvGraphicFramePr>
          <p:cNvPr id="5" name="Content Placeholder 2" descr="A popular class of models is called generalized linear models. This class includes linear and logistic regression. Other methods often used are regularization, the kernel trick, ensemble learning and embedding of data.">
            <a:extLst>
              <a:ext uri="{FF2B5EF4-FFF2-40B4-BE49-F238E27FC236}">
                <a16:creationId xmlns:a16="http://schemas.microsoft.com/office/drawing/2014/main" id="{0E17A239-0BAB-C414-09F4-BB525FA255C3}"/>
              </a:ext>
            </a:extLst>
          </p:cNvPr>
          <p:cNvGraphicFramePr>
            <a:graphicFrameLocks noGrp="1"/>
          </p:cNvGraphicFramePr>
          <p:nvPr>
            <p:ph idx="1"/>
            <p:extLst>
              <p:ext uri="{D42A27DB-BD31-4B8C-83A1-F6EECF244321}">
                <p14:modId xmlns:p14="http://schemas.microsoft.com/office/powerpoint/2010/main" val="364878064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240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31CE-DF87-67E9-77D1-77180DEFF9A8}"/>
              </a:ext>
            </a:extLst>
          </p:cNvPr>
          <p:cNvSpPr>
            <a:spLocks noGrp="1"/>
          </p:cNvSpPr>
          <p:nvPr>
            <p:ph type="title"/>
          </p:nvPr>
        </p:nvSpPr>
        <p:spPr/>
        <p:txBody>
          <a:bodyPr/>
          <a:lstStyle/>
          <a:p>
            <a:r>
              <a:rPr lang="en-US" dirty="0"/>
              <a:t>Some Use Cases of ML for Intelligent Agents</a:t>
            </a:r>
          </a:p>
        </p:txBody>
      </p:sp>
      <p:sp>
        <p:nvSpPr>
          <p:cNvPr id="3" name="Content Placeholder 2">
            <a:extLst>
              <a:ext uri="{FF2B5EF4-FFF2-40B4-BE49-F238E27FC236}">
                <a16:creationId xmlns:a16="http://schemas.microsoft.com/office/drawing/2014/main" id="{78A33CD8-6DB6-F8AA-0C14-2EE3075AFB5C}"/>
              </a:ext>
            </a:extLst>
          </p:cNvPr>
          <p:cNvSpPr>
            <a:spLocks noGrp="1"/>
          </p:cNvSpPr>
          <p:nvPr>
            <p:ph idx="1"/>
          </p:nvPr>
        </p:nvSpPr>
        <p:spPr>
          <a:xfrm>
            <a:off x="838200" y="5799138"/>
            <a:ext cx="10515600" cy="614363"/>
          </a:xfrm>
        </p:spPr>
        <p:txBody>
          <a:bodyPr>
            <a:normAutofit fontScale="77500" lnSpcReduction="20000"/>
          </a:bodyPr>
          <a:lstStyle/>
          <a:p>
            <a:pPr marL="0" indent="0" algn="ctr">
              <a:buNone/>
            </a:pPr>
            <a:r>
              <a:rPr lang="en-US" b="1" dirty="0"/>
              <a:t>Bottom line</a:t>
            </a:r>
            <a:r>
              <a:rPr lang="en-US" dirty="0"/>
              <a:t>: Learning a function is often more effective than hard-coding it</a:t>
            </a:r>
            <a:br>
              <a:rPr lang="en-US" dirty="0"/>
            </a:br>
            <a:r>
              <a:rPr lang="en-US" dirty="0"/>
              <a:t>However, we do not always know how it performs in very rare cases!</a:t>
            </a:r>
          </a:p>
        </p:txBody>
      </p:sp>
      <mc:AlternateContent xmlns:mc="http://schemas.openxmlformats.org/markup-compatibility/2006">
        <mc:Choice xmlns:a14="http://schemas.microsoft.com/office/drawing/2010/main" Requires="a14">
          <p:graphicFrame>
            <p:nvGraphicFramePr>
              <p:cNvPr id="6" name="Content Placeholder 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EED8E7DC-935B-9A5E-BB4B-1EAC7123C689}"/>
                  </a:ext>
                </a:extLst>
              </p:cNvPr>
              <p:cNvGraphicFramePr>
                <a:graphicFrameLocks/>
              </p:cNvGraphicFramePr>
              <p:nvPr>
                <p:extLst>
                  <p:ext uri="{D42A27DB-BD31-4B8C-83A1-F6EECF244321}">
                    <p14:modId xmlns:p14="http://schemas.microsoft.com/office/powerpoint/2010/main" val="3221102969"/>
                  </p:ext>
                </p:extLst>
              </p:nvPr>
            </p:nvGraphicFramePr>
            <p:xfrm>
              <a:off x="838200" y="14478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6" name="Content Placeholder 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EED8E7DC-935B-9A5E-BB4B-1EAC7123C689}"/>
                  </a:ext>
                </a:extLst>
              </p:cNvPr>
              <p:cNvGraphicFramePr>
                <a:graphicFrameLocks/>
              </p:cNvGraphicFramePr>
              <p:nvPr>
                <p:extLst>
                  <p:ext uri="{D42A27DB-BD31-4B8C-83A1-F6EECF244321}">
                    <p14:modId xmlns:p14="http://schemas.microsoft.com/office/powerpoint/2010/main" val="3221102969"/>
                  </p:ext>
                </p:extLst>
              </p:nvPr>
            </p:nvGraphicFramePr>
            <p:xfrm>
              <a:off x="838200" y="1447800"/>
              <a:ext cx="10515600" cy="4351338"/>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324020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Learning from Examples: Machine Learning</a:t>
            </a:r>
          </a:p>
        </p:txBody>
      </p:sp>
      <p:sp>
        <p:nvSpPr>
          <p:cNvPr id="26627" name="Rectangle 3"/>
          <p:cNvSpPr>
            <a:spLocks noGrp="1" noChangeArrowheads="1"/>
          </p:cNvSpPr>
          <p:nvPr>
            <p:ph idx="1"/>
          </p:nvPr>
        </p:nvSpPr>
        <p:spPr>
          <a:xfrm>
            <a:off x="838200" y="4191000"/>
            <a:ext cx="10363200" cy="2073275"/>
          </a:xfrm>
        </p:spPr>
        <p:style>
          <a:lnRef idx="3">
            <a:schemeClr val="lt1"/>
          </a:lnRef>
          <a:fillRef idx="1">
            <a:schemeClr val="accent6"/>
          </a:fillRef>
          <a:effectRef idx="1">
            <a:schemeClr val="accent6"/>
          </a:effectRef>
          <a:fontRef idx="minor">
            <a:schemeClr val="lt1"/>
          </a:fontRef>
        </p:style>
        <p:txBody>
          <a:bodyPr>
            <a:normAutofit fontScale="85000" lnSpcReduction="20000"/>
          </a:bodyPr>
          <a:lstStyle/>
          <a:p>
            <a:pPr marL="0" indent="0" eaLnBrk="1" hangingPunct="1">
              <a:buNone/>
            </a:pPr>
            <a:r>
              <a:rPr lang="en-US" sz="2800" b="1" dirty="0"/>
              <a:t>Machine Learning</a:t>
            </a:r>
            <a:endParaRPr lang="en-US" dirty="0"/>
          </a:p>
          <a:p>
            <a:r>
              <a:rPr lang="en-US" dirty="0"/>
              <a:t>Learning = Improve performance after making observations about the world. That is, learn what works and what doesn’t. </a:t>
            </a:r>
          </a:p>
          <a:p>
            <a:r>
              <a:rPr lang="en-US" dirty="0"/>
              <a:t>We learn a model that decides on the actions to take. This is called the “performance element.”</a:t>
            </a:r>
          </a:p>
          <a:p>
            <a:r>
              <a:rPr lang="en-US" dirty="0"/>
              <a:t>The goal is to get closer to optimal decisions. I.e., it is an optimization problem.</a:t>
            </a:r>
          </a:p>
        </p:txBody>
      </p:sp>
      <p:sp>
        <p:nvSpPr>
          <p:cNvPr id="2" name="Rectangle 1">
            <a:extLst>
              <a:ext uri="{FF2B5EF4-FFF2-40B4-BE49-F238E27FC236}">
                <a16:creationId xmlns:a16="http://schemas.microsoft.com/office/drawing/2014/main" id="{3FCA6592-0F81-C186-5953-75C015A330F3}"/>
              </a:ext>
            </a:extLst>
          </p:cNvPr>
          <p:cNvSpPr/>
          <p:nvPr/>
        </p:nvSpPr>
        <p:spPr>
          <a:xfrm>
            <a:off x="838200" y="1524000"/>
            <a:ext cx="9982200" cy="2514600"/>
          </a:xfrm>
          <a:prstGeom prst="rect">
            <a:avLst/>
          </a:prstGeom>
          <a:noFill/>
        </p:spPr>
        <p:style>
          <a:lnRef idx="3">
            <a:schemeClr val="lt1"/>
          </a:lnRef>
          <a:fillRef idx="1">
            <a:schemeClr val="accent6"/>
          </a:fillRef>
          <a:effectRef idx="1">
            <a:schemeClr val="accent6"/>
          </a:effectRef>
          <a:fontRef idx="minor">
            <a:schemeClr val="lt1"/>
          </a:fontRef>
        </p:style>
        <p:txBody>
          <a:bodyPr rtlCol="0" anchor="ctr"/>
          <a:lstStyle/>
          <a:p>
            <a:pPr marL="0" indent="0" eaLnBrk="1" hangingPunct="1">
              <a:buNone/>
            </a:pPr>
            <a:r>
              <a:rPr lang="en-US" sz="2000" b="1" dirty="0">
                <a:solidFill>
                  <a:schemeClr val="tx1"/>
                </a:solidFill>
              </a:rPr>
              <a:t>Up until now in this course:</a:t>
            </a:r>
          </a:p>
          <a:p>
            <a:pPr marL="742950" lvl="1" indent="-285750">
              <a:buFont typeface="Arial" panose="020B0604020202020204" pitchFamily="34" charset="0"/>
              <a:buChar char="•"/>
            </a:pPr>
            <a:r>
              <a:rPr lang="en-US" sz="2000" b="1" dirty="0">
                <a:solidFill>
                  <a:schemeClr val="tx1"/>
                </a:solidFill>
              </a:rPr>
              <a:t>Hand-craft algorithms </a:t>
            </a:r>
            <a:r>
              <a:rPr lang="en-US" sz="2000" dirty="0">
                <a:solidFill>
                  <a:schemeClr val="tx1"/>
                </a:solidFill>
              </a:rPr>
              <a:t>to make rational/optimal or at least good decisions. </a:t>
            </a:r>
            <a:br>
              <a:rPr lang="en-US" sz="2000" dirty="0">
                <a:solidFill>
                  <a:schemeClr val="tx1"/>
                </a:solidFill>
              </a:rPr>
            </a:br>
            <a:r>
              <a:rPr lang="en-US" sz="2000" dirty="0">
                <a:solidFill>
                  <a:schemeClr val="tx1"/>
                </a:solidFill>
              </a:rPr>
              <a:t>Examples: Search strategies, heuristics.</a:t>
            </a:r>
          </a:p>
          <a:p>
            <a:pPr eaLnBrk="1" hangingPunct="1"/>
            <a:endParaRPr lang="en-US" sz="2000" dirty="0">
              <a:solidFill>
                <a:schemeClr val="tx1"/>
              </a:solidFill>
            </a:endParaRPr>
          </a:p>
          <a:p>
            <a:pPr eaLnBrk="1" hangingPunct="1"/>
            <a:r>
              <a:rPr lang="en-US" sz="2000" b="1" dirty="0">
                <a:solidFill>
                  <a:schemeClr val="tx1"/>
                </a:solidFill>
              </a:rPr>
              <a:t>Issues</a:t>
            </a:r>
          </a:p>
          <a:p>
            <a:pPr marL="742950" lvl="1" indent="-285750">
              <a:buFont typeface="Arial" panose="020B0604020202020204" pitchFamily="34" charset="0"/>
              <a:buChar char="•"/>
            </a:pPr>
            <a:r>
              <a:rPr lang="en-US" sz="2000" dirty="0">
                <a:solidFill>
                  <a:schemeClr val="tx1"/>
                </a:solidFill>
              </a:rPr>
              <a:t>Designer cannot anticipate all possible future situations.</a:t>
            </a:r>
          </a:p>
          <a:p>
            <a:pPr marL="742950" lvl="1" indent="-285750">
              <a:buFont typeface="Arial" panose="020B0604020202020204" pitchFamily="34" charset="0"/>
              <a:buChar char="•"/>
            </a:pPr>
            <a:r>
              <a:rPr lang="en-US" sz="2000" dirty="0">
                <a:solidFill>
                  <a:schemeClr val="tx1"/>
                </a:solidFill>
              </a:rPr>
              <a:t>Designer may have examples but does not know how to program a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From Chapter 2: Agents that Learn</a:t>
            </a:r>
          </a:p>
        </p:txBody>
      </p:sp>
      <p:sp>
        <p:nvSpPr>
          <p:cNvPr id="6" name="Content Placeholder 5"/>
          <p:cNvSpPr>
            <a:spLocks noGrp="1"/>
          </p:cNvSpPr>
          <p:nvPr>
            <p:ph idx="1"/>
          </p:nvPr>
        </p:nvSpPr>
        <p:spPr>
          <a:xfrm>
            <a:off x="838200" y="1600200"/>
            <a:ext cx="10515600" cy="838200"/>
          </a:xfrm>
        </p:spPr>
        <p:txBody>
          <a:bodyPr>
            <a:normAutofit/>
          </a:bodyPr>
          <a:lstStyle/>
          <a:p>
            <a:pPr marL="0" indent="0">
              <a:buNone/>
            </a:pPr>
            <a:r>
              <a:rPr lang="en-US" sz="2400" dirty="0"/>
              <a:t>The </a:t>
            </a:r>
            <a:r>
              <a:rPr lang="en-US" sz="2400" b="1" dirty="0">
                <a:solidFill>
                  <a:srgbClr val="FF0000"/>
                </a:solidFill>
              </a:rPr>
              <a:t>learning element </a:t>
            </a:r>
            <a:r>
              <a:rPr lang="en-US" sz="2400" dirty="0"/>
              <a:t>modifies the performance element to improve its performance.</a:t>
            </a:r>
          </a:p>
          <a:p>
            <a:endParaRPr lang="en-US" sz="2400" dirty="0"/>
          </a:p>
        </p:txBody>
      </p:sp>
      <p:pic>
        <p:nvPicPr>
          <p:cNvPr id="5" name="Picture 4" descr="A diagram showing the design of a learning agent where the learning element changes the performance element to improve performance.">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5035315" y="2801776"/>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2057400" y="2606603"/>
            <a:ext cx="2630150" cy="711362"/>
          </a:xfrm>
          <a:prstGeom prst="borderCallout1">
            <a:avLst>
              <a:gd name="adj1" fmla="val 50597"/>
              <a:gd name="adj2" fmla="val 102591"/>
              <a:gd name="adj3" fmla="val 114698"/>
              <a:gd name="adj4" fmla="val 1454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Critic: 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2057400" y="3429000"/>
            <a:ext cx="2630150" cy="1676400"/>
          </a:xfrm>
          <a:prstGeom prst="borderCallout1">
            <a:avLst>
              <a:gd name="adj1" fmla="val 45008"/>
              <a:gd name="adj2" fmla="val 104907"/>
              <a:gd name="adj3" fmla="val 64209"/>
              <a:gd name="adj4" fmla="val 1455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Learning Element: Update the performance element and changes how it selects actions.</a:t>
            </a:r>
          </a:p>
          <a:p>
            <a:pPr algn="ctr"/>
            <a:r>
              <a:rPr lang="en-US" dirty="0"/>
              <a:t>E.g., adding rules, changing weights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2057399" y="5172974"/>
            <a:ext cx="2630150" cy="1094476"/>
          </a:xfrm>
          <a:prstGeom prst="borderCallout1">
            <a:avLst>
              <a:gd name="adj1" fmla="val 20790"/>
              <a:gd name="adj2" fmla="val 104328"/>
              <a:gd name="adj3" fmla="val 14209"/>
              <a:gd name="adj4" fmla="val 1426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Problem generators: Explore actions that lead to better information</a:t>
            </a:r>
          </a:p>
        </p:txBody>
      </p:sp>
    </p:spTree>
    <p:extLst>
      <p:ext uri="{BB962C8B-B14F-4D97-AF65-F5344CB8AC3E}">
        <p14:creationId xmlns:p14="http://schemas.microsoft.com/office/powerpoint/2010/main" val="147365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Types of Using Machine Learning</a:t>
            </a:r>
          </a:p>
        </p:txBody>
      </p:sp>
      <p:sp>
        <p:nvSpPr>
          <p:cNvPr id="26627" name="Rectangle 3"/>
          <p:cNvSpPr>
            <a:spLocks noGrp="1" noChangeArrowheads="1"/>
          </p:cNvSpPr>
          <p:nvPr>
            <p:ph idx="1"/>
          </p:nvPr>
        </p:nvSpPr>
        <p:spPr>
          <a:xfrm>
            <a:off x="838200" y="1825625"/>
            <a:ext cx="9296400" cy="4351338"/>
          </a:xfrm>
        </p:spPr>
        <p:txBody>
          <a:bodyPr>
            <a:normAutofit fontScale="85000" lnSpcReduction="20000"/>
          </a:bodyPr>
          <a:lstStyle/>
          <a:p>
            <a:pPr marL="914400" lvl="1" indent="-457200" eaLnBrk="1" hangingPunct="1">
              <a:buFont typeface="+mj-lt"/>
              <a:buAutoNum type="arabicPeriod"/>
            </a:pPr>
            <a:r>
              <a:rPr lang="en-US" sz="2400" dirty="0"/>
              <a:t>What </a:t>
            </a:r>
            <a:r>
              <a:rPr lang="en-US" sz="2400" b="1" dirty="0"/>
              <a:t>component</a:t>
            </a:r>
            <a:r>
              <a:rPr lang="en-US" sz="2400" dirty="0"/>
              <a:t> of the performance element is learned? </a:t>
            </a:r>
            <a:br>
              <a:rPr lang="en-US" sz="2400" dirty="0"/>
            </a:br>
            <a:r>
              <a:rPr lang="en-US" sz="2400" dirty="0"/>
              <a:t>	E.g., how to select action, estimate the utility of a state, …</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representation</a:t>
            </a:r>
            <a:r>
              <a:rPr lang="en-US" sz="2400" dirty="0"/>
              <a:t> (model) is </a:t>
            </a:r>
            <a:r>
              <a:rPr lang="en-US" dirty="0"/>
              <a:t>used in the component? </a:t>
            </a:r>
            <a:br>
              <a:rPr lang="en-US" dirty="0"/>
            </a:br>
            <a:r>
              <a:rPr lang="en-US" dirty="0"/>
              <a:t>	Linear regression, rules, trees, neural nets,…</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feedback</a:t>
            </a:r>
            <a:r>
              <a:rPr lang="en-US" sz="2400" dirty="0"/>
              <a:t> is available for learning?</a:t>
            </a:r>
            <a:endParaRPr lang="en-US" sz="2400" b="1" dirty="0"/>
          </a:p>
          <a:p>
            <a:pPr lvl="2"/>
            <a:r>
              <a:rPr lang="en-US" b="1" dirty="0"/>
              <a:t>Unsupervised Learning</a:t>
            </a:r>
            <a:r>
              <a:rPr lang="en-US" dirty="0"/>
              <a:t>: No feedback, just organize data (e.g., clustering, embedding)</a:t>
            </a:r>
          </a:p>
          <a:p>
            <a:pPr marL="914400" lvl="2" indent="0">
              <a:buNone/>
            </a:pPr>
            <a:endParaRPr lang="en-US" b="1" dirty="0"/>
          </a:p>
          <a:p>
            <a:pPr lvl="2"/>
            <a:r>
              <a:rPr lang="en-US" b="1" dirty="0"/>
              <a:t>Supervised Learning</a:t>
            </a:r>
            <a:r>
              <a:rPr lang="en-US" dirty="0"/>
              <a:t>: Uses a data set with correct answers. Learn a function (model) to map an input (e.g., state) to an output (e.g., action or utility). </a:t>
            </a:r>
            <a:br>
              <a:rPr lang="en-US" dirty="0"/>
            </a:br>
            <a:r>
              <a:rPr lang="en-US" dirty="0"/>
              <a:t>Examples:</a:t>
            </a:r>
          </a:p>
          <a:p>
            <a:pPr lvl="3">
              <a:buFont typeface="Wingdings" panose="05000000000000000000" pitchFamily="2" charset="2"/>
              <a:buChar char="§"/>
            </a:pPr>
            <a:r>
              <a:rPr lang="en-US" dirty="0"/>
              <a:t>Use a naïve Bayesian classifier to distinguish between spam/no spam</a:t>
            </a:r>
          </a:p>
          <a:p>
            <a:pPr lvl="3">
              <a:buFont typeface="Wingdings" panose="05000000000000000000" pitchFamily="2" charset="2"/>
              <a:buChar char="§"/>
            </a:pPr>
            <a:r>
              <a:rPr lang="en-US" dirty="0"/>
              <a:t>Learn a playout policy to simulate games (current board -&gt; good move)</a:t>
            </a:r>
          </a:p>
          <a:p>
            <a:pPr marL="914400" lvl="2" indent="0">
              <a:buNone/>
            </a:pPr>
            <a:endParaRPr lang="en-US" b="1" dirty="0"/>
          </a:p>
          <a:p>
            <a:pPr lvl="2"/>
            <a:r>
              <a:rPr lang="en-US" b="1" dirty="0"/>
              <a:t>Reinforcement Learning</a:t>
            </a:r>
            <a:r>
              <a:rPr lang="en-US" dirty="0"/>
              <a:t>: Learn from rewards/punishment (e.g., winning a game) obtained via interaction with the environment over time.</a:t>
            </a:r>
          </a:p>
        </p:txBody>
      </p:sp>
      <p:sp>
        <p:nvSpPr>
          <p:cNvPr id="3" name="Right Brace 2">
            <a:extLst>
              <a:ext uri="{FF2B5EF4-FFF2-40B4-BE49-F238E27FC236}">
                <a16:creationId xmlns:a16="http://schemas.microsoft.com/office/drawing/2014/main" id="{DDB91D51-C76A-B472-A3EE-6E088C0D9CF6}"/>
              </a:ext>
              <a:ext uri="{C183D7F6-B498-43B3-948B-1728B52AA6E4}">
                <adec:decorative xmlns:adec="http://schemas.microsoft.com/office/drawing/2017/decorative" val="1"/>
              </a:ext>
            </a:extLst>
          </p:cNvPr>
          <p:cNvSpPr/>
          <p:nvPr/>
        </p:nvSpPr>
        <p:spPr>
          <a:xfrm>
            <a:off x="9982200" y="4191000"/>
            <a:ext cx="152400" cy="990600"/>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A522442-E2FA-A8D0-A650-497A30CFAD94}"/>
              </a:ext>
            </a:extLst>
          </p:cNvPr>
          <p:cNvSpPr txBox="1"/>
          <p:nvPr/>
        </p:nvSpPr>
        <p:spPr>
          <a:xfrm>
            <a:off x="10363200" y="4086135"/>
            <a:ext cx="1346522" cy="120032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a:t>We focus here on supervised learning</a:t>
            </a:r>
          </a:p>
        </p:txBody>
      </p:sp>
    </p:spTree>
    <p:extLst>
      <p:ext uri="{BB962C8B-B14F-4D97-AF65-F5344CB8AC3E}">
        <p14:creationId xmlns:p14="http://schemas.microsoft.com/office/powerpoint/2010/main" val="60316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Supervised Learning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 name="Group 4">
            <a:extLst>
              <a:ext uri="{FF2B5EF4-FFF2-40B4-BE49-F238E27FC236}">
                <a16:creationId xmlns:a16="http://schemas.microsoft.com/office/drawing/2014/main" id="{BFAFFAD1-E36F-4190-8830-CD2F701B1EF0}"/>
              </a:ext>
              <a:ext uri="{C183D7F6-B498-43B3-948B-1728B52AA6E4}">
                <adec:decorative xmlns:adec="http://schemas.microsoft.com/office/drawing/2017/decorative" val="1"/>
              </a:ext>
            </a:extLst>
          </p:cNvPr>
          <p:cNvGrpSpPr/>
          <p:nvPr/>
        </p:nvGrpSpPr>
        <p:grpSpPr>
          <a:xfrm>
            <a:off x="4914414" y="625683"/>
            <a:ext cx="6746750" cy="5455380"/>
            <a:chOff x="4914414" y="625683"/>
            <a:chExt cx="6746750" cy="5455380"/>
          </a:xfrm>
        </p:grpSpPr>
        <p:pic>
          <p:nvPicPr>
            <p:cNvPr id="1026" name="Picture 2" descr="Presentation Learning icon PNG and SVG Vector Free Download">
              <a:extLst>
                <a:ext uri="{FF2B5EF4-FFF2-40B4-BE49-F238E27FC236}">
                  <a16:creationId xmlns:a16="http://schemas.microsoft.com/office/drawing/2014/main" id="{B24EBA15-BF9A-4676-A470-79F8E4946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14414" y="625683"/>
              <a:ext cx="6746750" cy="5455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180C61-11EF-4A6D-A1C1-2AA0882C4199}"/>
                </a:ext>
              </a:extLst>
            </p:cNvPr>
            <p:cNvSpPr txBox="1"/>
            <p:nvPr/>
          </p:nvSpPr>
          <p:spPr>
            <a:xfrm>
              <a:off x="8497874" y="2370486"/>
              <a:ext cx="1865325" cy="830997"/>
            </a:xfrm>
            <a:prstGeom prst="rect">
              <a:avLst/>
            </a:prstGeom>
            <a:noFill/>
          </p:spPr>
          <p:txBody>
            <a:bodyPr wrap="square" rtlCol="0">
              <a:spAutoFit/>
            </a:bodyPr>
            <a:lstStyle/>
            <a:p>
              <a:r>
                <a:rPr lang="en-US" sz="4800" b="1" dirty="0">
                  <a:solidFill>
                    <a:srgbClr val="FF0000"/>
                  </a:solidFill>
                  <a:latin typeface="Ink Free" panose="03080402000500000000" pitchFamily="66" charset="0"/>
                </a:rPr>
                <a:t>1+1=2</a:t>
              </a:r>
            </a:p>
          </p:txBody>
        </p:sp>
      </p:grpSp>
    </p:spTree>
    <p:extLst>
      <p:ext uri="{BB962C8B-B14F-4D97-AF65-F5344CB8AC3E}">
        <p14:creationId xmlns:p14="http://schemas.microsoft.com/office/powerpoint/2010/main" val="219406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a:xfrm>
            <a:off x="838200" y="365126"/>
            <a:ext cx="10515600" cy="912832"/>
          </a:xfrm>
        </p:spPr>
        <p:txBody>
          <a:bodyPr>
            <a:normAutofit fontScale="90000"/>
          </a:bodyPr>
          <a:lstStyle/>
          <a:p>
            <a:r>
              <a:rPr lang="en-US" dirty="0"/>
              <a:t>Supervised Learning As Function Approximation</a:t>
            </a:r>
          </a:p>
        </p:txBody>
      </p:sp>
      <mc:AlternateContent xmlns:mc="http://schemas.openxmlformats.org/markup-compatibility/2006">
        <mc:Choice xmlns:a14="http://schemas.microsoft.com/office/drawing/2010/main" Requires="a14">
          <p:sp>
            <p:nvSpPr>
              <p:cNvPr id="1104899" name="Rectangle 3"/>
              <p:cNvSpPr>
                <a:spLocks noGrp="1" noChangeArrowheads="1"/>
              </p:cNvSpPr>
              <p:nvPr>
                <p:ph idx="1"/>
              </p:nvPr>
            </p:nvSpPr>
            <p:spPr>
              <a:xfrm>
                <a:off x="1066800" y="1403053"/>
                <a:ext cx="10439400" cy="4724400"/>
              </a:xfrm>
            </p:spPr>
            <p:txBody>
              <a:bodyPr>
                <a:normAutofit fontScale="92500" lnSpcReduction="10000"/>
              </a:bodyPr>
              <a:lstStyle/>
              <a:p>
                <a:pPr>
                  <a:lnSpc>
                    <a:spcPct val="80000"/>
                  </a:lnSpc>
                </a:pPr>
                <a:r>
                  <a:rPr lang="en-US" dirty="0"/>
                  <a:t>Examples </a:t>
                </a:r>
              </a:p>
              <a:p>
                <a:pPr lvl="1">
                  <a:lnSpc>
                    <a:spcPct val="80000"/>
                  </a:lnSpc>
                </a:pPr>
                <a:r>
                  <a:rPr lang="en-US" dirty="0"/>
                  <a:t>We assume there exists a target function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that produces </a:t>
                </a:r>
                <a:r>
                  <a:rPr lang="en-US" dirty="0" err="1"/>
                  <a:t>iid</a:t>
                </a:r>
                <a:r>
                  <a:rPr lang="en-US" dirty="0"/>
                  <a:t> (independent and identically distributed) examples possibly with noise and errors.</a:t>
                </a:r>
              </a:p>
              <a:p>
                <a:pPr lvl="1">
                  <a:lnSpc>
                    <a:spcPct val="80000"/>
                  </a:lnSpc>
                </a:pPr>
                <a:r>
                  <a:rPr lang="en-US" dirty="0"/>
                  <a:t>Examples are observed input-output pairs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e>
                    </m:d>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𝑁</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𝑁</m:t>
                            </m:r>
                          </m:sub>
                        </m:sSub>
                      </m:e>
                    </m:d>
                  </m:oMath>
                </a14:m>
                <a:r>
                  <a:rPr lang="en-US" b="0" dirty="0"/>
                  <a:t>, where </a:t>
                </a:r>
                <a14:m>
                  <m:oMath xmlns:m="http://schemas.openxmlformats.org/officeDocument/2006/math">
                    <m:r>
                      <a:rPr lang="en-US" b="0" i="1" dirty="0" smtClean="0">
                        <a:latin typeface="Cambria Math" panose="02040503050406030204" pitchFamily="18" charset="0"/>
                      </a:rPr>
                      <m:t>𝑥</m:t>
                    </m:r>
                  </m:oMath>
                </a14:m>
                <a:r>
                  <a:rPr lang="en-US" b="0" dirty="0"/>
                  <a:t> is a vectors called the feature vector.</a:t>
                </a:r>
              </a:p>
              <a:p>
                <a:pPr lvl="1">
                  <a:lnSpc>
                    <a:spcPct val="80000"/>
                  </a:lnSpc>
                </a:pPr>
                <a:endParaRPr lang="en-US" dirty="0"/>
              </a:p>
              <a:p>
                <a:pPr>
                  <a:lnSpc>
                    <a:spcPct val="80000"/>
                  </a:lnSpc>
                </a:pPr>
                <a:r>
                  <a:rPr lang="en-US" dirty="0"/>
                  <a:t>Learning problem</a:t>
                </a:r>
              </a:p>
              <a:p>
                <a:pPr lvl="1">
                  <a:lnSpc>
                    <a:spcPct val="80000"/>
                  </a:lnSpc>
                </a:pPr>
                <a:r>
                  <a:rPr lang="en-US" dirty="0"/>
                  <a:t>Given a hypothesis space </a:t>
                </a:r>
                <a:r>
                  <a:rPr lang="en-US" sz="2800" i="1" dirty="0">
                    <a:latin typeface="Times New Roman" pitchFamily="18" charset="0"/>
                  </a:rPr>
                  <a:t>H </a:t>
                </a:r>
                <a:r>
                  <a:rPr lang="en-US" dirty="0"/>
                  <a:t>of representable models.</a:t>
                </a:r>
              </a:p>
              <a:p>
                <a:pPr lvl="1">
                  <a:lnSpc>
                    <a:spcPct val="80000"/>
                  </a:lnSpc>
                </a:pPr>
                <a:r>
                  <a:rPr lang="en-US" dirty="0"/>
                  <a:t>Find a hypothesis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 </m:t>
                    </m:r>
                  </m:oMath>
                </a14:m>
                <a:r>
                  <a:rPr lang="en-US" dirty="0"/>
                  <a:t> such that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rPr>
                      <m:t>h</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d>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𝑦</m:t>
                        </m:r>
                      </m:e>
                      <m:sub>
                        <m:r>
                          <a:rPr lang="en-US" i="1" dirty="0" err="1"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m:t>
                    </m:r>
                  </m:oMath>
                </a14:m>
                <a:endParaRPr lang="en-US" i="1" dirty="0">
                  <a:latin typeface="Times New Roman" pitchFamily="18" charset="0"/>
                </a:endParaRPr>
              </a:p>
              <a:p>
                <a:pPr lvl="1">
                  <a:lnSpc>
                    <a:spcPct val="80000"/>
                  </a:lnSpc>
                </a:pPr>
                <a:r>
                  <a:rPr lang="en-US" dirty="0"/>
                  <a:t>That is, we want to approximate </a:t>
                </a:r>
                <a14:m>
                  <m:oMath xmlns:m="http://schemas.openxmlformats.org/officeDocument/2006/math">
                    <m:r>
                      <a:rPr lang="en-US" i="1" dirty="0">
                        <a:latin typeface="Cambria Math" panose="02040503050406030204" pitchFamily="18" charset="0"/>
                      </a:rPr>
                      <m:t>𝑓</m:t>
                    </m:r>
                  </m:oMath>
                </a14:m>
                <a:r>
                  <a:rPr lang="en-US" dirty="0"/>
                  <a:t> by </a:t>
                </a:r>
                <a14:m>
                  <m:oMath xmlns:m="http://schemas.openxmlformats.org/officeDocument/2006/math">
                    <m:r>
                      <a:rPr lang="en-US" i="1" dirty="0">
                        <a:latin typeface="Cambria Math" panose="02040503050406030204" pitchFamily="18" charset="0"/>
                      </a:rPr>
                      <m:t>h</m:t>
                    </m:r>
                  </m:oMath>
                </a14:m>
                <a:r>
                  <a:rPr lang="en-US" dirty="0"/>
                  <a:t> using </a:t>
                </a:r>
                <a14:m>
                  <m:oMath xmlns:m="http://schemas.openxmlformats.org/officeDocument/2006/math">
                    <m:r>
                      <m:rPr>
                        <m:sty m:val="p"/>
                      </m:rPr>
                      <a:rPr lang="en-US" dirty="0">
                        <a:latin typeface="Cambria Math" panose="02040503050406030204" pitchFamily="18" charset="0"/>
                      </a:rPr>
                      <m:t>E</m:t>
                    </m:r>
                  </m:oMath>
                </a14:m>
                <a:r>
                  <a:rPr lang="en-US" dirty="0"/>
                  <a:t>. </a:t>
                </a:r>
              </a:p>
              <a:p>
                <a:pPr>
                  <a:lnSpc>
                    <a:spcPct val="80000"/>
                  </a:lnSpc>
                </a:pPr>
                <a:endParaRPr lang="en-US" dirty="0"/>
              </a:p>
              <a:p>
                <a:pPr>
                  <a:lnSpc>
                    <a:spcPct val="80000"/>
                  </a:lnSpc>
                </a:pPr>
                <a:r>
                  <a:rPr lang="en-US" dirty="0"/>
                  <a:t>Supervised learning includes</a:t>
                </a:r>
              </a:p>
              <a:p>
                <a:pPr lvl="1">
                  <a:lnSpc>
                    <a:spcPct val="80000"/>
                  </a:lnSpc>
                </a:pPr>
                <a:r>
                  <a:rPr lang="en-US" dirty="0"/>
                  <a:t>Classification (outputs = class labels). E.g., </a:t>
                </a:r>
                <a14:m>
                  <m:oMath xmlns:m="http://schemas.openxmlformats.org/officeDocument/2006/math">
                    <m:r>
                      <a:rPr lang="en-US" b="0" i="1" smtClean="0">
                        <a:latin typeface="Cambria Math" panose="02040503050406030204" pitchFamily="18" charset="0"/>
                      </a:rPr>
                      <m:t>𝑥</m:t>
                    </m:r>
                  </m:oMath>
                </a14:m>
                <a:r>
                  <a:rPr lang="en-US" dirty="0"/>
                  <a:t> is an email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spam / ham.</a:t>
                </a:r>
              </a:p>
              <a:p>
                <a:pPr lvl="1">
                  <a:lnSpc>
                    <a:spcPct val="80000"/>
                  </a:lnSpc>
                </a:pPr>
                <a:r>
                  <a:rPr lang="en-US" dirty="0"/>
                  <a:t>Regression (outputs = real numbers). E.g., </a:t>
                </a:r>
                <a:r>
                  <a:rPr lang="en-US" sz="2800" i="1" dirty="0">
                    <a:latin typeface="Times New Roman" pitchFamily="18" charset="0"/>
                  </a:rPr>
                  <a:t>x</a:t>
                </a:r>
                <a:r>
                  <a:rPr lang="en-US" dirty="0"/>
                  <a:t> is a house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sz="2800" dirty="0">
                    <a:latin typeface="Times New Roman" pitchFamily="18" charset="0"/>
                  </a:rPr>
                  <a:t> </a:t>
                </a:r>
                <a:r>
                  <a:rPr lang="en-US" dirty="0"/>
                  <a:t>is its selling price.</a:t>
                </a:r>
              </a:p>
            </p:txBody>
          </p:sp>
        </mc:Choice>
        <mc:Fallback>
          <p:sp>
            <p:nvSpPr>
              <p:cNvPr id="1104899" name="Rectangle 3"/>
              <p:cNvSpPr>
                <a:spLocks noGrp="1" noRot="1" noChangeAspect="1" noMove="1" noResize="1" noEditPoints="1" noAdjustHandles="1" noChangeArrowheads="1" noChangeShapeType="1" noTextEdit="1"/>
              </p:cNvSpPr>
              <p:nvPr>
                <p:ph idx="1"/>
              </p:nvPr>
            </p:nvSpPr>
            <p:spPr>
              <a:xfrm>
                <a:off x="1066800" y="1403053"/>
                <a:ext cx="10439400" cy="4724400"/>
              </a:xfrm>
              <a:blipFill>
                <a:blip r:embed="rId4"/>
                <a:stretch>
                  <a:fillRect l="-876" t="-3226"/>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BE27B559-43A9-46D3-A531-CDA612A73009}"/>
              </a:ext>
              <a:ext uri="{C183D7F6-B498-43B3-948B-1728B52AA6E4}">
                <adec:decorative xmlns:adec="http://schemas.microsoft.com/office/drawing/2017/decorative" val="1"/>
              </a:ext>
            </a:extLst>
          </p:cNvPr>
          <p:cNvGrpSpPr/>
          <p:nvPr/>
        </p:nvGrpSpPr>
        <p:grpSpPr>
          <a:xfrm>
            <a:off x="8674100" y="2705100"/>
            <a:ext cx="3352800" cy="2476500"/>
            <a:chOff x="8674100" y="2590800"/>
            <a:chExt cx="3352800" cy="2476500"/>
          </a:xfrm>
        </p:grpSpPr>
        <p:sp>
          <p:nvSpPr>
            <p:cNvPr id="4" name="Oval 3">
              <a:extLst>
                <a:ext uri="{FF2B5EF4-FFF2-40B4-BE49-F238E27FC236}">
                  <a16:creationId xmlns:a16="http://schemas.microsoft.com/office/drawing/2014/main" id="{400C7E3D-5406-4B36-8BEA-4977E9F815D7}"/>
                </a:ext>
              </a:extLst>
            </p:cNvPr>
            <p:cNvSpPr/>
            <p:nvPr/>
          </p:nvSpPr>
          <p:spPr>
            <a:xfrm>
              <a:off x="8674100" y="2590800"/>
              <a:ext cx="3352800" cy="24765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04901" name="Freeform 5"/>
            <p:cNvSpPr>
              <a:spLocks/>
            </p:cNvSpPr>
            <p:nvPr/>
          </p:nvSpPr>
          <p:spPr bwMode="auto">
            <a:xfrm>
              <a:off x="8939213" y="3369965"/>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pic>
          <p:nvPicPr>
            <p:cNvPr id="1104904" name="Picture 8"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12400" y="3523953"/>
              <a:ext cx="185738" cy="25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04905" name="Oval 9"/>
            <p:cNvSpPr>
              <a:spLocks noChangeArrowheads="1"/>
            </p:cNvSpPr>
            <p:nvPr/>
          </p:nvSpPr>
          <p:spPr bwMode="auto">
            <a:xfrm>
              <a:off x="10328275" y="333027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4906" name="Oval 10"/>
            <p:cNvSpPr>
              <a:spLocks noChangeArrowheads="1"/>
            </p:cNvSpPr>
            <p:nvPr/>
          </p:nvSpPr>
          <p:spPr bwMode="auto">
            <a:xfrm>
              <a:off x="10328275" y="287625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104909" name="Picture 13" descr="txp_fig"/>
            <p:cNvPicPr>
              <a:picLocks noChangeAspect="1" noChangeArrowheads="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075" y="4136728"/>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DD4B3D-2CB0-4966-BB2B-CB641EA9EEE3}"/>
                    </a:ext>
                  </a:extLst>
                </p:cNvPr>
                <p:cNvSpPr txBox="1"/>
                <p:nvPr/>
              </p:nvSpPr>
              <p:spPr>
                <a:xfrm>
                  <a:off x="10388600" y="2657624"/>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3" name="TextBox 2">
                  <a:extLst>
                    <a:ext uri="{FF2B5EF4-FFF2-40B4-BE49-F238E27FC236}">
                      <a16:creationId xmlns:a16="http://schemas.microsoft.com/office/drawing/2014/main" id="{47DD4B3D-2CB0-4966-BB2B-CB641EA9EEE3}"/>
                    </a:ext>
                  </a:extLst>
                </p:cNvPr>
                <p:cNvSpPr txBox="1">
                  <a:spLocks noRot="1" noChangeAspect="1" noMove="1" noResize="1" noEditPoints="1" noAdjustHandles="1" noChangeArrowheads="1" noChangeShapeType="1" noTextEdit="1"/>
                </p:cNvSpPr>
                <p:nvPr/>
              </p:nvSpPr>
              <p:spPr>
                <a:xfrm>
                  <a:off x="10388600" y="2657624"/>
                  <a:ext cx="279400" cy="461665"/>
                </a:xfrm>
                <a:prstGeom prst="rect">
                  <a:avLst/>
                </a:prstGeom>
                <a:blipFill>
                  <a:blip r:embed="rId7"/>
                  <a:stretch>
                    <a:fillRect l="-17391" r="-43478" b="-18667"/>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3061991E-4ADB-3258-6A99-6E16D1146186}"/>
              </a:ext>
            </a:extLst>
          </p:cNvPr>
          <p:cNvSpPr txBox="1"/>
          <p:nvPr/>
        </p:nvSpPr>
        <p:spPr>
          <a:xfrm>
            <a:off x="10248900" y="4540588"/>
            <a:ext cx="1257300" cy="523220"/>
          </a:xfrm>
          <a:prstGeom prst="rect">
            <a:avLst/>
          </a:prstGeom>
          <a:noFill/>
        </p:spPr>
        <p:txBody>
          <a:bodyPr wrap="square" rtlCol="0">
            <a:spAutoFit/>
          </a:bodyPr>
          <a:lstStyle/>
          <a:p>
            <a:pPr algn="ctr"/>
            <a:r>
              <a:rPr lang="en-US" sz="1400" dirty="0">
                <a:solidFill>
                  <a:schemeClr val="bg1"/>
                </a:solidFill>
              </a:rPr>
              <a:t>Set of all functions</a:t>
            </a:r>
          </a:p>
        </p:txBody>
      </p:sp>
    </p:spTree>
    <p:extLst>
      <p:ext uri="{BB962C8B-B14F-4D97-AF65-F5344CB8AC3E}">
        <p14:creationId xmlns:p14="http://schemas.microsoft.com/office/powerpoint/2010/main" val="94937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533400" y="304800"/>
            <a:ext cx="10515600" cy="1325563"/>
          </a:xfrm>
        </p:spPr>
        <p:txBody>
          <a:bodyPr/>
          <a:lstStyle/>
          <a:p>
            <a:r>
              <a:rPr lang="en-US" dirty="0"/>
              <a:t>Consistency vs. Simplicity</a:t>
            </a:r>
          </a:p>
        </p:txBody>
      </p:sp>
      <mc:AlternateContent xmlns:mc="http://schemas.openxmlformats.org/markup-compatibility/2006" xmlns:a14="http://schemas.microsoft.com/office/drawing/2010/main">
        <mc:Choice Requires="a14">
          <p:sp>
            <p:nvSpPr>
              <p:cNvPr id="1105923" name="Rectangle 3"/>
              <p:cNvSpPr>
                <a:spLocks noGrp="1" noChangeArrowheads="1"/>
              </p:cNvSpPr>
              <p:nvPr>
                <p:ph idx="1"/>
              </p:nvPr>
            </p:nvSpPr>
            <p:spPr>
              <a:xfrm>
                <a:off x="609600" y="1443036"/>
                <a:ext cx="11176000" cy="4729164"/>
              </a:xfrm>
            </p:spPr>
            <p:txBody>
              <a:bodyPr>
                <a:normAutofit fontScale="92500" lnSpcReduction="10000"/>
              </a:bodyPr>
              <a:lstStyle/>
              <a:p>
                <a:pPr marL="0" indent="0">
                  <a:lnSpc>
                    <a:spcPct val="80000"/>
                  </a:lnSpc>
                  <a:buNone/>
                </a:pPr>
                <a:r>
                  <a:rPr lang="en-US" sz="2400" dirty="0"/>
                  <a:t>Example: Univariate curve fitting (regression, function approximation)</a:t>
                </a:r>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marL="0" indent="0">
                  <a:lnSpc>
                    <a:spcPct val="80000"/>
                  </a:lnSpc>
                  <a:buNone/>
                </a:pPr>
                <a:endParaRPr lang="en-US" sz="2400" dirty="0">
                  <a:solidFill>
                    <a:srgbClr val="CC0000"/>
                  </a:solidFill>
                </a:endParaRPr>
              </a:p>
              <a:p>
                <a:pPr>
                  <a:lnSpc>
                    <a:spcPct val="80000"/>
                  </a:lnSpc>
                </a:pPr>
                <a:r>
                  <a:rPr lang="en-US" sz="2400" b="1" dirty="0">
                    <a:solidFill>
                      <a:srgbClr val="CC0000"/>
                    </a:solidFill>
                  </a:rPr>
                  <a:t>Consistency:</a:t>
                </a:r>
                <a:r>
                  <a:rPr lang="en-US" sz="2400" dirty="0"/>
                  <a:t> </a:t>
                </a:r>
                <a14:m>
                  <m:oMath xmlns:m="http://schemas.openxmlformats.org/officeDocument/2006/math">
                    <m:r>
                      <a:rPr lang="en-US" sz="2400" i="1" dirty="0">
                        <a:latin typeface="Cambria Math" panose="02040503050406030204" pitchFamily="18" charset="0"/>
                      </a:rPr>
                      <m:t>h</m:t>
                    </m:r>
                    <m:d>
                      <m:dPr>
                        <m:ctrlPr>
                          <a:rPr lang="en-US" sz="2400" i="1" dirty="0">
                            <a:latin typeface="Cambria Math" panose="02040503050406030204" pitchFamily="18" charset="0"/>
                          </a:rPr>
                        </m:ctrlPr>
                      </m:dPr>
                      <m:e>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𝑖</m:t>
                            </m:r>
                          </m:sub>
                        </m:sSub>
                      </m:e>
                    </m:d>
                    <m:r>
                      <a:rPr lang="en-US" sz="240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rPr>
                      <m:t> </m:t>
                    </m:r>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𝑦</m:t>
                        </m:r>
                      </m:e>
                      <m:sub>
                        <m:r>
                          <a:rPr lang="en-US" sz="2400" i="1" dirty="0" err="1">
                            <a:latin typeface="Cambria Math" panose="02040503050406030204" pitchFamily="18" charset="0"/>
                          </a:rPr>
                          <m:t>𝑖</m:t>
                        </m:r>
                      </m:sub>
                    </m:sSub>
                  </m:oMath>
                </a14:m>
                <a:r>
                  <a:rPr lang="en-US" sz="2400" dirty="0"/>
                  <a:t> </a:t>
                </a:r>
              </a:p>
              <a:p>
                <a:pPr>
                  <a:lnSpc>
                    <a:spcPct val="80000"/>
                  </a:lnSpc>
                </a:pPr>
                <a:r>
                  <a:rPr lang="en-US" sz="2400" b="1" dirty="0">
                    <a:solidFill>
                      <a:srgbClr val="CC0000"/>
                    </a:solidFill>
                  </a:rPr>
                  <a:t>Simplicity: </a:t>
                </a:r>
                <a:r>
                  <a:rPr lang="en-US" sz="2400" dirty="0"/>
                  <a:t>small number of model parameters</a:t>
                </a:r>
                <a:endParaRPr lang="en-US" sz="2400" b="1" dirty="0"/>
              </a:p>
              <a:p>
                <a:pPr>
                  <a:lnSpc>
                    <a:spcPct val="80000"/>
                  </a:lnSpc>
                </a:pPr>
                <a:endParaRPr lang="en-US" sz="2400" dirty="0"/>
              </a:p>
            </p:txBody>
          </p:sp>
        </mc:Choice>
        <mc:Fallback xmlns="">
          <p:sp>
            <p:nvSpPr>
              <p:cNvPr id="1105923" name="Rectangle 3"/>
              <p:cNvSpPr>
                <a:spLocks noGrp="1" noRot="1" noChangeAspect="1" noMove="1" noResize="1" noEditPoints="1" noAdjustHandles="1" noChangeArrowheads="1" noChangeShapeType="1" noTextEdit="1"/>
              </p:cNvSpPr>
              <p:nvPr>
                <p:ph idx="1"/>
              </p:nvPr>
            </p:nvSpPr>
            <p:spPr>
              <a:xfrm>
                <a:off x="609600" y="1443036"/>
                <a:ext cx="11176000" cy="4729164"/>
              </a:xfrm>
              <a:blipFill>
                <a:blip r:embed="rId3"/>
                <a:stretch>
                  <a:fillRect l="-709" t="-2706" b="-1546"/>
                </a:stretch>
              </a:blipFill>
            </p:spPr>
            <p:txBody>
              <a:bodyPr/>
              <a:lstStyle/>
              <a:p>
                <a:r>
                  <a:rPr lang="en-US">
                    <a:noFill/>
                  </a:rPr>
                  <a:t> </a:t>
                </a:r>
              </a:p>
            </p:txBody>
          </p:sp>
        </mc:Fallback>
      </mc:AlternateContent>
      <p:pic>
        <p:nvPicPr>
          <p:cNvPr id="1105924" name="Picture 4" descr="A scatter plot with some example poi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36529"/>
            <a:ext cx="4716463" cy="347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05928" name="Picture 8" descr="Several models fitted to the 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105" y="1878852"/>
            <a:ext cx="4735512" cy="3481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p:nvPr/>
            </p:nvSpPr>
            <p:spPr>
              <a:xfrm>
                <a:off x="9775557" y="1894138"/>
                <a:ext cx="1718868" cy="830997"/>
              </a:xfrm>
              <a:prstGeom prst="rect">
                <a:avLst/>
              </a:prstGeom>
              <a:noFill/>
            </p:spPr>
            <p:txBody>
              <a:bodyPr wrap="none" rtlCol="0">
                <a:spAutoFit/>
              </a:bodyPr>
              <a:lstStyle/>
              <a:p>
                <a:r>
                  <a:rPr lang="en-US" sz="2400" b="1" dirty="0"/>
                  <a:t>x</a:t>
                </a:r>
                <a:r>
                  <a:rPr lang="en-US" sz="2400" dirty="0"/>
                  <a:t> …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endParaRPr lang="en-US" sz="2400" b="0" dirty="0"/>
              </a:p>
              <a:p>
                <a:r>
                  <a:rPr lang="en-US" sz="2400" dirty="0"/>
                  <a:t>lines …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p:txBody>
          </p:sp>
        </mc:Choice>
        <mc:Fallback>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775557" y="1894138"/>
                <a:ext cx="1718868" cy="830997"/>
              </a:xfrm>
              <a:prstGeom prst="rect">
                <a:avLst/>
              </a:prstGeom>
              <a:blipFill>
                <a:blip r:embed="rId6"/>
                <a:stretch>
                  <a:fillRect l="-5674" t="-5882" r="-1773" b="-1617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5203AB2-BDEF-45F7-B0BE-A4C90185CB08}"/>
              </a:ext>
              <a:ext uri="{C183D7F6-B498-43B3-948B-1728B52AA6E4}">
                <adec:decorative xmlns:adec="http://schemas.microsoft.com/office/drawing/2017/decorative" val="1"/>
              </a:ext>
            </a:extLst>
          </p:cNvPr>
          <p:cNvSpPr txBox="1"/>
          <p:nvPr/>
        </p:nvSpPr>
        <p:spPr>
          <a:xfrm>
            <a:off x="491206" y="1828801"/>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11" name="TextBox 10">
            <a:extLst>
              <a:ext uri="{FF2B5EF4-FFF2-40B4-BE49-F238E27FC236}">
                <a16:creationId xmlns:a16="http://schemas.microsoft.com/office/drawing/2014/main" id="{E130ECF7-23D8-4A71-A799-489D48208E66}"/>
              </a:ext>
              <a:ext uri="{C183D7F6-B498-43B3-948B-1728B52AA6E4}">
                <adec:decorative xmlns:adec="http://schemas.microsoft.com/office/drawing/2017/decorative" val="1"/>
              </a:ext>
            </a:extLst>
          </p:cNvPr>
          <p:cNvSpPr txBox="1"/>
          <p:nvPr/>
        </p:nvSpPr>
        <p:spPr>
          <a:xfrm>
            <a:off x="5167105" y="1828800"/>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4" name="TextBox 3">
            <a:extLst>
              <a:ext uri="{FF2B5EF4-FFF2-40B4-BE49-F238E27FC236}">
                <a16:creationId xmlns:a16="http://schemas.microsoft.com/office/drawing/2014/main" id="{F79AFB5E-CD13-468E-8363-2A23CE0FB180}"/>
              </a:ext>
              <a:ext uri="{C183D7F6-B498-43B3-948B-1728B52AA6E4}">
                <adec:decorative xmlns:adec="http://schemas.microsoft.com/office/drawing/2017/decorative" val="1"/>
              </a:ext>
            </a:extLst>
          </p:cNvPr>
          <p:cNvSpPr txBox="1"/>
          <p:nvPr/>
        </p:nvSpPr>
        <p:spPr>
          <a:xfrm>
            <a:off x="1783306" y="1868094"/>
            <a:ext cx="1828800" cy="461665"/>
          </a:xfrm>
          <a:prstGeom prst="rect">
            <a:avLst/>
          </a:prstGeom>
          <a:noFill/>
        </p:spPr>
        <p:txBody>
          <a:bodyPr wrap="square" rtlCol="0">
            <a:spAutoFit/>
          </a:bodyPr>
          <a:lstStyle/>
          <a:p>
            <a:pPr algn="ctr"/>
            <a:r>
              <a:rPr lang="en-US" sz="2400" b="1" dirty="0"/>
              <a:t>Examples</a:t>
            </a:r>
          </a:p>
        </p:txBody>
      </p:sp>
      <p:cxnSp>
        <p:nvCxnSpPr>
          <p:cNvPr id="10" name="Straight Connector 9">
            <a:extLst>
              <a:ext uri="{FF2B5EF4-FFF2-40B4-BE49-F238E27FC236}">
                <a16:creationId xmlns:a16="http://schemas.microsoft.com/office/drawing/2014/main" id="{722AC3BA-4053-46E2-B0B9-60CA5CF0EBBB}"/>
              </a:ext>
              <a:ext uri="{C183D7F6-B498-43B3-948B-1728B52AA6E4}">
                <adec:decorative xmlns:adec="http://schemas.microsoft.com/office/drawing/2017/decorative" val="1"/>
              </a:ext>
            </a:extLst>
          </p:cNvPr>
          <p:cNvCxnSpPr/>
          <p:nvPr/>
        </p:nvCxnSpPr>
        <p:spPr>
          <a:xfrm>
            <a:off x="5467936" y="4419600"/>
            <a:ext cx="4114800" cy="0"/>
          </a:xfrm>
          <a:prstGeom prst="line">
            <a:avLst/>
          </a:prstGeom>
          <a:ln w="5715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12" name="Speech Bubble: Rectangle 11">
            <a:extLst>
              <a:ext uri="{FF2B5EF4-FFF2-40B4-BE49-F238E27FC236}">
                <a16:creationId xmlns:a16="http://schemas.microsoft.com/office/drawing/2014/main" id="{2E815FAA-BAF2-41E9-BEFE-7EE94BCF9E03}"/>
              </a:ext>
              <a:ext uri="{C183D7F6-B498-43B3-948B-1728B52AA6E4}">
                <adec:decorative xmlns:adec="http://schemas.microsoft.com/office/drawing/2017/decorative" val="1"/>
              </a:ext>
            </a:extLst>
          </p:cNvPr>
          <p:cNvSpPr/>
          <p:nvPr/>
        </p:nvSpPr>
        <p:spPr>
          <a:xfrm>
            <a:off x="10241793" y="3607094"/>
            <a:ext cx="1341572" cy="1505934"/>
          </a:xfrm>
          <a:prstGeom prst="wedgeRectCallout">
            <a:avLst>
              <a:gd name="adj1" fmla="val -93771"/>
              <a:gd name="adj2" fmla="val 587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Very simple, but not very consistent with the data!</a:t>
            </a:r>
          </a:p>
        </p:txBody>
      </p:sp>
      <p:sp>
        <p:nvSpPr>
          <p:cNvPr id="5" name="TextBox 4">
            <a:extLst>
              <a:ext uri="{FF2B5EF4-FFF2-40B4-BE49-F238E27FC236}">
                <a16:creationId xmlns:a16="http://schemas.microsoft.com/office/drawing/2014/main" id="{FE19FE2A-1DB0-4405-63A3-E2082B4EBAC0}"/>
              </a:ext>
              <a:ext uri="{C183D7F6-B498-43B3-948B-1728B52AA6E4}">
                <adec:decorative xmlns:adec="http://schemas.microsoft.com/office/drawing/2017/decorative" val="1"/>
              </a:ext>
            </a:extLst>
          </p:cNvPr>
          <p:cNvSpPr txBox="1"/>
          <p:nvPr/>
        </p:nvSpPr>
        <p:spPr>
          <a:xfrm>
            <a:off x="6459205" y="1826567"/>
            <a:ext cx="2400200" cy="461665"/>
          </a:xfrm>
          <a:prstGeom prst="rect">
            <a:avLst/>
          </a:prstGeom>
          <a:noFill/>
        </p:spPr>
        <p:txBody>
          <a:bodyPr wrap="square" rtlCol="0">
            <a:spAutoFit/>
          </a:bodyPr>
          <a:lstStyle/>
          <a:p>
            <a:pPr algn="ctr"/>
            <a:r>
              <a:rPr lang="en-US" sz="2400" b="1" dirty="0"/>
              <a:t>Learned</a:t>
            </a:r>
            <a:r>
              <a:rPr lang="en-US" sz="2400" dirty="0"/>
              <a:t> </a:t>
            </a:r>
            <a:r>
              <a:rPr lang="en-US" sz="2400" b="1" dirty="0"/>
              <a:t>Models</a:t>
            </a:r>
          </a:p>
        </p:txBody>
      </p:sp>
    </p:spTree>
    <p:extLst>
      <p:ext uri="{BB962C8B-B14F-4D97-AF65-F5344CB8AC3E}">
        <p14:creationId xmlns:p14="http://schemas.microsoft.com/office/powerpoint/2010/main" val="1473710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
  <p:tag name="PICTUREFILESIZE" val="85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1787</TotalTime>
  <Words>2992</Words>
  <Application>Microsoft Office PowerPoint</Application>
  <PresentationFormat>Widescreen</PresentationFormat>
  <Paragraphs>350</Paragraphs>
  <Slides>35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Cambria Math</vt:lpstr>
      <vt:lpstr>Ink Free</vt:lpstr>
      <vt:lpstr>source sans pro</vt:lpstr>
      <vt:lpstr>Times New Roman</vt:lpstr>
      <vt:lpstr>Wingdings</vt:lpstr>
      <vt:lpstr>Office Theme</vt:lpstr>
      <vt:lpstr>CS 5/7320  Artificial Intelligence  Learning  from Examples AIMA Chapter 19  Slides by Michael Hahsler   Based on slides by Dan Klein, Pieter Abbeel, Sergey Levine and  A. Farhadi (http://ai.berkeley.edu) with figures from the AIMA textbook. </vt:lpstr>
      <vt:lpstr>Topics</vt:lpstr>
      <vt:lpstr>ML and Agents</vt:lpstr>
      <vt:lpstr>Learning from Examples: Machine Learning</vt:lpstr>
      <vt:lpstr>From Chapter 2: Agents that Learn</vt:lpstr>
      <vt:lpstr>Types of Using Machine Learning</vt:lpstr>
      <vt:lpstr>Supervised Learning</vt:lpstr>
      <vt:lpstr>Supervised Learning As Function Approximation</vt:lpstr>
      <vt:lpstr>Consistency vs. Simplicity</vt:lpstr>
      <vt:lpstr>Measuring Consistency using Loss</vt:lpstr>
      <vt:lpstr>Learning Consistent h by Minimizing the Loss</vt:lpstr>
      <vt:lpstr>The Most Consistent Classifier The Bayes Classifier</vt:lpstr>
      <vt:lpstr>Simplicity</vt:lpstr>
      <vt:lpstr>Model Selection: Bias vs. Variance</vt:lpstr>
      <vt:lpstr>Data</vt:lpstr>
      <vt:lpstr>The Dataset</vt:lpstr>
      <vt:lpstr>Feature Engineering</vt:lpstr>
      <vt:lpstr>Data in AI</vt:lpstr>
      <vt:lpstr>Training  and  Testing</vt:lpstr>
      <vt:lpstr>Model Evaluation (Testing)</vt:lpstr>
      <vt:lpstr>Training a Model</vt:lpstr>
      <vt:lpstr>Hyperparameter Tuning/Model Selection</vt:lpstr>
      <vt:lpstr>Testing a Model</vt:lpstr>
      <vt:lpstr>How to Split the Dataset</vt:lpstr>
      <vt:lpstr>Learning Curve:  The Effect the Training Data Size</vt:lpstr>
      <vt:lpstr>Comparing to a Baselines</vt:lpstr>
      <vt:lpstr>Types of  ML Models</vt:lpstr>
      <vt:lpstr>Regression: Linear Regression</vt:lpstr>
      <vt:lpstr>Naïve Bayes Classifier</vt:lpstr>
      <vt:lpstr>Decision Trees</vt:lpstr>
      <vt:lpstr>K-Nearest Neighbors Classifier</vt:lpstr>
      <vt:lpstr>Support Vector Machine (SVM)</vt:lpstr>
      <vt:lpstr>Artificial Neural Networks/Deep Learning</vt:lpstr>
      <vt:lpstr>Other Popular Models and Methods</vt:lpstr>
      <vt:lpstr>Some Use Cases of ML for Intelligent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55</cp:revision>
  <dcterms:created xsi:type="dcterms:W3CDTF">2020-11-16T22:49:03Z</dcterms:created>
  <dcterms:modified xsi:type="dcterms:W3CDTF">2024-12-07T19:43:16Z</dcterms:modified>
</cp:coreProperties>
</file>