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2"/>
  </p:notesMasterIdLst>
  <p:handoutMasterIdLst>
    <p:handoutMasterId r:id="rId23"/>
  </p:handoutMasterIdLst>
  <p:sldIdLst>
    <p:sldId id="455" r:id="rId2"/>
    <p:sldId id="260" r:id="rId3"/>
    <p:sldId id="466" r:id="rId4"/>
    <p:sldId id="456" r:id="rId5"/>
    <p:sldId id="469" r:id="rId6"/>
    <p:sldId id="458" r:id="rId7"/>
    <p:sldId id="474" r:id="rId8"/>
    <p:sldId id="471" r:id="rId9"/>
    <p:sldId id="459" r:id="rId10"/>
    <p:sldId id="470" r:id="rId11"/>
    <p:sldId id="460" r:id="rId12"/>
    <p:sldId id="461" r:id="rId13"/>
    <p:sldId id="473" r:id="rId14"/>
    <p:sldId id="462" r:id="rId15"/>
    <p:sldId id="467" r:id="rId16"/>
    <p:sldId id="463" r:id="rId17"/>
    <p:sldId id="464" r:id="rId18"/>
    <p:sldId id="468" r:id="rId19"/>
    <p:sldId id="472" r:id="rId20"/>
    <p:sldId id="465" r:id="rId21"/>
  </p:sldIdLst>
  <p:sldSz cx="12192000" cy="6858000"/>
  <p:notesSz cx="7099300" cy="10234613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71BB79B-38E9-4662-8ED5-3F2F225203CE}">
          <p14:sldIdLst>
            <p14:sldId id="455"/>
            <p14:sldId id="260"/>
          </p14:sldIdLst>
        </p14:section>
        <p14:section name="Making Complex Decisions" id="{B8905887-AD13-488A-8C89-192AA0E28FC3}">
          <p14:sldIdLst>
            <p14:sldId id="466"/>
            <p14:sldId id="456"/>
            <p14:sldId id="469"/>
            <p14:sldId id="458"/>
            <p14:sldId id="474"/>
            <p14:sldId id="471"/>
            <p14:sldId id="459"/>
            <p14:sldId id="470"/>
            <p14:sldId id="460"/>
            <p14:sldId id="461"/>
            <p14:sldId id="473"/>
            <p14:sldId id="462"/>
          </p14:sldIdLst>
        </p14:section>
        <p14:section name="Reinforcement Learning" id="{A6B38B18-52AD-4CDE-8997-59227FD21D46}">
          <p14:sldIdLst>
            <p14:sldId id="467"/>
            <p14:sldId id="463"/>
            <p14:sldId id="464"/>
            <p14:sldId id="468"/>
            <p14:sldId id="472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31" autoAdjust="0"/>
    <p:restoredTop sz="88686" autoAdjust="0"/>
  </p:normalViewPr>
  <p:slideViewPr>
    <p:cSldViewPr>
      <p:cViewPr varScale="1">
        <p:scale>
          <a:sx n="85" d="100"/>
          <a:sy n="85" d="100"/>
        </p:scale>
        <p:origin x="6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</a:t>
            </a:r>
            <a:r>
              <a:rPr lang="en-US"/>
              <a:t>the succession of </a:t>
            </a:r>
            <a:r>
              <a:rPr lang="en-US" dirty="0"/>
              <a:t>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90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0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1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0" Type="http://schemas.openxmlformats.org/officeDocument/2006/relationships/image" Target="../media/image420.png"/><Relationship Id="rId4" Type="http://schemas.openxmlformats.org/officeDocument/2006/relationships/image" Target="../media/image361.png"/><Relationship Id="rId9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64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34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68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hyperlink" Target="https://doi.org/10.48550/arXiv.1312.5602" TargetMode="External"/><Relationship Id="rId5" Type="http://schemas.openxmlformats.org/officeDocument/2006/relationships/image" Target="../media/image72.png"/><Relationship Id="rId10" Type="http://schemas.openxmlformats.org/officeDocument/2006/relationships/image" Target="../media/image63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411.png"/><Relationship Id="rId5" Type="http://schemas.openxmlformats.org/officeDocument/2006/relationships/image" Target="../media/image6.png"/><Relationship Id="rId10" Type="http://schemas.openxmlformats.org/officeDocument/2006/relationships/image" Target="../media/image310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.png"/><Relationship Id="rId16" Type="http://schemas.openxmlformats.org/officeDocument/2006/relationships/image" Target="../media/image151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0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80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23.png"/><Relationship Id="rId7" Type="http://schemas.openxmlformats.org/officeDocument/2006/relationships/image" Target="../media/image17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210.png"/><Relationship Id="rId5" Type="http://schemas.openxmlformats.org/officeDocument/2006/relationships/image" Target="../media/image152.png"/><Relationship Id="rId10" Type="http://schemas.openxmlformats.org/officeDocument/2006/relationships/image" Target="../media/image200.png"/><Relationship Id="rId4" Type="http://schemas.openxmlformats.org/officeDocument/2006/relationships/image" Target="../media/image141.png"/><Relationship Id="rId9" Type="http://schemas.openxmlformats.org/officeDocument/2006/relationships/image" Target="../media/image19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157A36-0424-F212-4464-8A1D05BAC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4130181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0" y="1122363"/>
            <a:ext cx="45512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bg1"/>
                </a:solidFill>
              </a:rPr>
              <a:t>AIMA Chapter 17+22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67259A3D-DFAB-4657-8C93-F2F7ED3F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3EF57A-6332-923B-CACA-DE41471D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20244" y="5177442"/>
            <a:ext cx="1218146" cy="1440289"/>
            <a:chOff x="7151029" y="4191000"/>
            <a:chExt cx="1688171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E1C2EB-4D99-C80D-FF9E-B5FE2FB6D0CF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6CDC46C3-B3FD-F592-BDED-7F35C91CF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530C91-DBA5-7C09-1A40-691C735D8127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81C6-B1B6-F112-A6F9-054D2D60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7391400" cy="44958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state-action value function. It gives the expected utility of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then following the policy.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Relationship with the state value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Q-function lets us compare the value of taking an action is a given state and is often used for convenience in algorithms.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7391400" cy="4495800"/>
              </a:xfrm>
              <a:blipFill>
                <a:blip r:embed="rId2"/>
                <a:stretch>
                  <a:fillRect l="-743" t="-3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52A89E-DE87-F732-750C-99C3E899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7000" y="3464877"/>
            <a:ext cx="1150620" cy="573723"/>
          </a:xfrm>
          <a:prstGeom prst="wedgeRoundRectCallout">
            <a:avLst>
              <a:gd name="adj1" fmla="val 33573"/>
              <a:gd name="adj2" fmla="val -975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098075-90D7-0EF8-081A-B4F043DB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8709" y="3464877"/>
            <a:ext cx="2209800" cy="550863"/>
          </a:xfrm>
          <a:prstGeom prst="wedgeRoundRectCallout">
            <a:avLst>
              <a:gd name="adj1" fmla="val -22655"/>
              <a:gd name="adj2" fmla="val -991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utility of the next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4623-8DCA-34FA-3404-B71214310EC9}"/>
              </a:ext>
            </a:extLst>
          </p:cNvPr>
          <p:cNvSpPr txBox="1"/>
          <p:nvPr/>
        </p:nvSpPr>
        <p:spPr>
          <a:xfrm>
            <a:off x="9706966" y="3784345"/>
            <a:ext cx="195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FBDF7A5-C92F-D912-9C5C-20730CC9F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45710"/>
                  </p:ext>
                </p:extLst>
              </p:nvPr>
            </p:nvGraphicFramePr>
            <p:xfrm>
              <a:off x="8784864" y="4153677"/>
              <a:ext cx="2873736" cy="2194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87736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0.6709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0.7109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961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7722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FBDF7A5-C92F-D912-9C5C-20730CC9F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45710"/>
                  </p:ext>
                </p:extLst>
              </p:nvPr>
            </p:nvGraphicFramePr>
            <p:xfrm>
              <a:off x="8784864" y="4153677"/>
              <a:ext cx="2873736" cy="2194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87736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1667" r="-390722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500" t="-1667" r="-238393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848" t="-1667" r="-152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0.6709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0.7109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961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77227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B7ABEF7-94BD-43E0-F530-D80303296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671" y="1092790"/>
            <a:ext cx="3026577" cy="218381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707543C-E5BA-BCA6-AE7E-F9B1F633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91236" y="2638737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E7C032-3857-CC7A-2FA5-D5C15DB27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045677" y="2963785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2A14C6-85E5-4153-277E-0E12DE0D1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045677" y="2301830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5DD367B-FE67-0759-6467-4E2761CE4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666807" y="2629135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2199E-467E-965F-9A0D-FF1A3827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858159" y="723458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107A69EE-C790-EFD0-1997-97E6121D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638154" y="3053110"/>
            <a:ext cx="875524" cy="58694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1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Value Iteration: Estimate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  <a:blipFill>
                <a:blip r:embed="rId3"/>
                <a:stretch>
                  <a:fillRect l="-17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: Start with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vector of 0 for all states and then update (Bellman update) the vector iteratively until it converges to the unique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blipFill>
                <a:blip r:embed="rId4"/>
                <a:stretch>
                  <a:fillRect l="-529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CBAC27E-ED2B-1569-2BB8-44BBD27FC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729" y="2117253"/>
            <a:ext cx="8130101" cy="39985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C87FB-91A0-993F-BBD1-7E4BFB7F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600" y="2133600"/>
            <a:ext cx="8001000" cy="39985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0597BD-A2C7-03AF-0527-E7B05D49F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5200" y="4530308"/>
            <a:ext cx="2667000" cy="685801"/>
          </a:xfrm>
          <a:prstGeom prst="wedgeRoundRectCallout">
            <a:avLst>
              <a:gd name="adj1" fmla="val -78352"/>
              <a:gd name="adj2" fmla="val 201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with the value of the best action in state 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/>
              <p:nvPr/>
            </p:nvSpPr>
            <p:spPr>
              <a:xfrm>
                <a:off x="7711214" y="5858196"/>
                <a:ext cx="2474716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and we can extract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214" y="5858196"/>
                <a:ext cx="2474716" cy="729559"/>
              </a:xfrm>
              <a:prstGeom prst="rect">
                <a:avLst/>
              </a:prstGeom>
              <a:blipFill>
                <a:blip r:embed="rId6"/>
                <a:stretch>
                  <a:fillRect l="-1716" t="-82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505200" y="5805612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Uses a proxy for policy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as the stopping criterion 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05612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  <a:blipFill>
                <a:blip r:embed="rId7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 descr="Updating the value function using iterative Bellman updates.">
            <a:extLst>
              <a:ext uri="{FF2B5EF4-FFF2-40B4-BE49-F238E27FC236}">
                <a16:creationId xmlns:a16="http://schemas.microsoft.com/office/drawing/2014/main" id="{63FD7C4D-64E2-3FEF-F62C-382BE07E89C8}"/>
              </a:ext>
            </a:extLst>
          </p:cNvPr>
          <p:cNvGrpSpPr/>
          <p:nvPr/>
        </p:nvGrpSpPr>
        <p:grpSpPr>
          <a:xfrm>
            <a:off x="9337182" y="2296800"/>
            <a:ext cx="2854818" cy="1361873"/>
            <a:chOff x="9337182" y="2296800"/>
            <a:chExt cx="2854818" cy="136187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024366-3B9C-8541-0D28-708BBC7AE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337182" y="3124199"/>
              <a:ext cx="23930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15AA05C-2180-0AF6-A384-9D75BED15E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25004" y="3092683"/>
                  <a:ext cx="766996" cy="388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15AA05C-2180-0AF6-A384-9D75BED15E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5004" y="3092683"/>
                  <a:ext cx="766996" cy="38856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830A3C56-435D-BEBE-B83F-3BA9F9E0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60371" y="2649297"/>
              <a:ext cx="574339" cy="1009376"/>
            </a:xfrm>
            <a:prstGeom prst="arc">
              <a:avLst>
                <a:gd name="adj1" fmla="val 10871568"/>
                <a:gd name="adj2" fmla="val 0"/>
              </a:avLst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FB9398F-7C22-1F4D-9C1A-D846D19FE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334710" y="2614308"/>
              <a:ext cx="765785" cy="1019782"/>
            </a:xfrm>
            <a:prstGeom prst="arc">
              <a:avLst>
                <a:gd name="adj1" fmla="val 10871568"/>
                <a:gd name="adj2" fmla="val 0"/>
              </a:avLst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2229F87-12B2-362D-80BC-031A6CAA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00495" y="2627412"/>
              <a:ext cx="220048" cy="1019782"/>
            </a:xfrm>
            <a:prstGeom prst="arc">
              <a:avLst>
                <a:gd name="adj1" fmla="val 10871568"/>
                <a:gd name="adj2" fmla="val 0"/>
              </a:avLst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936EFA66-6C09-679B-C4C9-F361F262C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308888" y="2648522"/>
              <a:ext cx="417487" cy="951353"/>
            </a:xfrm>
            <a:prstGeom prst="arc">
              <a:avLst>
                <a:gd name="adj1" fmla="val 10871568"/>
                <a:gd name="adj2" fmla="val 0"/>
              </a:avLst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B673C8-2425-685A-8CBE-35EDDCA1E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564903" y="3086337"/>
                  <a:ext cx="3958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B673C8-2425-685A-8CBE-35EDDCA1E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4903" y="3086337"/>
                  <a:ext cx="3958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DA2FE2-AC26-7B66-B5BD-7064ECD50C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066895" y="3115740"/>
                  <a:ext cx="3958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DA2FE2-AC26-7B66-B5BD-7064ECD50C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6895" y="3115740"/>
                  <a:ext cx="39581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F4F629-36FB-BF7C-2361-1AFA669F5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80507" y="3066584"/>
              <a:ext cx="127995" cy="117892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0182D5-6E45-5881-FEB0-C4755A155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508665" y="2296800"/>
              <a:ext cx="1354529" cy="2787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Bellman update</a:t>
              </a:r>
            </a:p>
          </p:txBody>
        </p:sp>
      </p:grpSp>
      <p:sp>
        <p:nvSpPr>
          <p:cNvPr id="37" name="Arrow: Down 36">
            <a:extLst>
              <a:ext uri="{FF2B5EF4-FFF2-40B4-BE49-F238E27FC236}">
                <a16:creationId xmlns:a16="http://schemas.microsoft.com/office/drawing/2014/main" id="{489C2DDD-1EBF-335C-9781-0FE90D3CF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82400" y="3481251"/>
            <a:ext cx="248436" cy="38856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940FEA-C9FB-9A35-6062-2E30E7F883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11028594" y="3915916"/>
                <a:ext cx="11076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Extract</a:t>
                </a:r>
                <a:br>
                  <a:rPr lang="en-US" sz="1600" dirty="0"/>
                </a:br>
                <a:r>
                  <a:rPr lang="en-US" sz="1600" dirty="0"/>
                  <a:t> greedy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940FEA-C9FB-9A35-6062-2E30E7F883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594" y="3915916"/>
                <a:ext cx="1107611" cy="584775"/>
              </a:xfrm>
              <a:prstGeom prst="rect">
                <a:avLst/>
              </a:prstGeom>
              <a:blipFill>
                <a:blip r:embed="rId11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Policy Iteration: Find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BBF0129-0985-4F48-A0E8-CBBB90085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47697"/>
            <a:ext cx="7764528" cy="39862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18446-04DB-D98B-9D7E-E2DECCF5F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0797" y="1828800"/>
            <a:ext cx="7540391" cy="39862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3E77754-BB52-49DF-160C-43083A9A9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48600" y="4082377"/>
            <a:ext cx="304800" cy="111874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6710665" y="5392402"/>
                <a:ext cx="2885470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000" dirty="0"/>
                </a:br>
                <a:r>
                  <a:rPr lang="en-US" sz="2000" dirty="0"/>
                  <a:t>(and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converges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to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665" y="5392402"/>
                <a:ext cx="2885470" cy="729559"/>
              </a:xfrm>
              <a:prstGeom prst="rect">
                <a:avLst/>
              </a:prstGeom>
              <a:blipFill>
                <a:blip r:embed="rId4"/>
                <a:stretch>
                  <a:fillRect l="-1684" t="-4132" r="-1474" b="-14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1C3BD76-4D67-69DA-592A-34CE6D8B7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1189" y="3008483"/>
            <a:ext cx="3274054" cy="1031848"/>
          </a:xfrm>
          <a:prstGeom prst="wedgeRoundRectCallout">
            <a:avLst>
              <a:gd name="adj1" fmla="val -62359"/>
              <a:gd name="adj2" fmla="val -57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U given current policy (either solve an LP or value iteration with fixed policy)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B0E704-A11F-E670-6F2B-4D697F469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3243" y="4298847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Greedy policy </a:t>
            </a:r>
          </a:p>
          <a:p>
            <a:r>
              <a:rPr lang="en-US" dirty="0"/>
              <a:t>Improvement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2D7E8A-8745-B3AE-DDEA-E6FBAE0E1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7235" y="1328890"/>
            <a:ext cx="98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Policy iteration tries to directly find the optimal policy by iterating policy evaluation and improvement.</a:t>
            </a:r>
          </a:p>
        </p:txBody>
      </p:sp>
      <p:grpSp>
        <p:nvGrpSpPr>
          <p:cNvPr id="6" name="Group 5" descr="Policy iteration as a sequence of policy evaluation and policy improvements.">
            <a:extLst>
              <a:ext uri="{FF2B5EF4-FFF2-40B4-BE49-F238E27FC236}">
                <a16:creationId xmlns:a16="http://schemas.microsoft.com/office/drawing/2014/main" id="{5330DBED-05CE-C5CD-1726-3FFBB3C2F0B3}"/>
              </a:ext>
            </a:extLst>
          </p:cNvPr>
          <p:cNvGrpSpPr/>
          <p:nvPr/>
        </p:nvGrpSpPr>
        <p:grpSpPr>
          <a:xfrm>
            <a:off x="9723059" y="1765352"/>
            <a:ext cx="2494019" cy="2538895"/>
            <a:chOff x="9723059" y="1765352"/>
            <a:chExt cx="2494019" cy="25388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47A44AD-8292-96EC-1994-4950D408F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767243" y="2133600"/>
              <a:ext cx="1963017" cy="990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9BECD92-8EB4-3F3A-747C-2F7B09A3A7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50082" y="2697769"/>
                  <a:ext cx="766996" cy="388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9BECD92-8EB4-3F3A-747C-2F7B09A3A7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0082" y="2697769"/>
                  <a:ext cx="766996" cy="3885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9EE7AE-F5DB-6FED-EB86-DEBFF10FC2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767243" y="1765352"/>
                  <a:ext cx="3958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9EE7AE-F5DB-6FED-EB86-DEBFF10FC2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243" y="1765352"/>
                  <a:ext cx="3958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57BD3F-E8AA-B5A0-FC84-59F338DC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80507" y="3066584"/>
              <a:ext cx="127995" cy="117892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8E891D-D5E8-ACFF-2493-1B2D9A8425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50082" y="3185914"/>
                  <a:ext cx="67088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8E891D-D5E8-ACFF-2493-1B2D9A8425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0082" y="3185914"/>
                  <a:ext cx="67088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5B6615-2A40-D9F1-B014-C079BEA818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723059" y="3934915"/>
                  <a:ext cx="4535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5B6615-2A40-D9F1-B014-C079BEA818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059" y="3934915"/>
                  <a:ext cx="4535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3B50D4-BD22-4970-434D-879A140DE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 flipV="1">
              <a:off x="9767243" y="3184476"/>
              <a:ext cx="1977262" cy="897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6948348-E14F-E78C-7925-6D07B342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V="1">
              <a:off x="9982200" y="2438400"/>
              <a:ext cx="360675" cy="1515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A484C5-4702-A9B7-9D77-FC3973E8A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342875" y="2438400"/>
              <a:ext cx="325125" cy="1219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EB4DCB4-48A5-6E51-B9FE-EF0E9B4BA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8000" y="2819400"/>
              <a:ext cx="4572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CB15DB5-D53A-F51F-8727-21F569598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0" y="2819400"/>
              <a:ext cx="2286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79E848C-DEE2-2B22-D382-CB1D0AFA6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3800" y="3066584"/>
              <a:ext cx="228600" cy="2862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F360256-AFD1-C0BB-ABF4-6ED717BE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582400" y="3086337"/>
              <a:ext cx="98107" cy="114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D80097-9184-52DD-89E7-0E2ED869B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 rot="17007305">
              <a:off x="9413809" y="3067737"/>
              <a:ext cx="1236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Policy evaluation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FBEAB6-A067-564C-70A8-D8E9A5A2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 rot="4498548">
              <a:off x="10061465" y="2911840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P. improvement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4364-2A4B-2999-C27A-8DB9D91C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77200" cy="1325563"/>
          </a:xfrm>
        </p:spPr>
        <p:txBody>
          <a:bodyPr/>
          <a:lstStyle/>
          <a:p>
            <a:r>
              <a:rPr lang="en-US" dirty="0"/>
              <a:t>Playing a Game as a Sequential Decision Problem: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45ECC-FC46-6167-DE83-C01BE5FCE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Definitions from the Chapter 5 on Games for a goal-based agent: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set up an MDP to find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 but it will be hard to solve since:</a:t>
                </a:r>
              </a:p>
              <a:p>
                <a:pPr lvl="1"/>
                <a:r>
                  <a:rPr lang="en-US" dirty="0"/>
                  <a:t>There are many states, so the table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many entries.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depends on the other player so it would need to be learned. The table is also very large.</a:t>
                </a:r>
              </a:p>
              <a:p>
                <a:pPr lvl="1"/>
                <a:r>
                  <a:rPr lang="en-US" dirty="0"/>
                  <a:t>All the reward is delayed. Immediate regards are always 0 until the end of the game. </a:t>
                </a:r>
              </a:p>
              <a:p>
                <a:r>
                  <a:rPr lang="en-US" dirty="0"/>
                  <a:t>This makes learning hard! A solution is model-free reinforcement learning.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45ECC-FC46-6167-DE83-C01BE5FCE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BBB78FF-73D9-C952-C87A-5B8ED68D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964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282AD5-8F3E-F1E8-9879-A9D06CD50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0" y="2461161"/>
                <a:ext cx="5715000" cy="193567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Empty board.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Play empty squares.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Symbol (x/o) is placed on empty square.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𝑇𝑒𝑟𝑚𝑖𝑛𝑎𝑙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Did a player win or is the game a draw?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+1 if x wins, -1 if o wins and 0 for a draw.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		Utility is only defined for terminal states.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282AD5-8F3E-F1E8-9879-A9D06CD50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61161"/>
                <a:ext cx="5715000" cy="1935678"/>
              </a:xfrm>
              <a:prstGeom prst="rect">
                <a:avLst/>
              </a:prstGeom>
              <a:blipFill>
                <a:blip r:embed="rId4"/>
                <a:stretch>
                  <a:fillRect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8814A9EE-7679-21FC-1A92-D763A10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0" y="3733800"/>
            <a:ext cx="3810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E61E5-2B6C-1477-5343-315A5F4E6E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924800" y="3853934"/>
                <a:ext cx="2201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E61E5-2B6C-1477-5343-315A5F4E6E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853934"/>
                <a:ext cx="2201757" cy="369332"/>
              </a:xfrm>
              <a:prstGeom prst="rect">
                <a:avLst/>
              </a:prstGeom>
              <a:blipFill>
                <a:blip r:embed="rId5"/>
                <a:stretch>
                  <a:fillRect l="-22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3D8676-432E-80EE-285E-5ACE3B2D11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10500" y="3004066"/>
                <a:ext cx="3720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Stochastic transition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3D8676-432E-80EE-285E-5ACE3B2D11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0" y="3004066"/>
                <a:ext cx="3720762" cy="369332"/>
              </a:xfrm>
              <a:prstGeom prst="rect">
                <a:avLst/>
              </a:prstGeom>
              <a:blipFill>
                <a:blip r:embed="rId6"/>
                <a:stretch>
                  <a:fillRect l="-13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F7A065-3576-DF6F-2870-2BB4DCF6A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29500" y="32004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60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Process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the environment is </a:t>
                </a:r>
                <a:r>
                  <a:rPr lang="en-US" b="1" dirty="0"/>
                  <a:t>partially observable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the model is expanded by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a distribution over states. </a:t>
                </a:r>
                <a:br>
                  <a:rPr lang="en-US" dirty="0"/>
                </a:br>
                <a:r>
                  <a:rPr lang="en-US" dirty="0"/>
                  <a:t>Example: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=(.2, .8, 0)</m:t>
                    </m:r>
                  </m:oMath>
                </a14:m>
                <a:r>
                  <a:rPr lang="en-US" dirty="0"/>
                  <a:t> means the agent beliefs that it is with 20% in state 1 and 80% in state 2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instead of system states is called a </a:t>
                </a:r>
                <a:r>
                  <a:rPr lang="en-US" b="1" dirty="0"/>
                  <a:t>belief MDP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Issue: the probabilities in belief states are continuous, and the number of different belief states is infinite.</a:t>
                </a:r>
              </a:p>
              <a:p>
                <a:r>
                  <a:rPr lang="en-US" dirty="0"/>
                  <a:t>The solution of a 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  <a:blipFill>
                <a:blip r:embed="rId2"/>
                <a:stretch>
                  <a:fillRect l="-596" t="-2241" r="-1362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8DE9F32-7B34-4C19-C31B-96905C0FB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05800" y="1825625"/>
            <a:ext cx="3571136" cy="3352800"/>
            <a:chOff x="8077200" y="1981200"/>
            <a:chExt cx="3571136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/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/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8ADA8D27-B516-2230-74C5-5B3D388F4DBC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 rot="5400000" flipH="1" flipV="1">
              <a:off x="9532423" y="3375131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C572436C-367B-E8C4-7703-0B0639630002}"/>
                </a:ext>
              </a:extLst>
            </p:cNvPr>
            <p:cNvCxnSpPr>
              <a:cxnSpLocks/>
              <a:stCxn id="6" idx="3"/>
              <a:endCxn id="5" idx="5"/>
            </p:cNvCxnSpPr>
            <p:nvPr/>
          </p:nvCxnSpPr>
          <p:spPr>
            <a:xfrm rot="5400000">
              <a:off x="9532423" y="3644539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7863CD2-2324-B829-5CA8-D076A341673D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10490228" y="4322326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/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98BAB7-7B8F-4491-710B-17685840C930}"/>
                </a:ext>
              </a:extLst>
            </p:cNvPr>
            <p:cNvSpPr txBox="1"/>
            <p:nvPr/>
          </p:nvSpPr>
          <p:spPr>
            <a:xfrm>
              <a:off x="8740283" y="3666229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9FBE0-05F9-D363-EC24-56B77587AC6C}"/>
                </a:ext>
              </a:extLst>
            </p:cNvPr>
            <p:cNvSpPr txBox="1"/>
            <p:nvPr/>
          </p:nvSpPr>
          <p:spPr>
            <a:xfrm>
              <a:off x="9328690" y="3915376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/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/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C78E7F-2889-BBBB-6594-F5F76AAED494}"/>
                </a:ext>
              </a:extLst>
            </p:cNvPr>
            <p:cNvSpPr txBox="1"/>
            <p:nvPr/>
          </p:nvSpPr>
          <p:spPr>
            <a:xfrm>
              <a:off x="9926030" y="4639962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E6A3-F9D3-8826-20CC-1D085636F0C8}"/>
                </a:ext>
              </a:extLst>
            </p:cNvPr>
            <p:cNvSpPr txBox="1"/>
            <p:nvPr/>
          </p:nvSpPr>
          <p:spPr>
            <a:xfrm>
              <a:off x="10618582" y="364999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9986F-56F6-E7AA-6121-DC6CA479BD2B}"/>
                </a:ext>
              </a:extLst>
            </p:cNvPr>
            <p:cNvSpPr txBox="1"/>
            <p:nvPr/>
          </p:nvSpPr>
          <p:spPr>
            <a:xfrm>
              <a:off x="11117905" y="3992035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E923-B199-DF64-97DF-082F2057A1BD}"/>
                </a:ext>
              </a:extLst>
            </p:cNvPr>
            <p:cNvSpPr txBox="1"/>
            <p:nvPr/>
          </p:nvSpPr>
          <p:spPr>
            <a:xfrm>
              <a:off x="9412654" y="44328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AD7A46-8B47-78C5-7ECE-F861E2C51351}"/>
                </a:ext>
              </a:extLst>
            </p:cNvPr>
            <p:cNvSpPr/>
            <p:nvPr/>
          </p:nvSpPr>
          <p:spPr>
            <a:xfrm>
              <a:off x="8077200" y="1981200"/>
              <a:ext cx="3567272" cy="3352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/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/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/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987E71-283E-B26A-FB0A-73ACCEBF4E2C}"/>
                </a:ext>
              </a:extLst>
            </p:cNvPr>
            <p:cNvCxnSpPr>
              <a:stCxn id="5" idx="0"/>
              <a:endCxn id="29" idx="2"/>
            </p:cNvCxnSpPr>
            <p:nvPr/>
          </p:nvCxnSpPr>
          <p:spPr>
            <a:xfrm flipH="1" flipV="1">
              <a:off x="8563461" y="2583319"/>
              <a:ext cx="21767" cy="155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D073A8-9796-6097-1EAA-132BE7A115E5}"/>
                </a:ext>
              </a:extLst>
            </p:cNvPr>
            <p:cNvCxnSpPr>
              <a:cxnSpLocks/>
              <a:stCxn id="5" idx="0"/>
              <a:endCxn id="30" idx="2"/>
            </p:cNvCxnSpPr>
            <p:nvPr/>
          </p:nvCxnSpPr>
          <p:spPr>
            <a:xfrm flipV="1">
              <a:off x="8585228" y="2596695"/>
              <a:ext cx="1064595" cy="154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C6168A-8D68-EE87-F04E-32E9FC05F984}"/>
                </a:ext>
              </a:extLst>
            </p:cNvPr>
            <p:cNvCxnSpPr>
              <a:cxnSpLocks/>
              <a:stCxn id="5" idx="0"/>
              <a:endCxn id="32" idx="2"/>
            </p:cNvCxnSpPr>
            <p:nvPr/>
          </p:nvCxnSpPr>
          <p:spPr>
            <a:xfrm flipV="1">
              <a:off x="8585228" y="2586309"/>
              <a:ext cx="2169495" cy="1556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F1F702-3797-15F5-AD76-200AF553C90C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H="1" flipV="1">
              <a:off x="8563461" y="2583319"/>
              <a:ext cx="1926767" cy="154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91B075-2E51-1932-32F7-8C5290E80E9A}"/>
                </a:ext>
              </a:extLst>
            </p:cNvPr>
            <p:cNvCxnSpPr>
              <a:cxnSpLocks/>
              <a:stCxn id="6" idx="0"/>
              <a:endCxn id="32" idx="2"/>
            </p:cNvCxnSpPr>
            <p:nvPr/>
          </p:nvCxnSpPr>
          <p:spPr>
            <a:xfrm flipV="1">
              <a:off x="10490228" y="2586309"/>
              <a:ext cx="264495" cy="154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9B15C1-7939-FA8C-5783-24E157CDAEE8}"/>
                </a:ext>
              </a:extLst>
            </p:cNvPr>
            <p:cNvCxnSpPr>
              <a:cxnSpLocks/>
              <a:stCxn id="6" idx="0"/>
              <a:endCxn id="30" idx="2"/>
            </p:cNvCxnSpPr>
            <p:nvPr/>
          </p:nvCxnSpPr>
          <p:spPr>
            <a:xfrm flipH="1" flipV="1">
              <a:off x="9649823" y="2596695"/>
              <a:ext cx="840405" cy="1535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/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 err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i="1" dirty="0" err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0D10-A65F-B05F-35CA-8B1597D1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RL assumes that the problem can be modeled as an </a:t>
            </a:r>
            <a:r>
              <a:rPr lang="en-US" b="1" dirty="0"/>
              <a:t>MDP</a:t>
            </a:r>
            <a:r>
              <a:rPr lang="en-US" dirty="0"/>
              <a:t>. </a:t>
            </a:r>
          </a:p>
          <a:p>
            <a:r>
              <a:rPr lang="en-US" dirty="0"/>
              <a:t>However, we do not know the transition or the reward model. This means we have an </a:t>
            </a:r>
            <a:r>
              <a:rPr lang="en-US" b="1" dirty="0"/>
              <a:t>unknown environment</a:t>
            </a:r>
            <a:r>
              <a:rPr lang="en-US" dirty="0"/>
              <a:t>.</a:t>
            </a:r>
          </a:p>
          <a:p>
            <a:r>
              <a:rPr lang="en-US" dirty="0"/>
              <a:t>We cannot use offline planning in unknown environments. The agent needs to interact with the environment (try actions) and </a:t>
            </a:r>
            <a:r>
              <a:rPr lang="en-US" b="1" dirty="0"/>
              <a:t>use the reward signal to update its estimate of the utility of states and actions</a:t>
            </a:r>
            <a:r>
              <a:rPr lang="en-US" dirty="0"/>
              <a:t>. This is a learning process where the reward provides positive reinforcement.</a:t>
            </a:r>
          </a:p>
          <a:p>
            <a:r>
              <a:rPr lang="en-US" dirty="0"/>
              <a:t>A popular algorithm is Q-Learning which tries to learn the state-action value function of important states.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6D03A-DAF0-70EB-FA0C-8F1FD2E3A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6801" y="2438400"/>
            <a:ext cx="9815986" cy="390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F8E-C1E2-E0EA-4693-1A4CC34D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" b="6008"/>
          <a:stretch/>
        </p:blipFill>
        <p:spPr>
          <a:xfrm>
            <a:off x="1143001" y="2504551"/>
            <a:ext cx="9525000" cy="36676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99C3-7D5D-01FA-4D2E-966DFF22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448684"/>
            <a:ext cx="7620001" cy="704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Q-Learning learns the state-action value function as a table from interactions with the environment.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exploration function and decides on the next action. As N increases it can exploit good actions more.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  <a:blipFill>
                <a:blip r:embed="rId4"/>
                <a:stretch>
                  <a:fillRect r="-493" b="-2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410096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 little more similar to the received reward + the best Q-value of the successor state.</a:t>
                </a: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96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  <a:blipFill>
                <a:blip r:embed="rId5"/>
                <a:stretch>
                  <a:fillRect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7BA659-C3F3-52AC-CDB2-877CF651F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788" y="4191000"/>
            <a:ext cx="1094425" cy="523032"/>
          </a:xfrm>
          <a:prstGeom prst="wedgeRoundRectCallout">
            <a:avLst>
              <a:gd name="adj1" fmla="val 80516"/>
              <a:gd name="adj2" fmla="val 25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episode has no 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AE6A-DC96-865C-966E-F5B22D2ED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1583" y="4484207"/>
            <a:ext cx="1094425" cy="261516"/>
          </a:xfrm>
          <a:prstGeom prst="wedgeRoundRectCallout">
            <a:avLst>
              <a:gd name="adj1" fmla="val -85193"/>
              <a:gd name="adj2" fmla="val 2035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40AE2-6A57-6352-D23E-214AC3E0C393}"/>
              </a:ext>
            </a:extLst>
          </p:cNvPr>
          <p:cNvSpPr txBox="1"/>
          <p:nvPr/>
        </p:nvSpPr>
        <p:spPr>
          <a:xfrm>
            <a:off x="9564527" y="30017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54" t="-1639" r="-4035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6667" t="-1639" r="-28333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1084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E81CF-2921-8452-2486-6E9A31C6F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4336064"/>
            <a:ext cx="2786074" cy="2010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456"/>
                <a:ext cx="10515600" cy="269514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 tables needs to store and estimate one entry for each state (state/action combination). </a:t>
                </a:r>
              </a:p>
              <a:p>
                <a:r>
                  <a:rPr lang="en-US" dirty="0"/>
                  <a:t>Issues and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an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Example</a:t>
                </a:r>
                <a:r>
                  <a:rPr lang="en-US" dirty="0"/>
                  <a:t>: 4x3 Grid World with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456"/>
                <a:ext cx="10515600" cy="2695144"/>
              </a:xfrm>
              <a:blipFill>
                <a:blip r:embed="rId4"/>
                <a:stretch>
                  <a:fillRect l="-522" t="-4063" b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/>
              <p:nvPr/>
            </p:nvSpPr>
            <p:spPr>
              <a:xfrm>
                <a:off x="1629526" y="4019466"/>
                <a:ext cx="1878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26" y="4019466"/>
                <a:ext cx="1878335" cy="276999"/>
              </a:xfrm>
              <a:prstGeom prst="rect">
                <a:avLst/>
              </a:prstGeom>
              <a:blipFill>
                <a:blip r:embed="rId5"/>
                <a:stretch>
                  <a:fillRect l="-7468" t="-28261" r="-51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/>
              <p:nvPr/>
            </p:nvSpPr>
            <p:spPr>
              <a:xfrm>
                <a:off x="4500539" y="4151037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Learn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from observed interactions with the environment to approximate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39" y="4151037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/>
              <p:nvPr/>
            </p:nvSpPr>
            <p:spPr>
              <a:xfrm>
                <a:off x="7467600" y="4831330"/>
                <a:ext cx="3325204" cy="3767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831330"/>
                <a:ext cx="3325204" cy="376770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/>
              <p:nvPr/>
            </p:nvSpPr>
            <p:spPr>
              <a:xfrm>
                <a:off x="7706346" y="5341203"/>
                <a:ext cx="32554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can be updated iteratively after each new observed utility using gradient descent.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346" y="5341203"/>
                <a:ext cx="3255497" cy="830997"/>
              </a:xfrm>
              <a:prstGeom prst="rect">
                <a:avLst/>
              </a:prstGeom>
              <a:blipFill>
                <a:blip r:embed="rId8"/>
                <a:stretch>
                  <a:fillRect l="-936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B7C27F-8A41-F345-69FB-AC7CD88903BF}"/>
              </a:ext>
            </a:extLst>
          </p:cNvPr>
          <p:cNvCxnSpPr>
            <a:cxnSpLocks/>
          </p:cNvCxnSpPr>
          <p:nvPr/>
        </p:nvCxnSpPr>
        <p:spPr>
          <a:xfrm>
            <a:off x="1481126" y="6096000"/>
            <a:ext cx="248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AC0BD3-D37A-727D-9881-FC891701CDB0}"/>
              </a:ext>
            </a:extLst>
          </p:cNvPr>
          <p:cNvCxnSpPr>
            <a:cxnSpLocks/>
          </p:cNvCxnSpPr>
          <p:nvPr/>
        </p:nvCxnSpPr>
        <p:spPr>
          <a:xfrm flipH="1" flipV="1">
            <a:off x="1481126" y="4157965"/>
            <a:ext cx="5763" cy="193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F31A7D-1842-EEE8-9088-75F7E641C352}"/>
                  </a:ext>
                </a:extLst>
              </p:cNvPr>
              <p:cNvSpPr txBox="1"/>
              <p:nvPr/>
            </p:nvSpPr>
            <p:spPr>
              <a:xfrm>
                <a:off x="3732361" y="6016608"/>
                <a:ext cx="458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F31A7D-1842-EEE8-9088-75F7E641C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61" y="6016608"/>
                <a:ext cx="4587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F7DF00-8D57-22C1-0E3F-03E7704FF952}"/>
                  </a:ext>
                </a:extLst>
              </p:cNvPr>
              <p:cNvSpPr txBox="1"/>
              <p:nvPr/>
            </p:nvSpPr>
            <p:spPr>
              <a:xfrm>
                <a:off x="1090718" y="3992551"/>
                <a:ext cx="458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F7DF00-8D57-22C1-0E3F-03E7704FF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18" y="3992551"/>
                <a:ext cx="458740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2A8A02-00F5-B4C2-52FA-2210204A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8200" y="432756"/>
            <a:ext cx="3356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Traditional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329720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227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329720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04" t="-1818" r="-424074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333" t="-1818" r="-281667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3" t="-1818" r="-2424" b="-3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itle 18">
            <a:extLst>
              <a:ext uri="{FF2B5EF4-FFF2-40B4-BE49-F238E27FC236}">
                <a16:creationId xmlns:a16="http://schemas.microsoft.com/office/drawing/2014/main" id="{7162CF55-34C6-5FDF-6233-58FC26BED3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90600" y="3404556"/>
            <a:ext cx="3203615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Deep Q-Learning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EB5440-AACF-1E9B-C0F0-D850E3EF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8875" y="1303176"/>
            <a:ext cx="4122774" cy="1440024"/>
            <a:chOff x="1048875" y="1303176"/>
            <a:chExt cx="4122774" cy="14400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6D7941-8C9C-7728-BE39-ABB7486AD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308370" y="23738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Q-Table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BA65B55-B166-B783-6C17-12474C33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61648" y="1478279"/>
              <a:ext cx="425911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41B854A-B26F-A867-5576-E92AB8B1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31233" y="1379376"/>
              <a:ext cx="384215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799EDA-F1CF-21FA-2460-16B5DF1A3F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48875" y="1562817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799EDA-F1CF-21FA-2460-16B5DF1A3F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875" y="1562817"/>
                  <a:ext cx="34971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BD8F4E-CB61-901A-EF8B-ADA93188C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4246909" y="1428214"/>
                  <a:ext cx="924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BD8F4E-CB61-901A-EF8B-ADA93188C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909" y="1428214"/>
                  <a:ext cx="92474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Right Brace 191">
              <a:extLst>
                <a:ext uri="{FF2B5EF4-FFF2-40B4-BE49-F238E27FC236}">
                  <a16:creationId xmlns:a16="http://schemas.microsoft.com/office/drawing/2014/main" id="{CF49E2AF-5889-16D1-A24E-24DE87EDB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41891" y="1303176"/>
              <a:ext cx="70612" cy="628973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B38412-4F9E-C68B-578A-4C6B34FB8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29787" y="3714030"/>
            <a:ext cx="3920629" cy="2205126"/>
            <a:chOff x="1129787" y="3714030"/>
            <a:chExt cx="3920629" cy="22051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55DD91-1925-A223-381C-4413B11527A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2019260" y="5272825"/>
              <a:ext cx="1790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Deep Q-Network </a:t>
              </a:r>
              <a:br>
                <a:rPr lang="en-US" dirty="0"/>
              </a:br>
              <a:r>
                <a:rPr lang="en-US" dirty="0"/>
                <a:t>(DQN)</a:t>
              </a: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69FE2C4B-640F-E78C-BFDC-18CC2E312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124428" y="4079165"/>
              <a:ext cx="1295400" cy="1235724"/>
              <a:chOff x="4410942" y="4599774"/>
              <a:chExt cx="1577400" cy="164862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A3E51F-FFF9-14E6-8294-B95AD655F75F}"/>
                  </a:ext>
                </a:extLst>
              </p:cNvPr>
              <p:cNvSpPr/>
              <p:nvPr/>
            </p:nvSpPr>
            <p:spPr>
              <a:xfrm>
                <a:off x="4889892" y="4752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A896806-4F22-709F-2945-82251EECCCF1}"/>
                  </a:ext>
                </a:extLst>
              </p:cNvPr>
              <p:cNvSpPr/>
              <p:nvPr/>
            </p:nvSpPr>
            <p:spPr>
              <a:xfrm>
                <a:off x="4889892" y="5007830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9CAD54-8116-1EC5-8378-408672670F5F}"/>
                  </a:ext>
                </a:extLst>
              </p:cNvPr>
              <p:cNvSpPr/>
              <p:nvPr/>
            </p:nvSpPr>
            <p:spPr>
              <a:xfrm>
                <a:off x="4889892" y="52855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176A9EE-739E-EE2A-F1D5-B62D39BC6FCF}"/>
                  </a:ext>
                </a:extLst>
              </p:cNvPr>
              <p:cNvSpPr/>
              <p:nvPr/>
            </p:nvSpPr>
            <p:spPr>
              <a:xfrm>
                <a:off x="4889892" y="55903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577F11A-11D0-A734-5EC2-93355CB042D7}"/>
                  </a:ext>
                </a:extLst>
              </p:cNvPr>
              <p:cNvSpPr/>
              <p:nvPr/>
            </p:nvSpPr>
            <p:spPr>
              <a:xfrm>
                <a:off x="5347092" y="49045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1FDFB93-056C-77A5-B41E-B24A1E72F658}"/>
                  </a:ext>
                </a:extLst>
              </p:cNvPr>
              <p:cNvSpPr/>
              <p:nvPr/>
            </p:nvSpPr>
            <p:spPr>
              <a:xfrm>
                <a:off x="5347092" y="5133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890B2B-2FE6-7312-445D-A92688A998FE}"/>
                  </a:ext>
                </a:extLst>
              </p:cNvPr>
              <p:cNvSpPr/>
              <p:nvPr/>
            </p:nvSpPr>
            <p:spPr>
              <a:xfrm>
                <a:off x="5347092" y="54379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BA6B438-917F-ABCE-C0A4-2907E6D90F3D}"/>
                  </a:ext>
                </a:extLst>
              </p:cNvPr>
              <p:cNvSpPr/>
              <p:nvPr/>
            </p:nvSpPr>
            <p:spPr>
              <a:xfrm>
                <a:off x="5835942" y="4752949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24FECAC-8FEA-9F8F-47BC-B66D459AB483}"/>
                  </a:ext>
                </a:extLst>
              </p:cNvPr>
              <p:cNvSpPr/>
              <p:nvPr/>
            </p:nvSpPr>
            <p:spPr>
              <a:xfrm>
                <a:off x="5835942" y="50306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AE2977A-7560-27AE-4617-2A627DD0CFA7}"/>
                  </a:ext>
                </a:extLst>
              </p:cNvPr>
              <p:cNvSpPr/>
              <p:nvPr/>
            </p:nvSpPr>
            <p:spPr>
              <a:xfrm>
                <a:off x="5835942" y="53354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977BC3C-A10B-4B10-738D-AE0FD67AFF90}"/>
                  </a:ext>
                </a:extLst>
              </p:cNvPr>
              <p:cNvSpPr/>
              <p:nvPr/>
            </p:nvSpPr>
            <p:spPr>
              <a:xfrm>
                <a:off x="5835942" y="56402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51C7C72-72C0-F1AE-2813-0C674D1FD123}"/>
                  </a:ext>
                </a:extLst>
              </p:cNvPr>
              <p:cNvSpPr/>
              <p:nvPr/>
            </p:nvSpPr>
            <p:spPr>
              <a:xfrm>
                <a:off x="4889892" y="5895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DF222A6-72E3-AE99-6B32-04D62CAF011B}"/>
                  </a:ext>
                </a:extLst>
              </p:cNvPr>
              <p:cNvSpPr/>
              <p:nvPr/>
            </p:nvSpPr>
            <p:spPr>
              <a:xfrm>
                <a:off x="5347092" y="5742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2F1B649-D751-F414-7939-C68ED4D7FC9C}"/>
                  </a:ext>
                </a:extLst>
              </p:cNvPr>
              <p:cNvSpPr/>
              <p:nvPr/>
            </p:nvSpPr>
            <p:spPr>
              <a:xfrm>
                <a:off x="5835942" y="59450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AA4B345-C95D-E4B9-D157-F13FC9C5B46D}"/>
                  </a:ext>
                </a:extLst>
              </p:cNvPr>
              <p:cNvCxnSpPr>
                <a:cxnSpLocks/>
                <a:stCxn id="26" idx="6"/>
                <a:endCxn id="30" idx="1"/>
              </p:cNvCxnSpPr>
              <p:nvPr/>
            </p:nvCxnSpPr>
            <p:spPr>
              <a:xfrm>
                <a:off x="5042292" y="4841902"/>
                <a:ext cx="327118" cy="889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E2EA9B5-6F5E-07F4-0050-6D098DD74992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 flipV="1">
                <a:off x="5042292" y="4994302"/>
                <a:ext cx="304800" cy="103256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A2D0B20-B47D-85EF-ED4D-7F686F7BBEEB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 flipV="1">
                <a:off x="5042292" y="52229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BE80925-4E41-72C5-3AD8-A5B17ADA3319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>
                <a:off x="5042292" y="5097558"/>
                <a:ext cx="304800" cy="1253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7824EBB-76AE-DDBB-54CE-48C43EF5893F}"/>
                  </a:ext>
                </a:extLst>
              </p:cNvPr>
              <p:cNvCxnSpPr>
                <a:cxnSpLocks/>
                <a:stCxn id="29" idx="6"/>
                <a:endCxn id="32" idx="2"/>
              </p:cNvCxnSpPr>
              <p:nvPr/>
            </p:nvCxnSpPr>
            <p:spPr>
              <a:xfrm flipV="1">
                <a:off x="5042292" y="55277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A655ED-EFD0-8122-0DEF-51E1C8659686}"/>
                  </a:ext>
                </a:extLst>
              </p:cNvPr>
              <p:cNvCxnSpPr>
                <a:cxnSpLocks/>
                <a:stCxn id="28" idx="6"/>
                <a:endCxn id="32" idx="2"/>
              </p:cNvCxnSpPr>
              <p:nvPr/>
            </p:nvCxnSpPr>
            <p:spPr>
              <a:xfrm>
                <a:off x="5042293" y="5375303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A80259B-EFE5-D00C-F9F0-6D54A4A20A70}"/>
                  </a:ext>
                </a:extLst>
              </p:cNvPr>
              <p:cNvCxnSpPr>
                <a:cxnSpLocks/>
                <a:stCxn id="29" idx="6"/>
                <a:endCxn id="38" idx="2"/>
              </p:cNvCxnSpPr>
              <p:nvPr/>
            </p:nvCxnSpPr>
            <p:spPr>
              <a:xfrm>
                <a:off x="5042292" y="56801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6D027A7-ED7B-859E-E7D5-BF3F927507FB}"/>
                  </a:ext>
                </a:extLst>
              </p:cNvPr>
              <p:cNvCxnSpPr>
                <a:cxnSpLocks/>
                <a:stCxn id="37" idx="6"/>
                <a:endCxn id="38" idx="2"/>
              </p:cNvCxnSpPr>
              <p:nvPr/>
            </p:nvCxnSpPr>
            <p:spPr>
              <a:xfrm flipV="1">
                <a:off x="5042292" y="58325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6035168-DDDD-60D4-28C4-B28AC830FAEA}"/>
                  </a:ext>
                </a:extLst>
              </p:cNvPr>
              <p:cNvCxnSpPr>
                <a:cxnSpLocks/>
                <a:stCxn id="37" idx="6"/>
                <a:endCxn id="32" idx="2"/>
              </p:cNvCxnSpPr>
              <p:nvPr/>
            </p:nvCxnSpPr>
            <p:spPr>
              <a:xfrm flipV="1">
                <a:off x="5042292" y="5527702"/>
                <a:ext cx="30480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E6E32E3-0834-B7F0-12AE-97BFDBE3E4C0}"/>
                  </a:ext>
                </a:extLst>
              </p:cNvPr>
              <p:cNvCxnSpPr>
                <a:cxnSpLocks/>
                <a:stCxn id="29" idx="6"/>
                <a:endCxn id="31" idx="3"/>
              </p:cNvCxnSpPr>
              <p:nvPr/>
            </p:nvCxnSpPr>
            <p:spPr>
              <a:xfrm flipV="1">
                <a:off x="5042292" y="5286349"/>
                <a:ext cx="327118" cy="3937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227B438-EFF2-A736-5EE9-88EA958E537A}"/>
                  </a:ext>
                </a:extLst>
              </p:cNvPr>
              <p:cNvCxnSpPr>
                <a:cxnSpLocks/>
                <a:stCxn id="28" idx="6"/>
                <a:endCxn id="30" idx="3"/>
              </p:cNvCxnSpPr>
              <p:nvPr/>
            </p:nvCxnSpPr>
            <p:spPr>
              <a:xfrm flipV="1">
                <a:off x="5042292" y="5057749"/>
                <a:ext cx="327118" cy="3175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4F89684-5118-5401-DD30-AA0770FEC919}"/>
                  </a:ext>
                </a:extLst>
              </p:cNvPr>
              <p:cNvCxnSpPr>
                <a:cxnSpLocks/>
                <a:stCxn id="26" idx="6"/>
                <a:endCxn id="31" idx="1"/>
              </p:cNvCxnSpPr>
              <p:nvPr/>
            </p:nvCxnSpPr>
            <p:spPr>
              <a:xfrm>
                <a:off x="5042292" y="4841902"/>
                <a:ext cx="327118" cy="3175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E8BF0CB-B4D5-30C1-0361-54F081971711}"/>
                  </a:ext>
                </a:extLst>
              </p:cNvPr>
              <p:cNvCxnSpPr>
                <a:cxnSpLocks/>
                <a:stCxn id="28" idx="6"/>
                <a:endCxn id="38" idx="2"/>
              </p:cNvCxnSpPr>
              <p:nvPr/>
            </p:nvCxnSpPr>
            <p:spPr>
              <a:xfrm>
                <a:off x="5042292" y="5375302"/>
                <a:ext cx="30480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D331FA7-72C3-7AAA-A557-126FFC1765C3}"/>
                  </a:ext>
                </a:extLst>
              </p:cNvPr>
              <p:cNvCxnSpPr>
                <a:cxnSpLocks/>
                <a:stCxn id="30" idx="6"/>
                <a:endCxn id="33" idx="2"/>
              </p:cNvCxnSpPr>
              <p:nvPr/>
            </p:nvCxnSpPr>
            <p:spPr>
              <a:xfrm flipV="1">
                <a:off x="5499492" y="4842677"/>
                <a:ext cx="336450" cy="1516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CF71931-0D92-EE36-7DA4-B347E8CBAFDB}"/>
                  </a:ext>
                </a:extLst>
              </p:cNvPr>
              <p:cNvCxnSpPr>
                <a:cxnSpLocks/>
                <a:stCxn id="31" idx="6"/>
                <a:endCxn id="33" idx="2"/>
              </p:cNvCxnSpPr>
              <p:nvPr/>
            </p:nvCxnSpPr>
            <p:spPr>
              <a:xfrm flipV="1">
                <a:off x="5499492" y="4842677"/>
                <a:ext cx="336450" cy="3802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EB37A87-DDED-ED18-BD50-BFC9AA9E6DE1}"/>
                  </a:ext>
                </a:extLst>
              </p:cNvPr>
              <p:cNvCxnSpPr>
                <a:cxnSpLocks/>
                <a:stCxn id="32" idx="6"/>
                <a:endCxn id="34" idx="2"/>
              </p:cNvCxnSpPr>
              <p:nvPr/>
            </p:nvCxnSpPr>
            <p:spPr>
              <a:xfrm flipV="1">
                <a:off x="5499492" y="5120421"/>
                <a:ext cx="336450" cy="4072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8711D31-7FF9-36E2-94D6-05B23FAEB79B}"/>
                  </a:ext>
                </a:extLst>
              </p:cNvPr>
              <p:cNvCxnSpPr>
                <a:cxnSpLocks/>
                <a:stCxn id="38" idx="6"/>
                <a:endCxn id="35" idx="2"/>
              </p:cNvCxnSpPr>
              <p:nvPr/>
            </p:nvCxnSpPr>
            <p:spPr>
              <a:xfrm flipV="1">
                <a:off x="5499492" y="5425221"/>
                <a:ext cx="336450" cy="4072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D9B20E3-2313-31A3-B9AD-360C449EEAC7}"/>
                  </a:ext>
                </a:extLst>
              </p:cNvPr>
              <p:cNvCxnSpPr>
                <a:cxnSpLocks/>
                <a:stCxn id="38" idx="6"/>
                <a:endCxn id="39" idx="1"/>
              </p:cNvCxnSpPr>
              <p:nvPr/>
            </p:nvCxnSpPr>
            <p:spPr>
              <a:xfrm>
                <a:off x="5499492" y="5832502"/>
                <a:ext cx="358768" cy="138872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54F237F-A050-4DD1-9F7C-4066BE3E90D2}"/>
                  </a:ext>
                </a:extLst>
              </p:cNvPr>
              <p:cNvCxnSpPr>
                <a:cxnSpLocks/>
                <a:stCxn id="38" idx="6"/>
                <a:endCxn id="36" idx="2"/>
              </p:cNvCxnSpPr>
              <p:nvPr/>
            </p:nvCxnSpPr>
            <p:spPr>
              <a:xfrm flipV="1">
                <a:off x="5499492" y="5730021"/>
                <a:ext cx="336450" cy="1024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D8807E0-1ABB-9E1B-509F-6901CB0848E2}"/>
                  </a:ext>
                </a:extLst>
              </p:cNvPr>
              <p:cNvCxnSpPr>
                <a:cxnSpLocks/>
                <a:stCxn id="32" idx="6"/>
                <a:endCxn id="35" idx="2"/>
              </p:cNvCxnSpPr>
              <p:nvPr/>
            </p:nvCxnSpPr>
            <p:spPr>
              <a:xfrm flipV="1">
                <a:off x="5499492" y="5425221"/>
                <a:ext cx="336450" cy="1024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1EF2E97-2286-1307-B568-615126BC8BD4}"/>
                  </a:ext>
                </a:extLst>
              </p:cNvPr>
              <p:cNvCxnSpPr>
                <a:cxnSpLocks/>
                <a:stCxn id="30" idx="6"/>
                <a:endCxn id="34" idx="2"/>
              </p:cNvCxnSpPr>
              <p:nvPr/>
            </p:nvCxnSpPr>
            <p:spPr>
              <a:xfrm>
                <a:off x="5499493" y="4994303"/>
                <a:ext cx="336449" cy="1261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9929270-F1F2-FE68-D26E-E9C4668B1DC5}"/>
                  </a:ext>
                </a:extLst>
              </p:cNvPr>
              <p:cNvCxnSpPr>
                <a:cxnSpLocks/>
                <a:stCxn id="31" idx="6"/>
                <a:endCxn id="35" idx="2"/>
              </p:cNvCxnSpPr>
              <p:nvPr/>
            </p:nvCxnSpPr>
            <p:spPr>
              <a:xfrm>
                <a:off x="5499492" y="5222902"/>
                <a:ext cx="336450" cy="2023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C333F51-CEEB-AA76-CC9E-E2AC8097CF32}"/>
                  </a:ext>
                </a:extLst>
              </p:cNvPr>
              <p:cNvCxnSpPr>
                <a:cxnSpLocks/>
                <a:stCxn id="32" idx="6"/>
                <a:endCxn id="36" idx="2"/>
              </p:cNvCxnSpPr>
              <p:nvPr/>
            </p:nvCxnSpPr>
            <p:spPr>
              <a:xfrm>
                <a:off x="5499492" y="5527702"/>
                <a:ext cx="336450" cy="2023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8C0FFA5-06FC-07B2-8369-88953584CD29}"/>
                  </a:ext>
                </a:extLst>
              </p:cNvPr>
              <p:cNvCxnSpPr>
                <a:cxnSpLocks/>
                <a:stCxn id="30" idx="6"/>
                <a:endCxn id="35" idx="2"/>
              </p:cNvCxnSpPr>
              <p:nvPr/>
            </p:nvCxnSpPr>
            <p:spPr>
              <a:xfrm>
                <a:off x="5499492" y="4994302"/>
                <a:ext cx="336450" cy="4309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9F89BA8-6BFE-902C-908B-C916C511F7DE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 flipV="1">
                <a:off x="5499492" y="4842677"/>
                <a:ext cx="336450" cy="6850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7A96BDC-9D99-CC10-2860-04713095AC4D}"/>
                  </a:ext>
                </a:extLst>
              </p:cNvPr>
              <p:cNvCxnSpPr>
                <a:cxnSpLocks/>
                <a:stCxn id="32" idx="6"/>
                <a:endCxn id="39" idx="1"/>
              </p:cNvCxnSpPr>
              <p:nvPr/>
            </p:nvCxnSpPr>
            <p:spPr>
              <a:xfrm>
                <a:off x="5499492" y="5527702"/>
                <a:ext cx="358768" cy="443672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9BB5CC4-BE17-7255-1985-26EB528A1D36}"/>
                  </a:ext>
                </a:extLst>
              </p:cNvPr>
              <p:cNvCxnSpPr>
                <a:cxnSpLocks/>
                <a:stCxn id="38" idx="6"/>
                <a:endCxn id="34" idx="2"/>
              </p:cNvCxnSpPr>
              <p:nvPr/>
            </p:nvCxnSpPr>
            <p:spPr>
              <a:xfrm flipV="1">
                <a:off x="5499492" y="5120421"/>
                <a:ext cx="336450" cy="7120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10DCC4D-0511-9D7B-4B0A-A858A308AB82}"/>
                  </a:ext>
                </a:extLst>
              </p:cNvPr>
              <p:cNvSpPr/>
              <p:nvPr/>
            </p:nvSpPr>
            <p:spPr>
              <a:xfrm>
                <a:off x="4410942" y="4599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4BC0327-C156-AC32-077B-ED75F583F19F}"/>
                  </a:ext>
                </a:extLst>
              </p:cNvPr>
              <p:cNvSpPr/>
              <p:nvPr/>
            </p:nvSpPr>
            <p:spPr>
              <a:xfrm>
                <a:off x="4410942" y="4855430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4E10286-BF8B-9F7E-CBB8-95A50FAABBAB}"/>
                  </a:ext>
                </a:extLst>
              </p:cNvPr>
              <p:cNvSpPr/>
              <p:nvPr/>
            </p:nvSpPr>
            <p:spPr>
              <a:xfrm>
                <a:off x="4410942" y="5133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DE25434-178A-766D-2DE6-4D9C3CBD46C7}"/>
                  </a:ext>
                </a:extLst>
              </p:cNvPr>
              <p:cNvSpPr/>
              <p:nvPr/>
            </p:nvSpPr>
            <p:spPr>
              <a:xfrm>
                <a:off x="4410942" y="54379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DE472A4-728E-2D31-3D2A-C24FFACE438B}"/>
                  </a:ext>
                </a:extLst>
              </p:cNvPr>
              <p:cNvSpPr/>
              <p:nvPr/>
            </p:nvSpPr>
            <p:spPr>
              <a:xfrm>
                <a:off x="4410942" y="5742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47324E1-9CB0-9CEE-559E-2D431F74E744}"/>
                  </a:ext>
                </a:extLst>
              </p:cNvPr>
              <p:cNvSpPr/>
              <p:nvPr/>
            </p:nvSpPr>
            <p:spPr>
              <a:xfrm>
                <a:off x="4419600" y="606894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77B832A-2D0D-C2BD-6C39-7E635D7CCA65}"/>
                  </a:ext>
                </a:extLst>
              </p:cNvPr>
              <p:cNvCxnSpPr>
                <a:cxnSpLocks/>
                <a:stCxn id="111" idx="6"/>
                <a:endCxn id="26" idx="2"/>
              </p:cNvCxnSpPr>
              <p:nvPr/>
            </p:nvCxnSpPr>
            <p:spPr>
              <a:xfrm>
                <a:off x="4563342" y="46895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0A83919-CAE2-DA56-5674-15363AB9D2E6}"/>
                  </a:ext>
                </a:extLst>
              </p:cNvPr>
              <p:cNvCxnSpPr>
                <a:cxnSpLocks/>
                <a:stCxn id="112" idx="6"/>
                <a:endCxn id="27" idx="2"/>
              </p:cNvCxnSpPr>
              <p:nvPr/>
            </p:nvCxnSpPr>
            <p:spPr>
              <a:xfrm>
                <a:off x="4563342" y="4945158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5FAA2D4-1425-2D3C-B243-FCDAF49F4FC6}"/>
                  </a:ext>
                </a:extLst>
              </p:cNvPr>
              <p:cNvCxnSpPr>
                <a:cxnSpLocks/>
                <a:stCxn id="113" idx="6"/>
                <a:endCxn id="28" idx="2"/>
              </p:cNvCxnSpPr>
              <p:nvPr/>
            </p:nvCxnSpPr>
            <p:spPr>
              <a:xfrm>
                <a:off x="4563342" y="52229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609BAA6-23C0-AF4C-EC18-7B0A71D18708}"/>
                  </a:ext>
                </a:extLst>
              </p:cNvPr>
              <p:cNvCxnSpPr>
                <a:cxnSpLocks/>
                <a:stCxn id="114" idx="6"/>
                <a:endCxn id="29" idx="2"/>
              </p:cNvCxnSpPr>
              <p:nvPr/>
            </p:nvCxnSpPr>
            <p:spPr>
              <a:xfrm>
                <a:off x="4563342" y="55277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65A7D68-073B-3EB6-D491-6B0FB719126D}"/>
                  </a:ext>
                </a:extLst>
              </p:cNvPr>
              <p:cNvCxnSpPr>
                <a:cxnSpLocks/>
                <a:stCxn id="115" idx="6"/>
                <a:endCxn id="37" idx="2"/>
              </p:cNvCxnSpPr>
              <p:nvPr/>
            </p:nvCxnSpPr>
            <p:spPr>
              <a:xfrm>
                <a:off x="4563342" y="58325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4173032-4FE4-3E3B-5528-9241D69129ED}"/>
                  </a:ext>
                </a:extLst>
              </p:cNvPr>
              <p:cNvCxnSpPr>
                <a:cxnSpLocks/>
                <a:stCxn id="116" idx="6"/>
                <a:endCxn id="37" idx="2"/>
              </p:cNvCxnSpPr>
              <p:nvPr/>
            </p:nvCxnSpPr>
            <p:spPr>
              <a:xfrm flipV="1">
                <a:off x="4572000" y="5984902"/>
                <a:ext cx="317892" cy="17377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4B07F69-4700-1F74-A113-9AD96EF9019A}"/>
                  </a:ext>
                </a:extLst>
              </p:cNvPr>
              <p:cNvCxnSpPr>
                <a:cxnSpLocks/>
                <a:stCxn id="115" idx="6"/>
                <a:endCxn id="29" idx="2"/>
              </p:cNvCxnSpPr>
              <p:nvPr/>
            </p:nvCxnSpPr>
            <p:spPr>
              <a:xfrm flipV="1">
                <a:off x="4563342" y="56801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2CF9F2-ADB9-1BCD-8E8E-5A8F1CED39F1}"/>
                  </a:ext>
                </a:extLst>
              </p:cNvPr>
              <p:cNvCxnSpPr>
                <a:cxnSpLocks/>
                <a:stCxn id="113" idx="6"/>
                <a:endCxn id="27" idx="2"/>
              </p:cNvCxnSpPr>
              <p:nvPr/>
            </p:nvCxnSpPr>
            <p:spPr>
              <a:xfrm flipV="1">
                <a:off x="4563342" y="5097558"/>
                <a:ext cx="326550" cy="1253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533EC859-D0AA-998E-6E31-65A1ABD2FEF5}"/>
                  </a:ext>
                </a:extLst>
              </p:cNvPr>
              <p:cNvCxnSpPr>
                <a:cxnSpLocks/>
                <a:stCxn id="112" idx="6"/>
                <a:endCxn id="26" idx="2"/>
              </p:cNvCxnSpPr>
              <p:nvPr/>
            </p:nvCxnSpPr>
            <p:spPr>
              <a:xfrm flipV="1">
                <a:off x="4563342" y="4841902"/>
                <a:ext cx="326550" cy="103256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6D7EA12-6548-BC55-AF96-D2AED5005AF2}"/>
                  </a:ext>
                </a:extLst>
              </p:cNvPr>
              <p:cNvCxnSpPr>
                <a:cxnSpLocks/>
                <a:stCxn id="114" idx="6"/>
                <a:endCxn id="37" idx="2"/>
              </p:cNvCxnSpPr>
              <p:nvPr/>
            </p:nvCxnSpPr>
            <p:spPr>
              <a:xfrm>
                <a:off x="4563342" y="5527702"/>
                <a:ext cx="32655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F3FEE69-F73C-8668-422D-C10AE1AF7B33}"/>
                  </a:ext>
                </a:extLst>
              </p:cNvPr>
              <p:cNvCxnSpPr>
                <a:cxnSpLocks/>
                <a:stCxn id="112" idx="6"/>
                <a:endCxn id="29" idx="2"/>
              </p:cNvCxnSpPr>
              <p:nvPr/>
            </p:nvCxnSpPr>
            <p:spPr>
              <a:xfrm>
                <a:off x="4563342" y="4945158"/>
                <a:ext cx="326550" cy="7349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58B1E627-5652-BE9E-808C-2E35761FF2B3}"/>
                  </a:ext>
                </a:extLst>
              </p:cNvPr>
              <p:cNvCxnSpPr>
                <a:cxnSpLocks/>
                <a:stCxn id="114" idx="6"/>
                <a:endCxn id="26" idx="2"/>
              </p:cNvCxnSpPr>
              <p:nvPr/>
            </p:nvCxnSpPr>
            <p:spPr>
              <a:xfrm flipV="1">
                <a:off x="4563342" y="4841902"/>
                <a:ext cx="326550" cy="6858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AC8B26F-D949-A74B-8F73-1A16923E0FA1}"/>
                  </a:ext>
                </a:extLst>
              </p:cNvPr>
              <p:cNvCxnSpPr>
                <a:cxnSpLocks/>
                <a:stCxn id="116" idx="6"/>
                <a:endCxn id="29" idx="2"/>
              </p:cNvCxnSpPr>
              <p:nvPr/>
            </p:nvCxnSpPr>
            <p:spPr>
              <a:xfrm flipV="1">
                <a:off x="4572000" y="5680102"/>
                <a:ext cx="317892" cy="47857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FFB572-2A5B-3E14-D403-71B87449E622}"/>
                  </a:ext>
                </a:extLst>
              </p:cNvPr>
              <p:cNvCxnSpPr>
                <a:cxnSpLocks/>
                <a:stCxn id="115" idx="6"/>
                <a:endCxn id="28" idx="2"/>
              </p:cNvCxnSpPr>
              <p:nvPr/>
            </p:nvCxnSpPr>
            <p:spPr>
              <a:xfrm flipV="1">
                <a:off x="4563342" y="5375302"/>
                <a:ext cx="32655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sp>
          <p:nvSpPr>
            <p:cNvPr id="193" name="Arrow: Right 192">
              <a:extLst>
                <a:ext uri="{FF2B5EF4-FFF2-40B4-BE49-F238E27FC236}">
                  <a16:creationId xmlns:a16="http://schemas.microsoft.com/office/drawing/2014/main" id="{8E65D35A-1ECF-0E2C-A4A5-5890724A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42560" y="4430327"/>
              <a:ext cx="425911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FAAFD66-2140-E45A-471D-39F874312E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29787" y="4514865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FAAFD66-2140-E45A-471D-39F874312E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787" y="4514865"/>
                  <a:ext cx="3497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Arrow: Right 194">
              <a:extLst>
                <a:ext uri="{FF2B5EF4-FFF2-40B4-BE49-F238E27FC236}">
                  <a16:creationId xmlns:a16="http://schemas.microsoft.com/office/drawing/2014/main" id="{DD001ABC-E7CD-0F96-4DFA-AFC8781B6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10000" y="4491358"/>
              <a:ext cx="384215" cy="50370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64E343A-1D3A-216C-1B9D-C48B77179E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4125676" y="4556563"/>
                  <a:ext cx="924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64E343A-1D3A-216C-1B9D-C48B77179E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676" y="4556563"/>
                  <a:ext cx="92474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5BA0203-B417-18D9-5155-AC948C3DB1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994915" y="3714030"/>
                  <a:ext cx="3638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5BA0203-B417-18D9-5155-AC948C3DB1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915" y="3714030"/>
                  <a:ext cx="36388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F8BBD95-CC36-0F7B-4420-D48D811414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3182394" y="3851318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F8BBD95-CC36-0F7B-4420-D48D811414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394" y="3851318"/>
                  <a:ext cx="38568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Right Brace 198">
              <a:extLst>
                <a:ext uri="{FF2B5EF4-FFF2-40B4-BE49-F238E27FC236}">
                  <a16:creationId xmlns:a16="http://schemas.microsoft.com/office/drawing/2014/main" id="{2CED8BA6-1D19-AFA2-F027-213217C7A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15217" y="4209556"/>
              <a:ext cx="113460" cy="1038077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5127026" y="3260990"/>
                <a:ext cx="68495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Target networks</a:t>
                </a:r>
                <a:r>
                  <a:rPr lang="en-US" dirty="0"/>
                  <a:t>: It turns out that the Q-Network is unstable if the same network is used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also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Deep Q-Learning uses a second target network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that is updated with the prediction network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steps. </a:t>
                </a:r>
              </a:p>
              <a:p>
                <a:endParaRPr lang="en-US" dirty="0"/>
              </a:p>
              <a:p>
                <a:r>
                  <a:rPr lang="en-US" b="1" dirty="0"/>
                  <a:t>Experience replay</a:t>
                </a:r>
                <a:r>
                  <a:rPr lang="en-US" dirty="0"/>
                  <a:t>:  To reduce instability more, generate actions using the current network and store the experience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in a table. Update the model parameters by sampling from the table.</a:t>
                </a:r>
              </a:p>
              <a:p>
                <a:endParaRPr lang="en-US" dirty="0"/>
              </a:p>
              <a:p>
                <a:r>
                  <a:rPr lang="en-US" b="1" dirty="0"/>
                  <a:t>Loss function</a:t>
                </a:r>
                <a:r>
                  <a:rPr lang="en-US" dirty="0"/>
                  <a:t>: squared difference between prediction and target.</a:t>
                </a: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026" y="3260990"/>
                <a:ext cx="6849555" cy="2862322"/>
              </a:xfrm>
              <a:prstGeom prst="rect">
                <a:avLst/>
              </a:prstGeom>
              <a:blipFill>
                <a:blip r:embed="rId9"/>
                <a:stretch>
                  <a:fillRect l="-712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1B3247E-E4B5-D3AE-E55A-4E20275D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67199" y="280356"/>
            <a:ext cx="6809382" cy="2895998"/>
            <a:chOff x="5167199" y="280356"/>
            <a:chExt cx="6809382" cy="2895998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74DAAE3-EE9A-77B1-B476-709FCDB0D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167199" y="280356"/>
              <a:ext cx="6809382" cy="2895998"/>
              <a:chOff x="6934915" y="1470919"/>
              <a:chExt cx="6809382" cy="2895998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C5424B3-B894-F884-C2A4-0188E3F77CF1}"/>
                  </a:ext>
                </a:extLst>
              </p:cNvPr>
              <p:cNvSpPr/>
              <p:nvPr/>
            </p:nvSpPr>
            <p:spPr>
              <a:xfrm>
                <a:off x="6934915" y="1470919"/>
                <a:ext cx="6809382" cy="28959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6CA99177-D5BE-FCEA-AE52-C9B895C576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2964" b="6008"/>
              <a:stretch/>
            </p:blipFill>
            <p:spPr>
              <a:xfrm>
                <a:off x="7021489" y="1608692"/>
                <a:ext cx="6617315" cy="2548030"/>
              </a:xfrm>
              <a:prstGeom prst="rect">
                <a:avLst/>
              </a:prstGeom>
            </p:spPr>
          </p:pic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94667CD-5912-6F20-AA27-018B5AB28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8461" y="2192434"/>
              <a:ext cx="621539" cy="24001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5AFA839-585E-943B-16DE-AE29100E9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686800" y="2451927"/>
              <a:ext cx="17526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7084D53-0D1E-3AEC-E455-B617326D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067800" y="1863075"/>
              <a:ext cx="755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target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BF6ACC1D-2546-C6E3-33E3-5DAA38AA0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546630" y="1818775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prediction</a:t>
              </a: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13ACAB3D-4D78-A729-56A7-99CD629A1EF9}"/>
              </a:ext>
            </a:extLst>
          </p:cNvPr>
          <p:cNvSpPr txBox="1"/>
          <p:nvPr/>
        </p:nvSpPr>
        <p:spPr>
          <a:xfrm>
            <a:off x="655438" y="6400800"/>
            <a:ext cx="1127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Volodymyr </a:t>
            </a:r>
            <a:r>
              <a:rPr lang="en-US" sz="1600" dirty="0" err="1"/>
              <a:t>Mni</a:t>
            </a:r>
            <a:r>
              <a:rPr lang="en-US" sz="1600" dirty="0"/>
              <a:t> et al., </a:t>
            </a:r>
            <a:r>
              <a:rPr lang="en-US" sz="1600" dirty="0">
                <a:hlinkClick r:id="rId11"/>
              </a:rPr>
              <a:t>Playing Atari with Deep Reinforcement Learning</a:t>
            </a:r>
            <a:r>
              <a:rPr lang="en-US" sz="1600" dirty="0"/>
              <a:t>, NIPS Deep Learning Workshop 2013.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A1F4D61-07A5-6F97-2DBF-72C76CFB1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5438" y="3260990"/>
            <a:ext cx="11321143" cy="5505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6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155195" cy="1036320"/>
          </a:xfrm>
        </p:spPr>
        <p:txBody>
          <a:bodyPr anchor="b">
            <a:normAutofit fontScale="90000"/>
          </a:bodyPr>
          <a:lstStyle/>
          <a:p>
            <a:r>
              <a:rPr lang="en-US" sz="3600" b="1" dirty="0"/>
              <a:t>Remember Chapter 16: </a:t>
            </a:r>
            <a:br>
              <a:rPr lang="en-US" sz="3600" b="1" dirty="0"/>
            </a:br>
            <a:r>
              <a:rPr lang="en-US" sz="3600" dirty="0"/>
              <a:t>Making Simple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695" y="2597040"/>
                <a:ext cx="6691083" cy="3687287"/>
              </a:xfrm>
            </p:spPr>
            <p:txBody>
              <a:bodyPr wrap="square"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a decision that we make frequently and making it once does not affect the future decisions (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episodic environment</a:t>
                </a:r>
                <a:r>
                  <a:rPr lang="en-US" sz="2000" dirty="0"/>
                  <a:t>), we can use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Principle of Maximum Expected Utility (MEU).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the expected utility of an action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choose action that maximizes the expected utility: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Now we will talk about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sequential decision making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695" y="2597040"/>
                <a:ext cx="6691083" cy="3687287"/>
              </a:xfrm>
              <a:blipFill>
                <a:blip r:embed="rId2"/>
                <a:stretch>
                  <a:fillRect l="-820" t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7000" y="53340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1539490">
              <a:off x="8648044" y="2014819"/>
              <a:ext cx="458441" cy="40086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873C79-77DC-55E6-63D7-6CA71D686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14050" y="1834759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5ACFE27-6B51-646D-109C-5103ADB56E34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8F57AE8-00C2-02E9-7F09-1B895CA6BBEA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32AB34-6DB1-AAC4-A5C8-CFFE827872C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906EE9-A1CB-B120-EC32-7A6737D521A1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15F352-AA59-8C8F-34A2-5A5E381B79FD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15F352-AA59-8C8F-34A2-5A5E381B7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2857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0C159-0907-04B2-8FF7-F84FE5FDF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dirty="0"/>
              <a:t>Not being able to fully </a:t>
            </a:r>
            <a:r>
              <a:rPr lang="en-US" sz="1800" b="1" dirty="0"/>
              <a:t>observe the state </a:t>
            </a:r>
            <a:r>
              <a:rPr lang="en-US" sz="1800" dirty="0"/>
              <a:t>makes the problem more difficult (POMDP).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of exploration by trying actions (model free methods like Q-Learning).</a:t>
            </a:r>
          </a:p>
          <a:p>
            <a:r>
              <a:rPr lang="en-US" sz="1800" dirty="0"/>
              <a:t>All these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State of the art is to use deep artificial neural networks for function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Making Complex Decisions:</a:t>
            </a:r>
            <a:br>
              <a:rPr lang="en-US" sz="5200" b="1" dirty="0">
                <a:solidFill>
                  <a:srgbClr val="FFFFFF"/>
                </a:solidFill>
              </a:rPr>
            </a:br>
            <a:r>
              <a:rPr lang="en-US" sz="5200" b="1" dirty="0">
                <a:solidFill>
                  <a:srgbClr val="FFFFFF"/>
                </a:solidFill>
              </a:rPr>
              <a:t>Sequential Decision Making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040"/>
            <a:ext cx="10515600" cy="87651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that depend on each other. </a:t>
            </a:r>
          </a:p>
          <a:p>
            <a:r>
              <a:rPr lang="en-US" dirty="0"/>
              <a:t>Sequential decision problems incorporate utilities (called reward), uncertainty, and sensing.</a:t>
            </a:r>
          </a:p>
        </p:txBody>
      </p:sp>
      <p:grpSp>
        <p:nvGrpSpPr>
          <p:cNvPr id="30" name="Group 29" descr="A fifure showing that the agent chooses an action, the environment responds with changing state an provides the agent with a reward and the new state.">
            <a:extLst>
              <a:ext uri="{FF2B5EF4-FFF2-40B4-BE49-F238E27FC236}">
                <a16:creationId xmlns:a16="http://schemas.microsoft.com/office/drawing/2014/main" id="{CC0FE0EC-4123-5E44-D92D-2C48475436C1}"/>
              </a:ext>
            </a:extLst>
          </p:cNvPr>
          <p:cNvGrpSpPr/>
          <p:nvPr/>
        </p:nvGrpSpPr>
        <p:grpSpPr>
          <a:xfrm>
            <a:off x="258258" y="3436620"/>
            <a:ext cx="4955251" cy="2727767"/>
            <a:chOff x="133977" y="3338673"/>
            <a:chExt cx="5418545" cy="2727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4804DE-25E5-519D-514A-639F698E9054}"/>
                    </a:ext>
                  </a:extLst>
                </p:cNvPr>
                <p:cNvSpPr/>
                <p:nvPr/>
              </p:nvSpPr>
              <p:spPr>
                <a:xfrm>
                  <a:off x="3184163" y="4999640"/>
                  <a:ext cx="1600200" cy="1066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Environment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4804DE-25E5-519D-514A-639F698E9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163" y="4999640"/>
                  <a:ext cx="1600200" cy="1066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3184163" y="350361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cxnSpLocks/>
              <a:stCxn id="5" idx="3"/>
              <a:endCxn id="4" idx="3"/>
            </p:cNvCxnSpPr>
            <p:nvPr/>
          </p:nvCxnSpPr>
          <p:spPr>
            <a:xfrm>
              <a:off x="4784363" y="403701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>
              <a:off x="3184163" y="4037012"/>
              <a:ext cx="12700" cy="1496028"/>
            </a:xfrm>
            <a:prstGeom prst="curvedConnector3">
              <a:avLst>
                <a:gd name="adj1" fmla="val 1355696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6863" y="403701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4784363" y="3338673"/>
                  <a:ext cx="7681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363" y="3338673"/>
                  <a:ext cx="768159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5217" t="-3125"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133977" y="4396790"/>
                  <a:ext cx="14189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/>
                    <a:t>Observation </a:t>
                  </a:r>
                  <a:br>
                    <a:rPr lang="en-US" sz="160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77" y="4396790"/>
                  <a:ext cx="1418978" cy="830997"/>
                </a:xfrm>
                <a:prstGeom prst="rect">
                  <a:avLst/>
                </a:prstGeom>
                <a:blipFill>
                  <a:blip r:embed="rId4"/>
                  <a:stretch>
                    <a:fillRect t="-2190" r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2170493" y="4416087"/>
                  <a:ext cx="8658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Reward </a:t>
                  </a:r>
                  <a:br>
                    <a:rPr lang="en-US" sz="160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493" y="4416087"/>
                  <a:ext cx="865878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8462" t="-2190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/>
              <p:nvPr/>
            </p:nvSpPr>
            <p:spPr>
              <a:xfrm>
                <a:off x="6645637" y="3563334"/>
                <a:ext cx="51680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37" y="3563334"/>
                <a:ext cx="5168081" cy="400110"/>
              </a:xfrm>
              <a:prstGeom prst="rect">
                <a:avLst/>
              </a:prstGeom>
              <a:blipFill>
                <a:blip r:embed="rId6"/>
                <a:stretch>
                  <a:fillRect l="-117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345CDF-678F-EFB0-0163-F35D6AF73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38800" y="3505200"/>
            <a:ext cx="977900" cy="5839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6616700" y="4089146"/>
                <a:ext cx="5086161" cy="24863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Goal: </a:t>
                </a:r>
                <a:r>
                  <a:rPr lang="en-US" sz="2000" dirty="0"/>
                  <a:t>Observations and rewards depend on the state of the system and the agent wants to maximize the expected discounted reward: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… discounting factor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… time horizon may be infinity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4089146"/>
                <a:ext cx="5086161" cy="2486322"/>
              </a:xfrm>
              <a:prstGeom prst="rect">
                <a:avLst/>
              </a:prstGeom>
              <a:blipFill>
                <a:blip r:embed="rId7"/>
                <a:stretch>
                  <a:fillRect l="-1074" t="-1217" r="-1671" b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C61611-7D98-A816-1E47-783EF14CA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33800" y="1322986"/>
            <a:ext cx="3964939" cy="632399"/>
            <a:chOff x="6972571" y="4920035"/>
            <a:chExt cx="3964939" cy="632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4C5051F-1420-6022-5DE2-A8CB10250CA3}"/>
                    </a:ext>
                  </a:extLst>
                </p:cNvPr>
                <p:cNvSpPr/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Currentstate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blipFill>
                  <a:blip r:embed="rId8"/>
                  <a:stretch>
                    <a:fillRect b="-72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5198291-139E-A2CA-391F-E8DD9456E2B8}"/>
                    </a:ext>
                  </a:extLst>
                </p:cNvPr>
                <p:cNvSpPr/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BF7060-BC67-3ABA-2D54-229D1F99970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7888664" y="5315297"/>
              <a:ext cx="254842" cy="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EB2545-C58E-1621-B932-382B9EEBA7C5}"/>
                    </a:ext>
                  </a:extLst>
                </p:cNvPr>
                <p:cNvSpPr txBox="1"/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FBFBCF6-513E-061B-23D5-0E53DD011024}"/>
                    </a:ext>
                  </a:extLst>
                </p:cNvPr>
                <p:cNvSpPr/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203C455-8AC2-1BC5-97E1-54EC6F3C7B33}"/>
                    </a:ext>
                  </a:extLst>
                </p:cNvPr>
                <p:cNvSpPr/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09DEFB-FA84-E767-869E-B60BF9FE6B31}"/>
                </a:ext>
              </a:extLst>
            </p:cNvPr>
            <p:cNvCxnSpPr>
              <a:cxnSpLocks/>
            </p:cNvCxnSpPr>
            <p:nvPr/>
          </p:nvCxnSpPr>
          <p:spPr>
            <a:xfrm>
              <a:off x="8613410" y="5315297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B5672D-9A64-0414-C4EE-76FE5BF390CC}"/>
                </a:ext>
              </a:extLst>
            </p:cNvPr>
            <p:cNvCxnSpPr>
              <a:cxnSpLocks/>
            </p:cNvCxnSpPr>
            <p:nvPr/>
          </p:nvCxnSpPr>
          <p:spPr>
            <a:xfrm>
              <a:off x="9272957" y="5323898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452FE8-E2D9-6F0F-553A-0D3F10F02A2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9956223" y="5322281"/>
              <a:ext cx="292101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CCE599-FE40-72E1-AD1A-A98E1D5F3D45}"/>
                    </a:ext>
                  </a:extLst>
                </p:cNvPr>
                <p:cNvSpPr txBox="1"/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CCE599-FE40-72E1-AD1A-A98E1D5F3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blipFill>
                  <a:blip r:embed="rId13"/>
                  <a:stretch>
                    <a:fillRect l="-5970" r="-11940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F3568A-553E-1FFF-EAAE-2BC77B3FD281}"/>
                    </a:ext>
                  </a:extLst>
                </p:cNvPr>
                <p:cNvSpPr txBox="1"/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F3568A-553E-1FFF-EAAE-2BC77B3FD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blipFill>
                  <a:blip r:embed="rId14"/>
                  <a:stretch>
                    <a:fillRect l="-8537" r="-12195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AAC1-8D70-1FA9-3B2C-79DC7790C083}"/>
                    </a:ext>
                  </a:extLst>
                </p:cNvPr>
                <p:cNvSpPr txBox="1"/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AAC1-8D70-1FA9-3B2C-79DC7790C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blipFill>
                  <a:blip r:embed="rId15"/>
                  <a:stretch>
                    <a:fillRect l="-5970" r="-11940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785A82-FD16-F409-4004-53089B898BE4}"/>
                </a:ext>
              </a:extLst>
            </p:cNvPr>
            <p:cNvSpPr txBox="1"/>
            <p:nvPr/>
          </p:nvSpPr>
          <p:spPr>
            <a:xfrm>
              <a:off x="8825225" y="4920035"/>
              <a:ext cx="469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FEC43FF-8B35-4F4C-581E-4D70A16CB8EA}"/>
                    </a:ext>
                  </a:extLst>
                </p:cNvPr>
                <p:cNvSpPr txBox="1"/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DB5329B-771F-5E30-28D2-41B38E57ED0A}"/>
                    </a:ext>
                  </a:extLst>
                </p:cNvPr>
                <p:cNvSpPr txBox="1"/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7C6B901-5170-BBE6-2526-33098ADC9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8165914" y="3195632"/>
            <a:ext cx="182026" cy="664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2EB76-52D0-5D81-2A08-1A15071E6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077200" y="306661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2EB76-52D0-5D81-2A08-1A15071E6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066610"/>
                <a:ext cx="304800" cy="369332"/>
              </a:xfrm>
              <a:prstGeom prst="rect">
                <a:avLst/>
              </a:prstGeom>
              <a:blipFill>
                <a:blip r:embed="rId18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9FA6874C-BBDD-8A68-246B-1E5196C4C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343505" y="3195632"/>
            <a:ext cx="182026" cy="664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FA1918-676F-029B-F895-1731BCBEB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241745" y="308667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FA1918-676F-029B-F895-1731BCBEB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745" y="3086674"/>
                <a:ext cx="304800" cy="369332"/>
              </a:xfrm>
              <a:prstGeom prst="rect">
                <a:avLst/>
              </a:prstGeom>
              <a:blipFill>
                <a:blip r:embed="rId19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>
            <a:extLst>
              <a:ext uri="{FF2B5EF4-FFF2-40B4-BE49-F238E27FC236}">
                <a16:creationId xmlns:a16="http://schemas.microsoft.com/office/drawing/2014/main" id="{E85AFD14-6C43-16DC-C85D-B647BB3CD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533105" y="3189997"/>
            <a:ext cx="182026" cy="664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3F5AA0-25C1-4C7E-8D3F-67A2238D82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10419336" y="306775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3F5AA0-25C1-4C7E-8D3F-67A2238D82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336" y="3067759"/>
                <a:ext cx="304800" cy="369332"/>
              </a:xfrm>
              <a:prstGeom prst="rect">
                <a:avLst/>
              </a:prstGeom>
              <a:blipFill>
                <a:blip r:embed="rId20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MDPs are sequential decision problems with</a:t>
                </a:r>
              </a:p>
              <a:p>
                <a:pPr lvl="1"/>
                <a:r>
                  <a:rPr lang="en-US" dirty="0"/>
                  <a:t>a fully observable, stochastic, and known environment;</a:t>
                </a:r>
              </a:p>
              <a:p>
                <a:pPr lvl="1"/>
                <a:r>
                  <a:rPr lang="en-US" dirty="0"/>
                  <a:t>a Markovian transition model (i.e., future states do not depend on past states give the current state);</a:t>
                </a:r>
              </a:p>
              <a:p>
                <a:pPr lvl="1"/>
                <a:r>
                  <a:rPr lang="en-US" dirty="0"/>
                  <a:t>additive rewards.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MDPs are discrete-time stochastic control processes defines by: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b="1" dirty="0"/>
                  <a:t>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</a:t>
                </a:r>
                <a:r>
                  <a:rPr lang="en-US" b="1" dirty="0"/>
                  <a:t>actions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reward depends on the current state (often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used to make modelling easier)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 horizon</a:t>
                </a:r>
              </a:p>
              <a:p>
                <a:pPr lvl="1"/>
                <a:r>
                  <a:rPr lang="en-US" b="1" dirty="0"/>
                  <a:t>Infinite horizon</a:t>
                </a:r>
                <a:r>
                  <a:rPr lang="en-US" dirty="0"/>
                  <a:t>: non-episodic (continuous) tasks with no terminal state.</a:t>
                </a:r>
              </a:p>
              <a:p>
                <a:pPr lvl="1"/>
                <a:r>
                  <a:rPr lang="en-US" b="1" dirty="0"/>
                  <a:t>Finite horizon</a:t>
                </a:r>
                <a:r>
                  <a:rPr lang="en-US" dirty="0"/>
                  <a:t>: episodic tasks. Episode ends after a number of periods or when a terminal state is reached. Episodes contain a sequence of several actions that affect each other.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  <a:blipFill>
                <a:blip r:embed="rId3"/>
                <a:stretch>
                  <a:fillRect l="-692" t="-2429" b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 descr="A MDP shown as a graph with states connected by action arrows.">
            <a:extLst>
              <a:ext uri="{FF2B5EF4-FFF2-40B4-BE49-F238E27FC236}">
                <a16:creationId xmlns:a16="http://schemas.microsoft.com/office/drawing/2014/main" id="{F144A596-19D3-5E85-442B-66C6DC148448}"/>
              </a:ext>
            </a:extLst>
          </p:cNvPr>
          <p:cNvGrpSpPr/>
          <p:nvPr/>
        </p:nvGrpSpPr>
        <p:grpSpPr>
          <a:xfrm>
            <a:off x="7946052" y="1981200"/>
            <a:ext cx="3941148" cy="4191000"/>
            <a:chOff x="7946052" y="1981200"/>
            <a:chExt cx="3941148" cy="419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/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/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/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36127A0-7D8C-67A9-5DC3-14028F6CE90F}"/>
                </a:ext>
              </a:extLst>
            </p:cNvPr>
            <p:cNvCxnSpPr>
              <a:cxnSpLocks/>
              <a:stCxn id="4" idx="7"/>
              <a:endCxn id="5" idx="1"/>
            </p:cNvCxnSpPr>
            <p:nvPr/>
          </p:nvCxnSpPr>
          <p:spPr>
            <a:xfrm rot="5400000" flipH="1" flipV="1">
              <a:off x="9386857" y="2652182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51378A8-8F64-BF38-EE4C-1A2F5A38B550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rot="5400000">
              <a:off x="9386857" y="2921590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9E36FEED-13BB-4590-AA9A-3DED9D1DAC52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10344662" y="3599377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380142-D577-1EC6-5766-973F949CD00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9963662" y="3789877"/>
              <a:ext cx="381000" cy="124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/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F55D79-B6CC-EB9D-DA26-82CCCA7F4F1B}"/>
                </a:ext>
              </a:extLst>
            </p:cNvPr>
            <p:cNvSpPr txBox="1"/>
            <p:nvPr/>
          </p:nvSpPr>
          <p:spPr>
            <a:xfrm>
              <a:off x="8594717" y="2943280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2C94B-E6BC-43C0-54BC-6852061CD4B1}"/>
                </a:ext>
              </a:extLst>
            </p:cNvPr>
            <p:cNvSpPr txBox="1"/>
            <p:nvPr/>
          </p:nvSpPr>
          <p:spPr>
            <a:xfrm>
              <a:off x="9183124" y="31924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/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/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/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BA2CCD-FACF-3CC6-1AAC-7D2FE861F384}"/>
                </a:ext>
              </a:extLst>
            </p:cNvPr>
            <p:cNvSpPr txBox="1"/>
            <p:nvPr/>
          </p:nvSpPr>
          <p:spPr>
            <a:xfrm>
              <a:off x="9590284" y="3942923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03C3AC-8A99-6D7E-C22A-13449B59F4F2}"/>
                </a:ext>
              </a:extLst>
            </p:cNvPr>
            <p:cNvSpPr txBox="1"/>
            <p:nvPr/>
          </p:nvSpPr>
          <p:spPr>
            <a:xfrm>
              <a:off x="10578572" y="292767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42CBFF-4384-4DEC-DAFD-59F385DB8A0A}"/>
                </a:ext>
              </a:extLst>
            </p:cNvPr>
            <p:cNvSpPr txBox="1"/>
            <p:nvPr/>
          </p:nvSpPr>
          <p:spPr>
            <a:xfrm>
              <a:off x="10197572" y="3913113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4AEDA1-8D6E-9C41-F0F9-AF4996B72AF8}"/>
                </a:ext>
              </a:extLst>
            </p:cNvPr>
            <p:cNvSpPr txBox="1"/>
            <p:nvPr/>
          </p:nvSpPr>
          <p:spPr>
            <a:xfrm>
              <a:off x="10975769" y="3745663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D35C69-CD15-769A-53A2-393014AC2E4B}"/>
                </a:ext>
              </a:extLst>
            </p:cNvPr>
            <p:cNvSpPr txBox="1"/>
            <p:nvPr/>
          </p:nvSpPr>
          <p:spPr>
            <a:xfrm>
              <a:off x="9267088" y="370987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A404E6-757E-9792-CA0B-0286541C0ED6}"/>
                </a:ext>
              </a:extLst>
            </p:cNvPr>
            <p:cNvSpPr txBox="1"/>
            <p:nvPr/>
          </p:nvSpPr>
          <p:spPr>
            <a:xfrm>
              <a:off x="9575152" y="4527994"/>
              <a:ext cx="7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100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F4FCDCB7-6633-509A-A356-8AF2DF9EBCA5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9963662" y="5225268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/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288E5-8862-2955-C168-A1D8DB82E322}"/>
                </a:ext>
              </a:extLst>
            </p:cNvPr>
            <p:cNvSpPr txBox="1"/>
            <p:nvPr/>
          </p:nvSpPr>
          <p:spPr>
            <a:xfrm>
              <a:off x="10471394" y="549806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6037356-148B-D226-52DA-4F75745B84E5}"/>
                </a:ext>
              </a:extLst>
            </p:cNvPr>
            <p:cNvSpPr/>
            <p:nvPr/>
          </p:nvSpPr>
          <p:spPr>
            <a:xfrm>
              <a:off x="7946052" y="1981200"/>
              <a:ext cx="3941148" cy="4191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BE7BA9-007F-599F-CBE6-966DAC152953}"/>
                    </a:ext>
                  </a:extLst>
                </p:cNvPr>
                <p:cNvSpPr txBox="1"/>
                <p:nvPr/>
              </p:nvSpPr>
              <p:spPr>
                <a:xfrm>
                  <a:off x="10650946" y="2047491"/>
                  <a:ext cx="12362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’</m:t>
                            </m:r>
                            <m: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BE7BA9-007F-599F-CBE6-966DAC15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0946" y="2047491"/>
                  <a:ext cx="1236254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98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E6010FD-23A4-B4D6-72E1-2140A2E9985F}"/>
              </a:ext>
            </a:extLst>
          </p:cNvPr>
          <p:cNvSpPr/>
          <p:nvPr/>
        </p:nvSpPr>
        <p:spPr>
          <a:xfrm>
            <a:off x="2209800" y="6019800"/>
            <a:ext cx="3505200" cy="609600"/>
          </a:xfrm>
          <a:prstGeom prst="wedgeRectCallout">
            <a:avLst>
              <a:gd name="adj1" fmla="val 13956"/>
              <a:gd name="adj2" fmla="val -10814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different from the previous definition of an </a:t>
            </a:r>
            <a:r>
              <a:rPr lang="en-US" sz="1600" b="1" dirty="0"/>
              <a:t>episodic</a:t>
            </a:r>
            <a:r>
              <a:rPr lang="en-US" sz="1600" dirty="0"/>
              <a:t> environment!</a:t>
            </a:r>
          </a:p>
        </p:txBody>
      </p:sp>
    </p:spTree>
    <p:extLst>
      <p:ext uri="{BB962C8B-B14F-4D97-AF65-F5344CB8AC3E}">
        <p14:creationId xmlns:p14="http://schemas.microsoft.com/office/powerpoint/2010/main" val="276054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03497" y="1170947"/>
                <a:ext cx="2874195" cy="2914601"/>
              </a:xfr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Since we know the complete MDP model, we can solve this as a </a:t>
                </a:r>
                <a:r>
                  <a:rPr lang="en-US" b="1" dirty="0"/>
                  <a:t>planning problem</a:t>
                </a:r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r>
                  <a:rPr lang="en-US" dirty="0"/>
                  <a:t>For each square: specify what direction should we try to go to maximize the expected total utility.</a:t>
                </a:r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b="1" dirty="0"/>
                  <a:t>policy</a:t>
                </a:r>
                <a:r>
                  <a:rPr lang="en-US" dirty="0"/>
                  <a:t> written as the function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𝐴𝐶𝑇𝐼𝑂𝑁𝑆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3497" y="1170947"/>
                <a:ext cx="2874195" cy="2914601"/>
              </a:xfrm>
              <a:blipFill>
                <a:blip r:embed="rId2"/>
                <a:stretch>
                  <a:fillRect l="-2110" t="-3534" r="-3165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50FD1C8-2262-E6A2-7B26-FDE0F8840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57045" y="2527249"/>
            <a:ext cx="6796355" cy="3797351"/>
            <a:chOff x="1357045" y="2527249"/>
            <a:chExt cx="6796355" cy="37973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C3C0EB-B496-B3E8-15BB-FCC5F37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045" y="2527249"/>
              <a:ext cx="6796355" cy="37973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068467-0FCB-1E4D-E4E0-E7F68DCFD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624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DBC30E-D02B-BD92-3754-2FFB7E222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3528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69C976-4813-B15A-A743-906C34A1F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2758763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943E52-15C4-9CB7-081F-96BC5918B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4974F9-684E-3AAE-CE41-E30A6DCD6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624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0A62B-D258-BEE9-C232-8832220A4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4114276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F2771-31FE-779B-C33A-7B83C8586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352800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2F734F-DC1C-10CA-A1E2-BDAA43424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80246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AF65A6-EAEE-1855-E522-73765B98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7692" y="3942507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C2FB11-43C8-ACBE-6356-7AB77F10B670}"/>
              </a:ext>
            </a:extLst>
          </p:cNvPr>
          <p:cNvSpPr txBox="1"/>
          <p:nvPr/>
        </p:nvSpPr>
        <p:spPr>
          <a:xfrm>
            <a:off x="9455091" y="4417125"/>
            <a:ext cx="159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FA920F-3371-C06C-6A15-F48F31D23A6D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430878"/>
                  </p:ext>
                </p:extLst>
              </p:nvPr>
            </p:nvGraphicFramePr>
            <p:xfrm>
              <a:off x="9334500" y="4786457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Action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FA920F-3371-C06C-6A15-F48F31D23A6D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430878"/>
                  </p:ext>
                </p:extLst>
              </p:nvPr>
            </p:nvGraphicFramePr>
            <p:xfrm>
              <a:off x="9334500" y="4786457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6" t="-3279" r="-265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96" t="-3279" r="-173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Rewards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squares. START is the initial state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  <a:blipFill>
                <a:blip r:embed="rId7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Stochastic transition model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  <a:blipFill>
                <a:blip r:embed="rId8"/>
                <a:stretch>
                  <a:fillRect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D0A1-AB1E-1257-92DC-88728BCC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3A8D1-F93E-9086-1869-3C6220171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908"/>
                <a:ext cx="8686800" cy="21335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policy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dirty="0"/>
                  <a:t> defines for each state which action to take.</a:t>
                </a:r>
              </a:p>
              <a:p>
                <a:r>
                  <a:rPr lang="en-US" dirty="0"/>
                  <a:t>The expected utility of being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(i.e., following the policy starting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can be calculated as the sum: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(often also written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is called </a:t>
                </a:r>
                <a:r>
                  <a:rPr lang="en-US" b="1" dirty="0"/>
                  <a:t>the value function</a:t>
                </a:r>
                <a:r>
                  <a:rPr lang="en-US" dirty="0"/>
                  <a:t>. It is often stored as  a 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3A8D1-F93E-9086-1869-3C6220171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908"/>
                <a:ext cx="8686800" cy="2133599"/>
              </a:xfrm>
              <a:blipFill>
                <a:blip r:embed="rId2"/>
                <a:stretch>
                  <a:fillRect l="-491" t="-7429" b="-36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3DF967-D083-4CA1-DABE-D54F5866AD90}"/>
                  </a:ext>
                </a:extLst>
              </p:cNvPr>
              <p:cNvSpPr txBox="1"/>
              <p:nvPr/>
            </p:nvSpPr>
            <p:spPr>
              <a:xfrm>
                <a:off x="9677400" y="1295400"/>
                <a:ext cx="2286000" cy="2133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is a discounting factor to give more weight to immediate rewards.</a:t>
                </a:r>
                <a:br>
                  <a:rPr lang="en-US" sz="1600" dirty="0"/>
                </a:b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/>
                  <a:t> is the expectation over sequences that can be created by following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3DF967-D083-4CA1-DABE-D54F5866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1295400"/>
                <a:ext cx="2286000" cy="2133600"/>
              </a:xfrm>
              <a:prstGeom prst="rect">
                <a:avLst/>
              </a:prstGeom>
              <a:blipFill>
                <a:blip r:embed="rId3"/>
                <a:stretch>
                  <a:fillRect l="-1323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18C5C48-3098-9594-2776-5636A54D9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00" y="3924645"/>
            <a:ext cx="3471874" cy="2505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5C344-F52A-8D1F-9D79-6E224183C692}"/>
              </a:ext>
            </a:extLst>
          </p:cNvPr>
          <p:cNvSpPr txBox="1"/>
          <p:nvPr/>
        </p:nvSpPr>
        <p:spPr>
          <a:xfrm>
            <a:off x="7221000" y="3924645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9A70F9-7C90-0528-8884-F07A8D4A2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58640"/>
                  </p:ext>
                </p:extLst>
              </p:nvPr>
            </p:nvGraphicFramePr>
            <p:xfrm>
              <a:off x="7329582" y="4324869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Value U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0.8016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9A70F9-7C90-0528-8884-F07A8D4A2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58640"/>
                  </p:ext>
                </p:extLst>
              </p:nvPr>
            </p:nvGraphicFramePr>
            <p:xfrm>
              <a:off x="7329582" y="4324869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1639" r="-265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696" t="-1639" r="-173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0.8016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51D2AC-0E0E-0FF1-B6C7-8C03101FF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14600" y="3555313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A4D8080-C15B-EC63-6E16-A0368619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4572000"/>
            <a:ext cx="1524000" cy="86909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Planning: Finding the 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32765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goal of solving an MDP is to find an optimal policy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that maximizes the expected future utility for each state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  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Issue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/>
                  <a:t> and vice versa!</a:t>
                </a:r>
              </a:p>
              <a:p>
                <a:endParaRPr lang="en-US" dirty="0"/>
              </a:p>
              <a:p>
                <a:r>
                  <a:rPr lang="en-US" dirty="0"/>
                  <a:t>The problem can be formulated recursively using the </a:t>
                </a:r>
                <a:r>
                  <a:rPr lang="en-US" b="1" dirty="0"/>
                  <a:t>Bellman equation </a:t>
                </a:r>
                <a:r>
                  <a:rPr lang="en-US" dirty="0"/>
                  <a:t>which holds for the optimal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(“Bellman optimality condition”):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3276599"/>
              </a:xfrm>
              <a:blipFill>
                <a:blip r:embed="rId3"/>
                <a:stretch>
                  <a:fillRect l="-406" t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09156" y="5091113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uses the best action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6" y="5091113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  <a:blipFill>
                <a:blip r:embed="rId4"/>
                <a:stretch>
                  <a:fillRect r="-1442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C67C9803-8943-8C24-4457-784219B8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97184" y="4396897"/>
            <a:ext cx="230188" cy="115824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E7BE1-ED92-8AD8-287D-44F97CB02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3935" y="5108798"/>
            <a:ext cx="1203961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7AC0B2C-DA4A-CAA0-E09F-86796BEC1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3808" y="5087937"/>
            <a:ext cx="1150620" cy="703263"/>
          </a:xfrm>
          <a:prstGeom prst="wedgeRoundRectCallout">
            <a:avLst>
              <a:gd name="adj1" fmla="val 97434"/>
              <a:gd name="adj2" fmla="val -1348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AB34F9-A061-85C1-4FF3-710294F2C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2986" y="5109139"/>
            <a:ext cx="2133600" cy="381000"/>
          </a:xfrm>
          <a:prstGeom prst="wedgeRoundRectCallout">
            <a:avLst>
              <a:gd name="adj1" fmla="val -36495"/>
              <a:gd name="adj2" fmla="val -210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8616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4x3 Grid World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E84145-A730-0132-3381-701E3F0AE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59" t="3531" r="13453" b="53102"/>
          <a:stretch/>
        </p:blipFill>
        <p:spPr>
          <a:xfrm>
            <a:off x="5537928" y="3622350"/>
            <a:ext cx="1457234" cy="136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/>
              <p:nvPr/>
            </p:nvSpPr>
            <p:spPr>
              <a:xfrm>
                <a:off x="1794192" y="1524000"/>
                <a:ext cx="31607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Optimal action in each state</a:t>
                </a:r>
              </a:p>
              <a:p>
                <a:pPr algn="ctr"/>
                <a:r>
                  <a:rPr lang="en-US" sz="2000" b="1" dirty="0"/>
                  <a:t>(policy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524000"/>
                <a:ext cx="3160737" cy="707886"/>
              </a:xfrm>
              <a:prstGeom prst="rect">
                <a:avLst/>
              </a:prstGeom>
              <a:blipFill>
                <a:blip r:embed="rId3"/>
                <a:stretch>
                  <a:fillRect l="-1927" t="-4310" r="-15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3EDEEFA4-E419-AF4D-78C1-B8281FED2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3" y="2185184"/>
            <a:ext cx="3471874" cy="2780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/>
              <p:nvPr/>
            </p:nvSpPr>
            <p:spPr>
              <a:xfrm>
                <a:off x="7424654" y="1567888"/>
                <a:ext cx="3590790" cy="72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Value of being in a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br>
                  <a:rPr lang="en-US" sz="2000" b="1" dirty="0"/>
                </a:br>
                <a:r>
                  <a:rPr lang="en-US" sz="2000" b="1" dirty="0"/>
                  <a:t>(given that we will follow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654" y="1567888"/>
                <a:ext cx="3590790" cy="729559"/>
              </a:xfrm>
              <a:prstGeom prst="rect">
                <a:avLst/>
              </a:prstGeom>
              <a:blipFill>
                <a:blip r:embed="rId5"/>
                <a:stretch>
                  <a:fillRect l="-1358" t="-833" b="-1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10058400" y="4881562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4881562"/>
                <a:ext cx="1066800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6DDC90-FE7A-C050-F2D5-632998C1C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105399" y="3066369"/>
            <a:ext cx="2230425" cy="685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73CD9-E8E1-433D-84D4-A9991F2883D1}"/>
              </a:ext>
            </a:extLst>
          </p:cNvPr>
          <p:cNvSpPr txBox="1"/>
          <p:nvPr/>
        </p:nvSpPr>
        <p:spPr>
          <a:xfrm>
            <a:off x="4777717" y="1782416"/>
            <a:ext cx="2767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Greedy policy:</a:t>
            </a:r>
          </a:p>
          <a:p>
            <a:pPr algn="ctr"/>
            <a:r>
              <a:rPr lang="en-US" dirty="0"/>
              <a:t>Always pick the action leading to the state with the highest expected utility.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6400" y="5059998"/>
            <a:ext cx="4572000" cy="447490"/>
          </a:xfrm>
          <a:prstGeom prst="wedgeRoundRectCallout">
            <a:avLst>
              <a:gd name="adj1" fmla="val -23277"/>
              <a:gd name="adj2" fmla="val -2201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optimal to walk away from the +1 square!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9B2602-8B3F-6D0F-0A77-E83DBBBB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726" y="2347285"/>
            <a:ext cx="3471874" cy="2505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FA592E-1E5A-8CB3-DF4D-F85C3A3C3F6A}"/>
              </a:ext>
            </a:extLst>
          </p:cNvPr>
          <p:cNvSpPr txBox="1"/>
          <p:nvPr/>
        </p:nvSpPr>
        <p:spPr>
          <a:xfrm>
            <a:off x="1272024" y="5636513"/>
            <a:ext cx="976225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to we find the optimal value function/optimal policy?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C282A-034D-2D82-9350-0DAD96B3CF4D}"/>
              </a:ext>
            </a:extLst>
          </p:cNvPr>
          <p:cNvSpPr txBox="1"/>
          <p:nvPr/>
        </p:nvSpPr>
        <p:spPr>
          <a:xfrm>
            <a:off x="1302504" y="6130647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Policy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4F2EB-EDE6-FB0D-20C0-D8AB0D9E7AC5}"/>
              </a:ext>
            </a:extLst>
          </p:cNvPr>
          <p:cNvSpPr txBox="1"/>
          <p:nvPr/>
        </p:nvSpPr>
        <p:spPr>
          <a:xfrm>
            <a:off x="6995162" y="6141521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10282</TotalTime>
  <Words>2306</Words>
  <Application>Microsoft Office PowerPoint</Application>
  <PresentationFormat>Widescreen</PresentationFormat>
  <Paragraphs>327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Reinforcement Learning AIMA Chapter 17+22</vt:lpstr>
      <vt:lpstr>Remember Chapter 16:  Making Simple Decisions</vt:lpstr>
      <vt:lpstr>Making Complex Decisions: Sequential Decision Making</vt:lpstr>
      <vt:lpstr>Sequential Decision Problems</vt:lpstr>
      <vt:lpstr>Definition: Markov Decision Process (MDP)</vt:lpstr>
      <vt:lpstr>Example: 4x3 Grid World</vt:lpstr>
      <vt:lpstr>Value Function</vt:lpstr>
      <vt:lpstr>Planning: Finding the Optimal Policy</vt:lpstr>
      <vt:lpstr>Solution: 4x3 Grid World </vt:lpstr>
      <vt:lpstr>Q-Function</vt:lpstr>
      <vt:lpstr>Value Iteration: Estimate the Optimal Value Function U^(π^∗ )</vt:lpstr>
      <vt:lpstr>Policy Iteration: Find the Optimal Policy π^∗</vt:lpstr>
      <vt:lpstr>Playing a Game as a Sequential Decision Problem: Tic-Tac-Toe</vt:lpstr>
      <vt:lpstr>Partially Observable Markov Decision Process (POMDP)</vt:lpstr>
      <vt:lpstr>Reinforcement Learning</vt:lpstr>
      <vt:lpstr>Reinforcement Learning (RL)</vt:lpstr>
      <vt:lpstr>Q-Learning</vt:lpstr>
      <vt:lpstr>Value Function Approximation</vt:lpstr>
      <vt:lpstr>Deep Q-Learning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92</cp:revision>
  <dcterms:created xsi:type="dcterms:W3CDTF">2020-11-16T22:49:03Z</dcterms:created>
  <dcterms:modified xsi:type="dcterms:W3CDTF">2024-12-07T19:46:58Z</dcterms:modified>
</cp:coreProperties>
</file>