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21:4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24575,'-1'7'0,"0"0"0,0 0 0,-1 0 0,0 0 0,0-1 0,-1 1 0,-6 11 0,-1 4 0,-60 144 0,-110 189 0,170-338 8,-50 87-694,-102 134-1,152-225-6139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21:41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24575,'0'13'0,"-1"0"0,-1 0 0,0 0 0,0 0 0,-1-1 0,-1 1 0,0-1 0,-1 0 0,-9 18 0,-22 35 0,-64 88 0,9-16 0,-3 35 0,81-142 0,0 1 0,3 0 0,-14 62 0,23-87 0,-1 0 0,1 0 0,-1 0 0,0 0 0,-1-1 0,1 1 0,-1-1 0,0 1 0,-1-1 0,-6 9 0,6-9 48,1 0-1,0 0 0,1 0 1,-4 9-1,-2 5-1649,4-12-5224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33:3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24575,'-1'7'0,"0"0"0,0 0 0,-1 0 0,0 0 0,0-1 0,-1 1 0,-6 11 0,-1 4 0,-60 144 0,-110 189 0,170-338 8,-50 87-694,-102 134-1,152-225-6139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33:3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24575,'0'13'0,"-1"0"0,-1 0 0,0 0 0,0 0 0,-1-1 0,-1 1 0,0-1 0,-1 0 0,-9 18 0,-22 35 0,-64 88 0,9-16 0,-3 35 0,81-142 0,0 1 0,3 0 0,-14 62 0,23-87 0,-1 0 0,1 0 0,-1 0 0,0 0 0,-1-1 0,1 1 0,-1-1 0,0 1 0,-1-1 0,-6 9 0,6-9 48,1 0-1,0 0 0,1 0 1,-4 9-1,-2 5-1649,4-12-5224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37:4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0 24575,'-1'7'0,"0"0"0,0 0 0,-1 0 0,0 0 0,0-1 0,-1 1 0,-6 11 0,-1 4 0,-60 144 0,-110 189 0,170-338 8,-50 87-694,-102 134-1,152-225-6139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03:37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0 24575,'0'13'0,"-1"0"0,-1 0 0,0 0 0,0 0 0,-1-1 0,-1 1 0,0-1 0,-1 0 0,-9 18 0,-22 35 0,-64 88 0,9-16 0,-3 35 0,81-142 0,0 1 0,3 0 0,-14 62 0,23-87 0,-1 0 0,1 0 0,-1 0 0,0 0 0,-1-1 0,1 1 0,-1-1 0,0 1 0,-1-1 0,-6 9 0,6-9 48,1 0-1,0 0 0,1 0 1,-4 9-1,-2 5-1649,4-12-5224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3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F9DE-0503-4DBE-9EA3-8C7C9783785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1640-92DE-4297-80A8-A2CF26859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Cleaning up Garbage with In-Place Oracles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and In-Place Oracles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permutation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Oracles: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In-Place Oracles: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5600" cy="4351338"/>
              </a:xfrm>
              <a:blipFill>
                <a:blip r:embed="rId2"/>
                <a:stretch>
                  <a:fillRect l="-163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oup of white circles with red and blue numbers&#10;&#10;Description automatically generated">
            <a:extLst>
              <a:ext uri="{FF2B5EF4-FFF2-40B4-BE49-F238E27FC236}">
                <a16:creationId xmlns:a16="http://schemas.microsoft.com/office/drawing/2014/main" id="{9A9E573D-28F1-3024-C96E-F92F61CE0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95" y="3610639"/>
            <a:ext cx="7242478" cy="1990684"/>
          </a:xfrm>
          <a:prstGeom prst="rect">
            <a:avLst/>
          </a:prstGeom>
        </p:spPr>
      </p:pic>
      <p:pic>
        <p:nvPicPr>
          <p:cNvPr id="14" name="Picture 13" descr="A blue and white squares with black numbers&#10;&#10;Description automatically generated">
            <a:extLst>
              <a:ext uri="{FF2B5EF4-FFF2-40B4-BE49-F238E27FC236}">
                <a16:creationId xmlns:a16="http://schemas.microsoft.com/office/drawing/2014/main" id="{5FAE9A30-2E46-5C7C-8C00-DCD2A36A7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83" y="1793480"/>
            <a:ext cx="2539843" cy="10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Uncomputing</a:t>
            </a:r>
            <a:r>
              <a:rPr lang="en-US" dirty="0"/>
              <a:t> Garbage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002"/>
                <a:ext cx="636693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Standard Oracles: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In-Place Oracles: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implementations of oracles require extra qubits </a:t>
                </a:r>
              </a:p>
              <a:p>
                <a:pPr lvl="1"/>
                <a:r>
                  <a:rPr lang="en-US" dirty="0"/>
                  <a:t>This leftover “garbage” needs to be removed by applying the circuit in reverse</a:t>
                </a:r>
              </a:p>
              <a:p>
                <a:pPr lvl="1"/>
                <a:r>
                  <a:rPr lang="en-US" dirty="0"/>
                  <a:t>If our standard 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leaves garbage, then we can simply apply it again to clean up</a:t>
                </a:r>
              </a:p>
              <a:p>
                <a:pPr lvl="1"/>
                <a:r>
                  <a:rPr lang="en-US" dirty="0"/>
                  <a:t>This technique isn’t possible for in-place oracles, as we don’t have access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002"/>
                <a:ext cx="6366933" cy="4351338"/>
              </a:xfrm>
              <a:blipFill>
                <a:blip r:embed="rId2"/>
                <a:stretch>
                  <a:fillRect l="-1533" t="-1821" r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blue and white squares with black numbers&#10;&#10;Description automatically generated">
            <a:extLst>
              <a:ext uri="{FF2B5EF4-FFF2-40B4-BE49-F238E27FC236}">
                <a16:creationId xmlns:a16="http://schemas.microsoft.com/office/drawing/2014/main" id="{5FAE9A30-2E46-5C7C-8C00-DCD2A36A7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83" y="1793480"/>
            <a:ext cx="2539843" cy="10383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1AC2312-DB4A-40F0-2457-58865C220164}"/>
              </a:ext>
            </a:extLst>
          </p:cNvPr>
          <p:cNvGrpSpPr/>
          <p:nvPr/>
        </p:nvGrpSpPr>
        <p:grpSpPr>
          <a:xfrm>
            <a:off x="7067959" y="3195536"/>
            <a:ext cx="4854212" cy="2907005"/>
            <a:chOff x="7067959" y="3195536"/>
            <a:chExt cx="4854212" cy="2907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622BB3-FC35-EBEC-DFA4-EE441E08BF30}"/>
                </a:ext>
              </a:extLst>
            </p:cNvPr>
            <p:cNvGrpSpPr/>
            <p:nvPr/>
          </p:nvGrpSpPr>
          <p:grpSpPr>
            <a:xfrm>
              <a:off x="7067959" y="3195536"/>
              <a:ext cx="4854212" cy="2907005"/>
              <a:chOff x="1021343" y="2232213"/>
              <a:chExt cx="5328195" cy="314205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BBE0DB0-BCE0-D453-6E08-4DDB70848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343" y="2232213"/>
                <a:ext cx="5328195" cy="3142056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B6FCDB0-5F6D-CB54-6E01-44235BFF66D0}"/>
                  </a:ext>
                </a:extLst>
              </p:cNvPr>
              <p:cNvGrpSpPr/>
              <p:nvPr/>
            </p:nvGrpSpPr>
            <p:grpSpPr>
              <a:xfrm>
                <a:off x="1965634" y="4471749"/>
                <a:ext cx="246600" cy="902520"/>
                <a:chOff x="1965634" y="4471749"/>
                <a:chExt cx="246600" cy="9025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BFA52B87-D7AC-5C49-7957-7E11967583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5634" y="4471749"/>
                    <a:ext cx="207360" cy="381960"/>
                  </p14:xfrm>
                </p:contentPart>
              </mc:Choice>
              <mc:Fallback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BFA52B87-D7AC-5C49-7957-7E11967583C2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956155" y="4462015"/>
                      <a:ext cx="226714" cy="40103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96840AEA-CBA2-FF72-4357-B734D35D32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1794" y="4989789"/>
                    <a:ext cx="190440" cy="384480"/>
                  </p14:xfrm>
                </p:contentPart>
              </mc:Choice>
              <mc:Fallback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96840AEA-CBA2-FF72-4357-B734D35D32E8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011916" y="4980060"/>
                      <a:ext cx="209800" cy="40354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pic>
          <p:nvPicPr>
            <p:cNvPr id="1028" name="Picture 4" descr="emoji-timeline">
              <a:extLst>
                <a:ext uri="{FF2B5EF4-FFF2-40B4-BE49-F238E27FC236}">
                  <a16:creationId xmlns:a16="http://schemas.microsoft.com/office/drawing/2014/main" id="{4B76B9AD-DDFE-0719-3AE9-79CDDC4B1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0917" y="4119153"/>
              <a:ext cx="922973" cy="86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813023-D2B7-62DE-3B5D-C9BCA64FE8A7}"/>
              </a:ext>
            </a:extLst>
          </p:cNvPr>
          <p:cNvGrpSpPr/>
          <p:nvPr/>
        </p:nvGrpSpPr>
        <p:grpSpPr>
          <a:xfrm>
            <a:off x="7036899" y="3277734"/>
            <a:ext cx="4854212" cy="2907005"/>
            <a:chOff x="2437427" y="4258850"/>
            <a:chExt cx="4854212" cy="290700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6E014D7-DDAC-BF3E-67EF-58AAE71AB528}"/>
                </a:ext>
              </a:extLst>
            </p:cNvPr>
            <p:cNvGrpSpPr/>
            <p:nvPr/>
          </p:nvGrpSpPr>
          <p:grpSpPr>
            <a:xfrm>
              <a:off x="2437427" y="4258850"/>
              <a:ext cx="4854212" cy="2907005"/>
              <a:chOff x="2590495" y="3277734"/>
              <a:chExt cx="4854212" cy="29070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AD65278-E9A1-A8C4-D4D1-E492C9F4C1B1}"/>
                  </a:ext>
                </a:extLst>
              </p:cNvPr>
              <p:cNvGrpSpPr/>
              <p:nvPr/>
            </p:nvGrpSpPr>
            <p:grpSpPr>
              <a:xfrm>
                <a:off x="2590495" y="3277734"/>
                <a:ext cx="4854212" cy="2907005"/>
                <a:chOff x="7067959" y="3195536"/>
                <a:chExt cx="4854212" cy="290700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5FA6DB9-A931-77FF-9AAA-0A53C8DBF6A6}"/>
                    </a:ext>
                  </a:extLst>
                </p:cNvPr>
                <p:cNvGrpSpPr/>
                <p:nvPr/>
              </p:nvGrpSpPr>
              <p:grpSpPr>
                <a:xfrm>
                  <a:off x="7067959" y="3195536"/>
                  <a:ext cx="4854212" cy="2907005"/>
                  <a:chOff x="1021343" y="2232213"/>
                  <a:chExt cx="5328195" cy="3142056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46D39A39-4EB3-7ECB-EFB5-D1AC53B581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1343" y="2232213"/>
                    <a:ext cx="5328195" cy="3142056"/>
                  </a:xfrm>
                  <a:prstGeom prst="rect">
                    <a:avLst/>
                  </a:prstGeom>
                </p:spPr>
              </p:pic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5A5957A-C6A6-B76B-3B37-3ECDD0BD9CA2}"/>
                      </a:ext>
                    </a:extLst>
                  </p:cNvPr>
                  <p:cNvGrpSpPr/>
                  <p:nvPr/>
                </p:nvGrpSpPr>
                <p:grpSpPr>
                  <a:xfrm>
                    <a:off x="1965634" y="4471749"/>
                    <a:ext cx="246600" cy="902520"/>
                    <a:chOff x="1965634" y="4471749"/>
                    <a:chExt cx="246600" cy="902520"/>
                  </a:xfrm>
                </p:grpSpPr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0">
                      <p14:nvContentPartPr>
                        <p14:cNvPr id="31" name="Ink 30">
                          <a:extLst>
                            <a:ext uri="{FF2B5EF4-FFF2-40B4-BE49-F238E27FC236}">
                              <a16:creationId xmlns:a16="http://schemas.microsoft.com/office/drawing/2014/main" id="{3F9344FA-FCEF-4491-F972-D97A27E3F46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965634" y="4471749"/>
                        <a:ext cx="207360" cy="381960"/>
                      </p14:xfrm>
                    </p:contentPart>
                  </mc:Choice>
                  <mc:Fallback>
                    <p:pic>
                      <p:nvPicPr>
                        <p:cNvPr id="31" name="Ink 30">
                          <a:extLst>
                            <a:ext uri="{FF2B5EF4-FFF2-40B4-BE49-F238E27FC236}">
                              <a16:creationId xmlns:a16="http://schemas.microsoft.com/office/drawing/2014/main" id="{3F9344FA-FCEF-4491-F972-D97A27E3F4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6155" y="4462015"/>
                          <a:ext cx="226714" cy="40103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1">
                      <p14:nvContentPartPr>
                        <p14:cNvPr id="32" name="Ink 31">
                          <a:extLst>
                            <a:ext uri="{FF2B5EF4-FFF2-40B4-BE49-F238E27FC236}">
                              <a16:creationId xmlns:a16="http://schemas.microsoft.com/office/drawing/2014/main" id="{BCC01F1C-658D-B07A-6239-D9BA4114A01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021794" y="4989789"/>
                        <a:ext cx="190440" cy="384480"/>
                      </p14:xfrm>
                    </p:contentPart>
                  </mc:Choice>
                  <mc:Fallback>
                    <p:pic>
                      <p:nvPicPr>
                        <p:cNvPr id="32" name="Ink 31">
                          <a:extLst>
                            <a:ext uri="{FF2B5EF4-FFF2-40B4-BE49-F238E27FC236}">
                              <a16:creationId xmlns:a16="http://schemas.microsoft.com/office/drawing/2014/main" id="{BCC01F1C-658D-B07A-6239-D9BA4114A0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11916" y="4980060"/>
                          <a:ext cx="209800" cy="40354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pic>
              <p:nvPicPr>
                <p:cNvPr id="28" name="Picture 4" descr="emoji-timeline">
                  <a:extLst>
                    <a:ext uri="{FF2B5EF4-FFF2-40B4-BE49-F238E27FC236}">
                      <a16:creationId xmlns:a16="http://schemas.microsoft.com/office/drawing/2014/main" id="{0F902057-E88B-746D-CBC5-21F5905362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70917" y="4119153"/>
                  <a:ext cx="922973" cy="8686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71141E-C934-9432-605A-1DC75DD4608A}"/>
                  </a:ext>
                </a:extLst>
              </p:cNvPr>
              <p:cNvSpPr/>
              <p:nvPr/>
            </p:nvSpPr>
            <p:spPr>
              <a:xfrm>
                <a:off x="3942098" y="4279923"/>
                <a:ext cx="439540" cy="451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287A63E-4C87-CECC-4B54-A13C87EEBB77}"/>
                  </a:ext>
                </a:extLst>
              </p:cNvPr>
              <p:cNvSpPr/>
              <p:nvPr/>
            </p:nvSpPr>
            <p:spPr>
              <a:xfrm>
                <a:off x="5472640" y="4327836"/>
                <a:ext cx="504317" cy="451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5A1E1B3-9D53-88B3-E751-4B790CD0E515}"/>
                    </a:ext>
                  </a:extLst>
                </p:cNvPr>
                <p:cNvSpPr txBox="1"/>
                <p:nvPr/>
              </p:nvSpPr>
              <p:spPr>
                <a:xfrm>
                  <a:off x="3780747" y="5241307"/>
                  <a:ext cx="405201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 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5A1E1B3-9D53-88B3-E751-4B790CD0E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747" y="5241307"/>
                  <a:ext cx="405201" cy="55771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75D2664-2F7E-BF7F-75C6-E6928409A885}"/>
                    </a:ext>
                  </a:extLst>
                </p:cNvPr>
                <p:cNvSpPr txBox="1"/>
                <p:nvPr/>
              </p:nvSpPr>
              <p:spPr>
                <a:xfrm>
                  <a:off x="5410405" y="5241469"/>
                  <a:ext cx="405201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 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75D2664-2F7E-BF7F-75C6-E6928409A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05" y="5241469"/>
                  <a:ext cx="405201" cy="55771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E131EB-4D9B-4410-899E-293C243D24AF}"/>
              </a:ext>
            </a:extLst>
          </p:cNvPr>
          <p:cNvGrpSpPr/>
          <p:nvPr/>
        </p:nvGrpSpPr>
        <p:grpSpPr>
          <a:xfrm>
            <a:off x="7005297" y="3277734"/>
            <a:ext cx="4854212" cy="2907005"/>
            <a:chOff x="2437427" y="4258850"/>
            <a:chExt cx="4854212" cy="29070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1326F0-F3F1-CCF6-01A4-19F390A37ED0}"/>
                </a:ext>
              </a:extLst>
            </p:cNvPr>
            <p:cNvGrpSpPr/>
            <p:nvPr/>
          </p:nvGrpSpPr>
          <p:grpSpPr>
            <a:xfrm>
              <a:off x="2437427" y="4258850"/>
              <a:ext cx="4854212" cy="2907005"/>
              <a:chOff x="2590495" y="3277734"/>
              <a:chExt cx="4854212" cy="290700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626C05B-4377-04ED-59DF-F4A85189202C}"/>
                  </a:ext>
                </a:extLst>
              </p:cNvPr>
              <p:cNvGrpSpPr/>
              <p:nvPr/>
            </p:nvGrpSpPr>
            <p:grpSpPr>
              <a:xfrm>
                <a:off x="2590495" y="3277734"/>
                <a:ext cx="4854212" cy="2907005"/>
                <a:chOff x="7067959" y="3195536"/>
                <a:chExt cx="4854212" cy="2907005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12BB7BA-570E-293D-D2DD-6C0670A87781}"/>
                    </a:ext>
                  </a:extLst>
                </p:cNvPr>
                <p:cNvGrpSpPr/>
                <p:nvPr/>
              </p:nvGrpSpPr>
              <p:grpSpPr>
                <a:xfrm>
                  <a:off x="7067959" y="3195536"/>
                  <a:ext cx="4854212" cy="2907005"/>
                  <a:chOff x="1021343" y="2232213"/>
                  <a:chExt cx="5328195" cy="3142056"/>
                </a:xfrm>
              </p:grpSpPr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856D0574-2B0A-D30A-CBC0-865FF8D8D6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21343" y="2232213"/>
                    <a:ext cx="5328195" cy="3142056"/>
                  </a:xfrm>
                  <a:prstGeom prst="rect">
                    <a:avLst/>
                  </a:prstGeom>
                </p:spPr>
              </p:pic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BA16C700-33CE-40F8-3844-9FD45EE82250}"/>
                      </a:ext>
                    </a:extLst>
                  </p:cNvPr>
                  <p:cNvGrpSpPr/>
                  <p:nvPr/>
                </p:nvGrpSpPr>
                <p:grpSpPr>
                  <a:xfrm>
                    <a:off x="1965634" y="4471749"/>
                    <a:ext cx="246600" cy="902520"/>
                    <a:chOff x="1965634" y="4471749"/>
                    <a:chExt cx="246600" cy="902520"/>
                  </a:xfrm>
                </p:grpSpPr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4">
                      <p14:nvContentPartPr>
                        <p14:cNvPr id="50" name="Ink 49">
                          <a:extLst>
                            <a:ext uri="{FF2B5EF4-FFF2-40B4-BE49-F238E27FC236}">
                              <a16:creationId xmlns:a16="http://schemas.microsoft.com/office/drawing/2014/main" id="{CB7C3967-3205-45D2-1B22-22B1BF72132E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965634" y="4471749"/>
                        <a:ext cx="207360" cy="381960"/>
                      </p14:xfrm>
                    </p:contentPart>
                  </mc:Choice>
                  <mc:Fallback>
                    <p:pic>
                      <p:nvPicPr>
                        <p:cNvPr id="50" name="Ink 49">
                          <a:extLst>
                            <a:ext uri="{FF2B5EF4-FFF2-40B4-BE49-F238E27FC236}">
                              <a16:creationId xmlns:a16="http://schemas.microsoft.com/office/drawing/2014/main" id="{CB7C3967-3205-45D2-1B22-22B1BF721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6155" y="4462015"/>
                          <a:ext cx="226714" cy="40103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>
                  <mc:Choice xmlns:p14="http://schemas.microsoft.com/office/powerpoint/2010/main" Requires="p14">
                    <p:contentPart p14:bwMode="auto" r:id="rId15">
                      <p14:nvContentPartPr>
                        <p14:cNvPr id="51" name="Ink 50">
                          <a:extLst>
                            <a:ext uri="{FF2B5EF4-FFF2-40B4-BE49-F238E27FC236}">
                              <a16:creationId xmlns:a16="http://schemas.microsoft.com/office/drawing/2014/main" id="{E9206B79-51FD-F412-31FC-352E17AA477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2021794" y="4989789"/>
                        <a:ext cx="190440" cy="384480"/>
                      </p14:xfrm>
                    </p:contentPart>
                  </mc:Choice>
                  <mc:Fallback>
                    <p:pic>
                      <p:nvPicPr>
                        <p:cNvPr id="51" name="Ink 50">
                          <a:extLst>
                            <a:ext uri="{FF2B5EF4-FFF2-40B4-BE49-F238E27FC236}">
                              <a16:creationId xmlns:a16="http://schemas.microsoft.com/office/drawing/2014/main" id="{E9206B79-51FD-F412-31FC-352E17AA477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11916" y="4980060"/>
                          <a:ext cx="209800" cy="40354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pic>
              <p:nvPicPr>
                <p:cNvPr id="47" name="Picture 4" descr="emoji-timeline">
                  <a:extLst>
                    <a:ext uri="{FF2B5EF4-FFF2-40B4-BE49-F238E27FC236}">
                      <a16:creationId xmlns:a16="http://schemas.microsoft.com/office/drawing/2014/main" id="{C4A014C5-A6F0-B65C-24F9-0AAA639E69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70917" y="4119153"/>
                  <a:ext cx="922973" cy="8686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1275052-5DA4-1A24-B2F5-42C1440DE90F}"/>
                  </a:ext>
                </a:extLst>
              </p:cNvPr>
              <p:cNvSpPr/>
              <p:nvPr/>
            </p:nvSpPr>
            <p:spPr>
              <a:xfrm>
                <a:off x="3942098" y="4279923"/>
                <a:ext cx="439540" cy="451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3370B05-7088-CBC7-91D7-069C251D546A}"/>
                  </a:ext>
                </a:extLst>
              </p:cNvPr>
              <p:cNvSpPr/>
              <p:nvPr/>
            </p:nvSpPr>
            <p:spPr>
              <a:xfrm>
                <a:off x="5472640" y="4327836"/>
                <a:ext cx="504317" cy="4513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84BCA-45B6-BA33-87B2-39717346FE2F}"/>
                    </a:ext>
                  </a:extLst>
                </p:cNvPr>
                <p:cNvSpPr txBox="1"/>
                <p:nvPr/>
              </p:nvSpPr>
              <p:spPr>
                <a:xfrm>
                  <a:off x="3780747" y="5241307"/>
                  <a:ext cx="405201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 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84BCA-45B6-BA33-87B2-39717346F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747" y="5241307"/>
                  <a:ext cx="405201" cy="55771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4172409-9B92-8DFD-76B8-B7F2A7529562}"/>
                    </a:ext>
                  </a:extLst>
                </p:cNvPr>
                <p:cNvSpPr txBox="1"/>
                <p:nvPr/>
              </p:nvSpPr>
              <p:spPr>
                <a:xfrm>
                  <a:off x="5410405" y="5241469"/>
                  <a:ext cx="405201" cy="55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rgbClr val="C00000"/>
                      </a:solidFill>
                    </a:rPr>
                    <a:t> </a:t>
                  </a:r>
                  <a:endParaRPr lang="en-US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4172409-9B92-8DFD-76B8-B7F2A7529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05" y="5241469"/>
                  <a:ext cx="405201" cy="55771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72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Inversion with Garbage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access to an oracle (with garbage)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If our input is garbage-free, then we can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Otherwise, the whole output is garbage:</a:t>
                </a: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oracles can easily remove garbage from the input</a:t>
                </a:r>
              </a:p>
              <a:p>
                <a:r>
                  <a:rPr lang="en-US" dirty="0"/>
                  <a:t>We don’t expect permutation oracles to do the same</a:t>
                </a:r>
              </a:p>
              <a:p>
                <a:pPr lvl="1"/>
                <a:r>
                  <a:rPr lang="en-US" dirty="0"/>
                  <a:t>How can we prove it?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emoji-timeline">
            <a:extLst>
              <a:ext uri="{FF2B5EF4-FFF2-40B4-BE49-F238E27FC236}">
                <a16:creationId xmlns:a16="http://schemas.microsoft.com/office/drawing/2014/main" id="{434C0601-726E-8206-B71C-64460DCD1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3" y="3001434"/>
            <a:ext cx="308760" cy="2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moji-timeline">
            <a:extLst>
              <a:ext uri="{FF2B5EF4-FFF2-40B4-BE49-F238E27FC236}">
                <a16:creationId xmlns:a16="http://schemas.microsoft.com/office/drawing/2014/main" id="{38FE747F-6914-A803-4D3F-94F7F4DE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73" y="3941234"/>
            <a:ext cx="308760" cy="2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moji-timeline">
            <a:extLst>
              <a:ext uri="{FF2B5EF4-FFF2-40B4-BE49-F238E27FC236}">
                <a16:creationId xmlns:a16="http://schemas.microsoft.com/office/drawing/2014/main" id="{8DE93697-2F91-018E-CCF3-DB97BE16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79" y="2849034"/>
            <a:ext cx="347790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moji-timeline">
            <a:extLst>
              <a:ext uri="{FF2B5EF4-FFF2-40B4-BE49-F238E27FC236}">
                <a16:creationId xmlns:a16="http://schemas.microsoft.com/office/drawing/2014/main" id="{83A81B15-E304-4E7C-BB56-8F2EE3F8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79" y="3777568"/>
            <a:ext cx="347790" cy="32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Adversary Bound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0056" y="1766358"/>
                <a:ext cx="612997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play the role of the adversary, testing algorithms on “hard distributions” of permutations with garbage</a:t>
                </a:r>
              </a:p>
              <a:p>
                <a:r>
                  <a:rPr lang="en-US" dirty="0"/>
                  <a:t>The adversary bound tells us how many queries are needed to solve a problem, given our </a:t>
                </a:r>
                <a:r>
                  <a:rPr lang="en-US" i="1" dirty="0"/>
                  <a:t>hard distribution </a:t>
                </a:r>
                <a:r>
                  <a:rPr lang="en-US" dirty="0"/>
                  <a:t>and choice of </a:t>
                </a:r>
                <a:r>
                  <a:rPr lang="en-US" i="1" dirty="0"/>
                  <a:t>oracles</a:t>
                </a:r>
                <a:endParaRPr lang="en-US" dirty="0"/>
              </a:p>
              <a:p>
                <a:r>
                  <a:rPr lang="en-US" dirty="0"/>
                  <a:t>We conjecture that any algorithm inverting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using an </a:t>
                </a:r>
                <a:r>
                  <a:rPr lang="en-US" i="1" dirty="0"/>
                  <a:t>in-place oracle</a:t>
                </a:r>
                <a:r>
                  <a:rPr lang="en-US" dirty="0"/>
                  <a:t> with garbage must essentially query every input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0056" y="1766358"/>
                <a:ext cx="6129977" cy="4351338"/>
              </a:xfrm>
              <a:blipFill>
                <a:blip r:embed="rId2"/>
                <a:stretch>
                  <a:fillRect l="-1491" t="-21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9B941B2-8FC5-985C-E78E-8114B1F0492F}"/>
              </a:ext>
            </a:extLst>
          </p:cNvPr>
          <p:cNvGrpSpPr>
            <a:grpSpLocks/>
          </p:cNvGrpSpPr>
          <p:nvPr/>
        </p:nvGrpSpPr>
        <p:grpSpPr>
          <a:xfrm>
            <a:off x="7140079" y="1690689"/>
            <a:ext cx="4310925" cy="4170362"/>
            <a:chOff x="7140079" y="1690689"/>
            <a:chExt cx="4310925" cy="41703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94955-C9A0-A183-F524-73F814E458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20715966">
                  <a:off x="7198751" y="4264997"/>
                  <a:ext cx="664477" cy="38170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𝓐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94955-C9A0-A183-F524-73F814E45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5966">
                  <a:off x="7198751" y="4264997"/>
                  <a:ext cx="664477" cy="3817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AEB443-96DC-B371-588F-410F8A3BEF1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40079" y="1690689"/>
              <a:ext cx="4310925" cy="4170362"/>
              <a:chOff x="6506635" y="1477433"/>
              <a:chExt cx="4310925" cy="417036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BA86C85-6122-E918-11E0-6BFD42F57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832601" y="1621367"/>
                <a:ext cx="3448721" cy="369411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44A3AC-0944-4AD8-B898-E6CA415F7F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06635" y="1477433"/>
                <a:ext cx="821265" cy="664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1A3D08-5896-202A-67D8-FD9D3B11D0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96295" y="4983161"/>
                <a:ext cx="821265" cy="6646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4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Cleaning up Garbage with In-Place Oracles</vt:lpstr>
      <vt:lpstr>Standard and In-Place Oracles  </vt:lpstr>
      <vt:lpstr>Uncomputing Garbage</vt:lpstr>
      <vt:lpstr>Permutation Inversion with Garbage</vt:lpstr>
      <vt:lpstr>The Quantum Adversary Bound 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Holman, Blake</dc:creator>
  <cp:lastModifiedBy>Holman, Blake Ethan</cp:lastModifiedBy>
  <cp:revision>9</cp:revision>
  <dcterms:created xsi:type="dcterms:W3CDTF">2024-07-24T22:34:56Z</dcterms:created>
  <dcterms:modified xsi:type="dcterms:W3CDTF">2024-07-25T04:19:44Z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2024-07-25T04:19:43Z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a79643ac-44b3-4182-8f03-8da775dadfa3</vt:lpwstr>
  </property>
  <property fmtid="{D5CDD505-2E9C-101B-9397-08002B2CF9AE}" pid="8" name="MSIP_Label_4044bd30-2ed7-4c9d-9d12-46200872a97b_ContentBits">
    <vt:lpwstr>0</vt:lpwstr>
  </property>
</Properties>
</file>