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 id="2147483664" r:id="rId2"/>
  </p:sldMasterIdLst>
  <p:sldIdLst>
    <p:sldId id="277" r:id="rId3"/>
  </p:sldIdLst>
  <p:sldSz cx="51206400" cy="38404800"/>
  <p:notesSz cx="6858000" cy="9144000"/>
  <p:defaultTextStyle>
    <a:defPPr>
      <a:defRPr lang="en-US"/>
    </a:defPPr>
    <a:lvl1pPr marL="0" algn="l" defTabSz="4301338" rtl="0" eaLnBrk="1" latinLnBrk="0" hangingPunct="1">
      <a:defRPr sz="8467" kern="1200">
        <a:solidFill>
          <a:schemeClr val="tx1"/>
        </a:solidFill>
        <a:latin typeface="+mn-lt"/>
        <a:ea typeface="+mn-ea"/>
        <a:cs typeface="+mn-cs"/>
      </a:defRPr>
    </a:lvl1pPr>
    <a:lvl2pPr marL="2150669" algn="l" defTabSz="4301338" rtl="0" eaLnBrk="1" latinLnBrk="0" hangingPunct="1">
      <a:defRPr sz="8467" kern="1200">
        <a:solidFill>
          <a:schemeClr val="tx1"/>
        </a:solidFill>
        <a:latin typeface="+mn-lt"/>
        <a:ea typeface="+mn-ea"/>
        <a:cs typeface="+mn-cs"/>
      </a:defRPr>
    </a:lvl2pPr>
    <a:lvl3pPr marL="4301338" algn="l" defTabSz="4301338" rtl="0" eaLnBrk="1" latinLnBrk="0" hangingPunct="1">
      <a:defRPr sz="8467" kern="1200">
        <a:solidFill>
          <a:schemeClr val="tx1"/>
        </a:solidFill>
        <a:latin typeface="+mn-lt"/>
        <a:ea typeface="+mn-ea"/>
        <a:cs typeface="+mn-cs"/>
      </a:defRPr>
    </a:lvl3pPr>
    <a:lvl4pPr marL="6452006" algn="l" defTabSz="4301338" rtl="0" eaLnBrk="1" latinLnBrk="0" hangingPunct="1">
      <a:defRPr sz="8467" kern="1200">
        <a:solidFill>
          <a:schemeClr val="tx1"/>
        </a:solidFill>
        <a:latin typeface="+mn-lt"/>
        <a:ea typeface="+mn-ea"/>
        <a:cs typeface="+mn-cs"/>
      </a:defRPr>
    </a:lvl4pPr>
    <a:lvl5pPr marL="8602675" algn="l" defTabSz="4301338" rtl="0" eaLnBrk="1" latinLnBrk="0" hangingPunct="1">
      <a:defRPr sz="8467" kern="1200">
        <a:solidFill>
          <a:schemeClr val="tx1"/>
        </a:solidFill>
        <a:latin typeface="+mn-lt"/>
        <a:ea typeface="+mn-ea"/>
        <a:cs typeface="+mn-cs"/>
      </a:defRPr>
    </a:lvl5pPr>
    <a:lvl6pPr marL="10753344" algn="l" defTabSz="4301338" rtl="0" eaLnBrk="1" latinLnBrk="0" hangingPunct="1">
      <a:defRPr sz="8467" kern="1200">
        <a:solidFill>
          <a:schemeClr val="tx1"/>
        </a:solidFill>
        <a:latin typeface="+mn-lt"/>
        <a:ea typeface="+mn-ea"/>
        <a:cs typeface="+mn-cs"/>
      </a:defRPr>
    </a:lvl6pPr>
    <a:lvl7pPr marL="12904013" algn="l" defTabSz="4301338" rtl="0" eaLnBrk="1" latinLnBrk="0" hangingPunct="1">
      <a:defRPr sz="8467" kern="1200">
        <a:solidFill>
          <a:schemeClr val="tx1"/>
        </a:solidFill>
        <a:latin typeface="+mn-lt"/>
        <a:ea typeface="+mn-ea"/>
        <a:cs typeface="+mn-cs"/>
      </a:defRPr>
    </a:lvl7pPr>
    <a:lvl8pPr marL="15054682" algn="l" defTabSz="4301338" rtl="0" eaLnBrk="1" latinLnBrk="0" hangingPunct="1">
      <a:defRPr sz="8467" kern="1200">
        <a:solidFill>
          <a:schemeClr val="tx1"/>
        </a:solidFill>
        <a:latin typeface="+mn-lt"/>
        <a:ea typeface="+mn-ea"/>
        <a:cs typeface="+mn-cs"/>
      </a:defRPr>
    </a:lvl8pPr>
    <a:lvl9pPr marL="17205350" algn="l" defTabSz="4301338" rtl="0" eaLnBrk="1" latinLnBrk="0" hangingPunct="1">
      <a:defRPr sz="8467"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5700"/>
    <a:srgbClr val="DBEDF4"/>
    <a:srgbClr val="D9EBF2"/>
    <a:srgbClr val="E1E8EE"/>
    <a:srgbClr val="E5E8EE"/>
    <a:srgbClr val="DBE8EA"/>
    <a:srgbClr val="E2E5E8"/>
    <a:srgbClr val="E3EBF7"/>
    <a:srgbClr val="D3E8E7"/>
    <a:srgbClr val="DFE8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06"/>
    <p:restoredTop sz="94678"/>
  </p:normalViewPr>
  <p:slideViewPr>
    <p:cSldViewPr snapToGrid="0" snapToObjects="1" showGuides="1">
      <p:cViewPr>
        <p:scale>
          <a:sx n="15" d="100"/>
          <a:sy n="15" d="100"/>
        </p:scale>
        <p:origin x="653"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7"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5184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7 COLUMN -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0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924709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6783060"/>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864" userDrawn="1">
          <p15:clr>
            <a:srgbClr val="F26B43"/>
          </p15:clr>
        </p15:guide>
        <p15:guide id="2" pos="864" userDrawn="1">
          <p15:clr>
            <a:srgbClr val="F26B43"/>
          </p15:clr>
        </p15:guide>
        <p15:guide id="3" pos="1296" userDrawn="1">
          <p15:clr>
            <a:srgbClr val="F26B43"/>
          </p15:clr>
        </p15:guide>
        <p15:guide id="4" pos="7512" userDrawn="1">
          <p15:clr>
            <a:srgbClr val="F26B43"/>
          </p15:clr>
        </p15:guide>
        <p15:guide id="5" pos="8664" userDrawn="1">
          <p15:clr>
            <a:srgbClr val="F26B43"/>
          </p15:clr>
        </p15:guide>
        <p15:guide id="6" pos="9096" userDrawn="1">
          <p15:clr>
            <a:srgbClr val="F26B43"/>
          </p15:clr>
        </p15:guide>
        <p15:guide id="7" pos="15312" userDrawn="1">
          <p15:clr>
            <a:srgbClr val="F26B43"/>
          </p15:clr>
        </p15:guide>
        <p15:guide id="8" pos="7944" userDrawn="1">
          <p15:clr>
            <a:srgbClr val="F26B43"/>
          </p15:clr>
        </p15:guide>
        <p15:guide id="9" pos="15768" userDrawn="1">
          <p15:clr>
            <a:srgbClr val="F26B43"/>
          </p15:clr>
        </p15:guide>
        <p15:guide id="10" pos="16488" userDrawn="1">
          <p15:clr>
            <a:srgbClr val="F26B43"/>
          </p15:clr>
        </p15:guide>
        <p15:guide id="11" pos="16920" userDrawn="1">
          <p15:clr>
            <a:srgbClr val="F26B43"/>
          </p15:clr>
        </p15:guide>
        <p15:guide id="12" pos="23136" userDrawn="1">
          <p15:clr>
            <a:srgbClr val="F26B43"/>
          </p15:clr>
        </p15:guide>
        <p15:guide id="13" pos="23568" userDrawn="1">
          <p15:clr>
            <a:srgbClr val="F26B43"/>
          </p15:clr>
        </p15:guide>
        <p15:guide id="14" pos="24288" userDrawn="1">
          <p15:clr>
            <a:srgbClr val="F26B43"/>
          </p15:clr>
        </p15:guide>
        <p15:guide id="15" pos="24720" userDrawn="1">
          <p15:clr>
            <a:srgbClr val="F26B43"/>
          </p15:clr>
        </p15:guide>
        <p15:guide id="16" pos="30960" userDrawn="1">
          <p15:clr>
            <a:srgbClr val="F26B43"/>
          </p15:clr>
        </p15:guide>
        <p15:guide id="17" pos="31392" userDrawn="1">
          <p15:clr>
            <a:srgbClr val="F26B43"/>
          </p15:clr>
        </p15:guide>
        <p15:guide id="18" orient="horz" pos="1152" userDrawn="1">
          <p15:clr>
            <a:srgbClr val="F26B43"/>
          </p15:clr>
        </p15:guide>
        <p15:guide id="19" orient="horz" pos="4320" userDrawn="1">
          <p15:clr>
            <a:srgbClr val="F26B43"/>
          </p15:clr>
        </p15:guide>
        <p15:guide id="20" orient="horz" pos="4032" userDrawn="1">
          <p15:clr>
            <a:srgbClr val="F26B43"/>
          </p15:clr>
        </p15:guide>
        <p15:guide id="21" orient="horz" pos="5184" userDrawn="1">
          <p15:clr>
            <a:srgbClr val="F26B43"/>
          </p15:clr>
        </p15:guide>
        <p15:guide id="22" orient="horz" pos="5472" userDrawn="1">
          <p15:clr>
            <a:srgbClr val="F26B43"/>
          </p15:clr>
        </p15:guide>
        <p15:guide id="23" orient="horz" pos="23328" userDrawn="1">
          <p15:clr>
            <a:srgbClr val="F26B43"/>
          </p15:clr>
        </p15:guide>
        <p15:guide id="24" orient="horz" pos="230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2670426"/>
      </p:ext>
    </p:extLst>
  </p:cSld>
  <p:clrMap bg1="lt1" tx1="dk1" bg2="lt2" tx2="dk2" accent1="accent1" accent2="accent2" accent3="accent3" accent4="accent4" accent5="accent5" accent6="accent6" hlink="hlink" folHlink="folHlink"/>
  <p:sldLayoutIdLst>
    <p:sldLayoutId id="2147483665" r:id="rId1"/>
    <p:sldLayoutId id="2147483667"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64" userDrawn="1">
          <p15:clr>
            <a:srgbClr val="F26B43"/>
          </p15:clr>
        </p15:guide>
        <p15:guide id="2" pos="864" userDrawn="1">
          <p15:clr>
            <a:srgbClr val="F26B43"/>
          </p15:clr>
        </p15:guide>
        <p15:guide id="3" pos="1296" userDrawn="1">
          <p15:clr>
            <a:srgbClr val="F26B43"/>
          </p15:clr>
        </p15:guide>
        <p15:guide id="4" pos="8640" userDrawn="1">
          <p15:clr>
            <a:srgbClr val="F26B43"/>
          </p15:clr>
        </p15:guide>
        <p15:guide id="5" pos="9072" userDrawn="1">
          <p15:clr>
            <a:srgbClr val="F26B43"/>
          </p15:clr>
        </p15:guide>
        <p15:guide id="6" pos="9792" userDrawn="1">
          <p15:clr>
            <a:srgbClr val="F26B43"/>
          </p15:clr>
        </p15:guide>
        <p15:guide id="7" pos="10224" userDrawn="1">
          <p15:clr>
            <a:srgbClr val="F26B43"/>
          </p15:clr>
        </p15:guide>
        <p15:guide id="8" pos="22032" userDrawn="1">
          <p15:clr>
            <a:srgbClr val="F26B43"/>
          </p15:clr>
        </p15:guide>
        <p15:guide id="9" pos="22440" userDrawn="1">
          <p15:clr>
            <a:srgbClr val="F26B43"/>
          </p15:clr>
        </p15:guide>
        <p15:guide id="10" pos="23184" userDrawn="1">
          <p15:clr>
            <a:srgbClr val="F26B43"/>
          </p15:clr>
        </p15:guide>
        <p15:guide id="11" pos="23616" userDrawn="1">
          <p15:clr>
            <a:srgbClr val="F26B43"/>
          </p15:clr>
        </p15:guide>
        <p15:guide id="12" pos="30960" userDrawn="1">
          <p15:clr>
            <a:srgbClr val="F26B43"/>
          </p15:clr>
        </p15:guide>
        <p15:guide id="13" pos="31392" userDrawn="1">
          <p15:clr>
            <a:srgbClr val="F26B43"/>
          </p15:clr>
        </p15:guide>
        <p15:guide id="14" orient="horz" pos="1152" userDrawn="1">
          <p15:clr>
            <a:srgbClr val="F26B43"/>
          </p15:clr>
        </p15:guide>
        <p15:guide id="15" orient="horz" pos="4032" userDrawn="1">
          <p15:clr>
            <a:srgbClr val="F26B43"/>
          </p15:clr>
        </p15:guide>
        <p15:guide id="16" orient="horz" pos="4320" userDrawn="1">
          <p15:clr>
            <a:srgbClr val="F26B43"/>
          </p15:clr>
        </p15:guide>
        <p15:guide id="17" orient="horz" pos="5184" userDrawn="1">
          <p15:clr>
            <a:srgbClr val="F26B43"/>
          </p15:clr>
        </p15:guide>
        <p15:guide id="18" orient="horz" pos="5472" userDrawn="1">
          <p15:clr>
            <a:srgbClr val="F26B43"/>
          </p15:clr>
        </p15:guide>
        <p15:guide id="19" orient="horz" pos="23328" userDrawn="1">
          <p15:clr>
            <a:srgbClr val="F26B43"/>
          </p15:clr>
        </p15:guide>
        <p15:guide id="20" orient="horz" pos="2304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5CA5B6-D4CE-784B-AFC0-F048CF28B172}"/>
              </a:ext>
            </a:extLst>
          </p:cNvPr>
          <p:cNvSpPr/>
          <p:nvPr/>
        </p:nvSpPr>
        <p:spPr>
          <a:xfrm>
            <a:off x="1371600" y="9633857"/>
            <a:ext cx="11239500" cy="10591567"/>
          </a:xfrm>
          <a:prstGeom prst="rect">
            <a:avLst/>
          </a:prstGeom>
          <a:solidFill>
            <a:srgbClr val="BF5700">
              <a:alpha val="12157"/>
            </a:srgbClr>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3B62474-A209-CC48-BEED-199F51C6AFFF}"/>
              </a:ext>
            </a:extLst>
          </p:cNvPr>
          <p:cNvSpPr/>
          <p:nvPr/>
        </p:nvSpPr>
        <p:spPr>
          <a:xfrm>
            <a:off x="1371600" y="8229600"/>
            <a:ext cx="112395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Introduction</a:t>
            </a:r>
            <a:endParaRPr lang="en-US" sz="60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5AE7EA2-2D34-444D-8C93-4C6520E1CAC5}"/>
              </a:ext>
            </a:extLst>
          </p:cNvPr>
          <p:cNvSpPr txBox="1"/>
          <p:nvPr/>
        </p:nvSpPr>
        <p:spPr>
          <a:xfrm>
            <a:off x="2057401" y="10091058"/>
            <a:ext cx="9867900" cy="9448740"/>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Robots are generally unable to localize in crowded environments. To remedy this, attempts have been made to pair ORB-SLAM2 [2] with different selective methods to remove variable objects from the localization algorithm. These systems are successful in increasing accuracy in variable environments, but they are too slow to run in real time due to utilizing semantic segmentation and other computationally expensive methods. We solved this problem by using bounding boxes generated by YOLO, an object detection neural network architecture [3], to filter out the unwanted features and improve accuracy without sacrificing significant performance. This system shows significant performance increase to ORB-SLAM2 [2] on various benchmarks, and performs faster than all similar methods [1]. Thus, we propose Bounding Box SLAM (BBSLAM) as an effective solution to real-time localization in crowded, indoor environments.</a:t>
            </a:r>
          </a:p>
        </p:txBody>
      </p:sp>
      <p:sp>
        <p:nvSpPr>
          <p:cNvPr id="8" name="Rectangle 7">
            <a:extLst>
              <a:ext uri="{FF2B5EF4-FFF2-40B4-BE49-F238E27FC236}">
                <a16:creationId xmlns:a16="http://schemas.microsoft.com/office/drawing/2014/main" id="{11D76E45-4221-784E-9042-7F1E9FCA2159}"/>
              </a:ext>
            </a:extLst>
          </p:cNvPr>
          <p:cNvSpPr/>
          <p:nvPr/>
        </p:nvSpPr>
        <p:spPr>
          <a:xfrm>
            <a:off x="1371600" y="22463285"/>
            <a:ext cx="11239500" cy="4235994"/>
          </a:xfrm>
          <a:prstGeom prst="rect">
            <a:avLst/>
          </a:prstGeom>
          <a:solidFill>
            <a:srgbClr val="BF5700">
              <a:alpha val="12157"/>
            </a:srgbClr>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AAC5DCF-ADC2-9640-AE73-5423F9C05D2D}"/>
              </a:ext>
            </a:extLst>
          </p:cNvPr>
          <p:cNvSpPr/>
          <p:nvPr/>
        </p:nvSpPr>
        <p:spPr>
          <a:xfrm>
            <a:off x="1371600" y="21053668"/>
            <a:ext cx="112395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Research Goal</a:t>
            </a:r>
            <a:endParaRPr lang="en-US" sz="60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574D900F-F45C-C14E-92C9-2726BC444C2D}"/>
              </a:ext>
            </a:extLst>
          </p:cNvPr>
          <p:cNvSpPr txBox="1"/>
          <p:nvPr/>
        </p:nvSpPr>
        <p:spPr>
          <a:xfrm>
            <a:off x="2057399" y="22770946"/>
            <a:ext cx="9867901" cy="3539430"/>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Most commonly used SLAMs fail in crowded or otherwise variable environments. Additionally, the few SLAMs that are good in crowded environments are too slow to use in real time. We aim to create a SLAM that both works in variable environments and is fast enough to work in real time by taking advantage of the YOLO architecture.</a:t>
            </a:r>
          </a:p>
        </p:txBody>
      </p:sp>
      <p:sp>
        <p:nvSpPr>
          <p:cNvPr id="11" name="Rectangle 10">
            <a:extLst>
              <a:ext uri="{FF2B5EF4-FFF2-40B4-BE49-F238E27FC236}">
                <a16:creationId xmlns:a16="http://schemas.microsoft.com/office/drawing/2014/main" id="{2AC55AFA-F8C3-C646-9842-2C15C0F1787C}"/>
              </a:ext>
            </a:extLst>
          </p:cNvPr>
          <p:cNvSpPr/>
          <p:nvPr/>
        </p:nvSpPr>
        <p:spPr>
          <a:xfrm>
            <a:off x="1371600" y="28861416"/>
            <a:ext cx="11239500" cy="8171784"/>
          </a:xfrm>
          <a:prstGeom prst="rect">
            <a:avLst/>
          </a:prstGeom>
          <a:solidFill>
            <a:srgbClr val="BF5700">
              <a:alpha val="12157"/>
            </a:srgbClr>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66CEFC7-6632-4146-8167-8131C6010436}"/>
              </a:ext>
            </a:extLst>
          </p:cNvPr>
          <p:cNvSpPr/>
          <p:nvPr/>
        </p:nvSpPr>
        <p:spPr>
          <a:xfrm>
            <a:off x="1371599" y="27457159"/>
            <a:ext cx="112395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System Design</a:t>
            </a:r>
          </a:p>
        </p:txBody>
      </p:sp>
      <p:sp>
        <p:nvSpPr>
          <p:cNvPr id="14" name="Rectangle 13">
            <a:extLst>
              <a:ext uri="{FF2B5EF4-FFF2-40B4-BE49-F238E27FC236}">
                <a16:creationId xmlns:a16="http://schemas.microsoft.com/office/drawing/2014/main" id="{391B0B5D-77C3-2C4E-859F-9F48FF6A8317}"/>
              </a:ext>
            </a:extLst>
          </p:cNvPr>
          <p:cNvSpPr/>
          <p:nvPr/>
        </p:nvSpPr>
        <p:spPr>
          <a:xfrm>
            <a:off x="13754100" y="9633857"/>
            <a:ext cx="23660100" cy="27399343"/>
          </a:xfrm>
          <a:prstGeom prst="rect">
            <a:avLst/>
          </a:prstGeom>
          <a:solidFill>
            <a:srgbClr val="BF5700">
              <a:alpha val="12157"/>
            </a:srgbClr>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0C7AB13-9DDD-C541-9442-BFD67D121370}"/>
              </a:ext>
            </a:extLst>
          </p:cNvPr>
          <p:cNvSpPr/>
          <p:nvPr/>
        </p:nvSpPr>
        <p:spPr>
          <a:xfrm>
            <a:off x="13754100" y="8229600"/>
            <a:ext cx="236601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Figures and Results</a:t>
            </a:r>
            <a:endParaRPr lang="en-US" sz="6000"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612E3E93-802E-AA44-9E8C-E2D9B39F1F24}"/>
              </a:ext>
            </a:extLst>
          </p:cNvPr>
          <p:cNvSpPr/>
          <p:nvPr/>
        </p:nvSpPr>
        <p:spPr>
          <a:xfrm>
            <a:off x="38557200" y="9633858"/>
            <a:ext cx="11277600" cy="10072914"/>
          </a:xfrm>
          <a:prstGeom prst="rect">
            <a:avLst/>
          </a:prstGeom>
          <a:solidFill>
            <a:srgbClr val="BF5700">
              <a:alpha val="12157"/>
            </a:srgbClr>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6BE3F83-7CE9-C841-9FD7-854C8D59F3AA}"/>
              </a:ext>
            </a:extLst>
          </p:cNvPr>
          <p:cNvSpPr/>
          <p:nvPr/>
        </p:nvSpPr>
        <p:spPr>
          <a:xfrm>
            <a:off x="38557200" y="8229600"/>
            <a:ext cx="112776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Conclusion</a:t>
            </a:r>
            <a:endParaRPr lang="en-US" sz="60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660C0F2E-8FAE-0748-AEDD-F5EFEBD20562}"/>
              </a:ext>
            </a:extLst>
          </p:cNvPr>
          <p:cNvSpPr/>
          <p:nvPr/>
        </p:nvSpPr>
        <p:spPr>
          <a:xfrm>
            <a:off x="38557200" y="21971904"/>
            <a:ext cx="11277600" cy="5485255"/>
          </a:xfrm>
          <a:prstGeom prst="rect">
            <a:avLst/>
          </a:prstGeom>
          <a:solidFill>
            <a:srgbClr val="BF5700">
              <a:alpha val="12157"/>
            </a:srgbClr>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CD6AE6E-1DC4-C04E-91E5-605A2100EDED}"/>
              </a:ext>
            </a:extLst>
          </p:cNvPr>
          <p:cNvSpPr/>
          <p:nvPr/>
        </p:nvSpPr>
        <p:spPr>
          <a:xfrm>
            <a:off x="38557200" y="20546784"/>
            <a:ext cx="112776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Acknowledgments</a:t>
            </a:r>
            <a:endParaRPr lang="en-US" sz="6000"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FB2FA725-0E4F-6742-8A91-62AB532AA724}"/>
              </a:ext>
            </a:extLst>
          </p:cNvPr>
          <p:cNvSpPr txBox="1"/>
          <p:nvPr/>
        </p:nvSpPr>
        <p:spPr>
          <a:xfrm>
            <a:off x="39243000" y="22155830"/>
            <a:ext cx="9906000" cy="6001643"/>
          </a:xfrm>
          <a:prstGeom prst="rect">
            <a:avLst/>
          </a:prstGeom>
          <a:noFill/>
        </p:spPr>
        <p:txBody>
          <a:bodyPr wrap="square" rtlCol="0">
            <a:spAutoFit/>
          </a:bodyPr>
          <a:lstStyle/>
          <a:p>
            <a:r>
              <a:rPr lang="en-US" sz="3200" dirty="0">
                <a:solidFill>
                  <a:srgbClr val="000000"/>
                </a:solidFill>
                <a:latin typeface="Arial" panose="020B0604020202020204" pitchFamily="34" charset="0"/>
              </a:rPr>
              <a:t>The authors would like to thank Dr. Justin Hart for his mentorship and guidance. The authors would also like to thank </a:t>
            </a:r>
            <a:r>
              <a:rPr lang="en-US" sz="3200" dirty="0" err="1">
                <a:solidFill>
                  <a:srgbClr val="000000"/>
                </a:solidFill>
                <a:latin typeface="Arial" panose="020B0604020202020204" pitchFamily="34" charset="0"/>
              </a:rPr>
              <a:t>Harel</a:t>
            </a:r>
            <a:r>
              <a:rPr lang="en-US" sz="3200" dirty="0">
                <a:solidFill>
                  <a:srgbClr val="000000"/>
                </a:solidFill>
                <a:latin typeface="Arial" panose="020B0604020202020204" pitchFamily="34" charset="0"/>
              </a:rPr>
              <a:t> </a:t>
            </a:r>
            <a:r>
              <a:rPr lang="en-US" sz="3200" dirty="0" err="1">
                <a:solidFill>
                  <a:srgbClr val="000000"/>
                </a:solidFill>
                <a:latin typeface="Arial" panose="020B0604020202020204" pitchFamily="34" charset="0"/>
              </a:rPr>
              <a:t>Yedidsion</a:t>
            </a:r>
            <a:r>
              <a:rPr lang="en-US" sz="3200" dirty="0">
                <a:solidFill>
                  <a:srgbClr val="000000"/>
                </a:solidFill>
                <a:latin typeface="Arial" panose="020B0604020202020204" pitchFamily="34" charset="0"/>
              </a:rPr>
              <a:t> for his help getting the project started.</a:t>
            </a:r>
            <a:endParaRPr lang="en-US" sz="3200" dirty="0"/>
          </a:p>
          <a:p>
            <a:br>
              <a:rPr lang="en-US" sz="3200" dirty="0"/>
            </a:br>
            <a:r>
              <a:rPr lang="en-US" sz="3200" dirty="0">
                <a:solidFill>
                  <a:srgbClr val="000000"/>
                </a:solidFill>
                <a:latin typeface="Arial" panose="020B0604020202020204" pitchFamily="34" charset="0"/>
              </a:rPr>
              <a:t> The authors would also like to thank the FRI Student Peer Mentors for their help with debugging and improving the infrastructure of the BWI laboratory including but not limited to </a:t>
            </a:r>
            <a:r>
              <a:rPr lang="en-US" sz="3200" dirty="0" err="1">
                <a:solidFill>
                  <a:srgbClr val="000000"/>
                </a:solidFill>
                <a:latin typeface="Arial" panose="020B0604020202020204" pitchFamily="34" charset="0"/>
              </a:rPr>
              <a:t>Jamin</a:t>
            </a:r>
            <a:r>
              <a:rPr lang="en-US" sz="3200" dirty="0">
                <a:solidFill>
                  <a:srgbClr val="000000"/>
                </a:solidFill>
                <a:latin typeface="Arial" panose="020B0604020202020204" pitchFamily="34" charset="0"/>
              </a:rPr>
              <a:t> Goo, Mayuri Raja, and Stone Tejeda.</a:t>
            </a:r>
            <a:endParaRPr lang="en-US" sz="3200" dirty="0"/>
          </a:p>
          <a:p>
            <a:br>
              <a:rPr lang="en-US" sz="3200" dirty="0"/>
            </a:br>
            <a:endParaRPr lang="en-US" sz="32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A45ADA07-8278-B54B-9CE5-CA9E03B56D9F}"/>
              </a:ext>
            </a:extLst>
          </p:cNvPr>
          <p:cNvSpPr/>
          <p:nvPr/>
        </p:nvSpPr>
        <p:spPr>
          <a:xfrm>
            <a:off x="38557200" y="29483715"/>
            <a:ext cx="11277600" cy="7474833"/>
          </a:xfrm>
          <a:prstGeom prst="rect">
            <a:avLst/>
          </a:prstGeom>
          <a:solidFill>
            <a:srgbClr val="BF5700">
              <a:alpha val="12157"/>
            </a:srgbClr>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58468F0-D162-6049-89F7-707BF1D66469}"/>
              </a:ext>
            </a:extLst>
          </p:cNvPr>
          <p:cNvSpPr/>
          <p:nvPr/>
        </p:nvSpPr>
        <p:spPr>
          <a:xfrm>
            <a:off x="38557200" y="28157473"/>
            <a:ext cx="112776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References</a:t>
            </a:r>
            <a:endParaRPr lang="en-US" sz="6000"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6CCC9FD2-2D31-614C-9866-71CB153F7003}"/>
              </a:ext>
            </a:extLst>
          </p:cNvPr>
          <p:cNvSpPr txBox="1"/>
          <p:nvPr/>
        </p:nvSpPr>
        <p:spPr>
          <a:xfrm>
            <a:off x="39243000" y="29972020"/>
            <a:ext cx="9906000" cy="6986528"/>
          </a:xfrm>
          <a:prstGeom prst="rect">
            <a:avLst/>
          </a:prstGeom>
          <a:noFill/>
        </p:spPr>
        <p:txBody>
          <a:bodyPr wrap="square" rtlCol="0">
            <a:spAutoFit/>
          </a:bodyPr>
          <a:lstStyle/>
          <a:p>
            <a:r>
              <a:rPr lang="en-US" sz="3200" dirty="0">
                <a:solidFill>
                  <a:srgbClr val="000000"/>
                </a:solidFill>
                <a:latin typeface="Arial" panose="020B0604020202020204" pitchFamily="34" charset="0"/>
              </a:rPr>
              <a:t>[1]  Berta </a:t>
            </a:r>
            <a:r>
              <a:rPr lang="en-US" sz="3200" dirty="0" err="1">
                <a:solidFill>
                  <a:srgbClr val="000000"/>
                </a:solidFill>
                <a:latin typeface="Arial" panose="020B0604020202020204" pitchFamily="34" charset="0"/>
              </a:rPr>
              <a:t>Bescós</a:t>
            </a:r>
            <a:r>
              <a:rPr lang="en-US" sz="3200" dirty="0">
                <a:solidFill>
                  <a:srgbClr val="000000"/>
                </a:solidFill>
                <a:latin typeface="Arial" panose="020B0604020202020204" pitchFamily="34" charset="0"/>
              </a:rPr>
              <a:t>, José M. </a:t>
            </a:r>
            <a:r>
              <a:rPr lang="en-US" sz="3200" dirty="0" err="1">
                <a:solidFill>
                  <a:srgbClr val="000000"/>
                </a:solidFill>
                <a:latin typeface="Arial" panose="020B0604020202020204" pitchFamily="34" charset="0"/>
              </a:rPr>
              <a:t>F</a:t>
            </a:r>
            <a:r>
              <a:rPr lang="en-US" sz="3200" dirty="0" err="1">
                <a:solidFill>
                  <a:srgbClr val="222222"/>
                </a:solidFill>
                <a:latin typeface="Roboto" panose="02000000000000000000" pitchFamily="2" charset="0"/>
              </a:rPr>
              <a:t>á</a:t>
            </a:r>
            <a:r>
              <a:rPr lang="en-US" sz="3200" dirty="0" err="1">
                <a:solidFill>
                  <a:srgbClr val="000000"/>
                </a:solidFill>
                <a:latin typeface="Arial" panose="020B0604020202020204" pitchFamily="34" charset="0"/>
              </a:rPr>
              <a:t>cil</a:t>
            </a:r>
            <a:r>
              <a:rPr lang="en-US" sz="3200" dirty="0">
                <a:solidFill>
                  <a:srgbClr val="000000"/>
                </a:solidFill>
                <a:latin typeface="Arial" panose="020B0604020202020204" pitchFamily="34" charset="0"/>
              </a:rPr>
              <a:t>, Javier </a:t>
            </a:r>
            <a:r>
              <a:rPr lang="en-US" sz="3200" dirty="0" err="1">
                <a:solidFill>
                  <a:srgbClr val="000000"/>
                </a:solidFill>
                <a:latin typeface="Arial" panose="020B0604020202020204" pitchFamily="34" charset="0"/>
              </a:rPr>
              <a:t>Civera</a:t>
            </a:r>
            <a:r>
              <a:rPr lang="en-US" sz="3200" dirty="0">
                <a:solidFill>
                  <a:srgbClr val="000000"/>
                </a:solidFill>
                <a:latin typeface="Arial" panose="020B0604020202020204" pitchFamily="34" charset="0"/>
              </a:rPr>
              <a:t>, and José </a:t>
            </a:r>
            <a:r>
              <a:rPr lang="en-US" sz="3200" dirty="0" err="1">
                <a:solidFill>
                  <a:srgbClr val="000000"/>
                </a:solidFill>
                <a:latin typeface="Arial" panose="020B0604020202020204" pitchFamily="34" charset="0"/>
              </a:rPr>
              <a:t>Neira</a:t>
            </a:r>
            <a:r>
              <a:rPr lang="en-US" sz="3200" dirty="0">
                <a:solidFill>
                  <a:srgbClr val="000000"/>
                </a:solidFill>
                <a:latin typeface="Arial" panose="020B0604020202020204" pitchFamily="34" charset="0"/>
              </a:rPr>
              <a:t>.  </a:t>
            </a:r>
            <a:r>
              <a:rPr lang="en-US" sz="3200" dirty="0" err="1">
                <a:solidFill>
                  <a:srgbClr val="000000"/>
                </a:solidFill>
                <a:latin typeface="Arial" panose="020B0604020202020204" pitchFamily="34" charset="0"/>
              </a:rPr>
              <a:t>Dynslam</a:t>
            </a:r>
            <a:r>
              <a:rPr lang="en-US" sz="3200" dirty="0">
                <a:solidFill>
                  <a:srgbClr val="000000"/>
                </a:solidFill>
                <a:latin typeface="Arial" panose="020B0604020202020204" pitchFamily="34" charset="0"/>
              </a:rPr>
              <a:t>: Tracking, mapping and inpainting in dynamic </a:t>
            </a:r>
            <a:r>
              <a:rPr lang="en-US" sz="3200" dirty="0" err="1">
                <a:solidFill>
                  <a:srgbClr val="000000"/>
                </a:solidFill>
                <a:latin typeface="Arial" panose="020B0604020202020204" pitchFamily="34" charset="0"/>
              </a:rPr>
              <a:t>scenes.CoRR,abs</a:t>
            </a:r>
            <a:r>
              <a:rPr lang="en-US" sz="3200" dirty="0">
                <a:solidFill>
                  <a:srgbClr val="000000"/>
                </a:solidFill>
                <a:latin typeface="Arial" panose="020B0604020202020204" pitchFamily="34" charset="0"/>
              </a:rPr>
              <a:t>/1806.05620, 2018.</a:t>
            </a:r>
            <a:endParaRPr lang="en-US" sz="3200" dirty="0"/>
          </a:p>
          <a:p>
            <a:r>
              <a:rPr lang="en-US" sz="3200" dirty="0">
                <a:solidFill>
                  <a:srgbClr val="000000"/>
                </a:solidFill>
                <a:latin typeface="Arial" panose="020B0604020202020204" pitchFamily="34" charset="0"/>
              </a:rPr>
              <a:t>[2]  </a:t>
            </a:r>
            <a:r>
              <a:rPr lang="en-US" sz="3200" dirty="0" err="1">
                <a:solidFill>
                  <a:srgbClr val="000000"/>
                </a:solidFill>
                <a:latin typeface="Arial" panose="020B0604020202020204" pitchFamily="34" charset="0"/>
              </a:rPr>
              <a:t>R</a:t>
            </a:r>
            <a:r>
              <a:rPr lang="en-US" sz="3200" dirty="0" err="1">
                <a:solidFill>
                  <a:srgbClr val="222222"/>
                </a:solidFill>
                <a:latin typeface="Roboto" panose="02000000000000000000" pitchFamily="2" charset="0"/>
              </a:rPr>
              <a:t>á</a:t>
            </a:r>
            <a:r>
              <a:rPr lang="en-US" sz="3200" dirty="0" err="1">
                <a:solidFill>
                  <a:srgbClr val="000000"/>
                </a:solidFill>
                <a:latin typeface="Arial" panose="020B0604020202020204" pitchFamily="34" charset="0"/>
              </a:rPr>
              <a:t>ul</a:t>
            </a:r>
            <a:r>
              <a:rPr lang="en-US" sz="3200" dirty="0">
                <a:solidFill>
                  <a:srgbClr val="000000"/>
                </a:solidFill>
                <a:latin typeface="Arial" panose="020B0604020202020204" pitchFamily="34" charset="0"/>
              </a:rPr>
              <a:t>  Mur-</a:t>
            </a:r>
            <a:r>
              <a:rPr lang="en-US" sz="3200" dirty="0" err="1">
                <a:solidFill>
                  <a:srgbClr val="000000"/>
                </a:solidFill>
                <a:latin typeface="Arial" panose="020B0604020202020204" pitchFamily="34" charset="0"/>
              </a:rPr>
              <a:t>Artal</a:t>
            </a:r>
            <a:r>
              <a:rPr lang="en-US" sz="3200" dirty="0">
                <a:solidFill>
                  <a:srgbClr val="000000"/>
                </a:solidFill>
                <a:latin typeface="Arial" panose="020B0604020202020204" pitchFamily="34" charset="0"/>
              </a:rPr>
              <a:t>  and Juan D.  </a:t>
            </a:r>
            <a:r>
              <a:rPr lang="en-US" sz="3200" dirty="0" err="1">
                <a:solidFill>
                  <a:srgbClr val="000000"/>
                </a:solidFill>
                <a:latin typeface="Arial" panose="020B0604020202020204" pitchFamily="34" charset="0"/>
              </a:rPr>
              <a:t>Tardós</a:t>
            </a:r>
            <a:r>
              <a:rPr lang="en-US" sz="3200" dirty="0">
                <a:solidFill>
                  <a:srgbClr val="000000"/>
                </a:solidFill>
                <a:latin typeface="Arial" panose="020B0604020202020204" pitchFamily="34" charset="0"/>
              </a:rPr>
              <a:t>. ORB-SLAM2:  an open-source SLAM system  for monocular, stereo and RGB-D  </a:t>
            </a:r>
            <a:r>
              <a:rPr lang="en-US" sz="3200" dirty="0" err="1">
                <a:solidFill>
                  <a:srgbClr val="000000"/>
                </a:solidFill>
                <a:latin typeface="Arial" panose="020B0604020202020204" pitchFamily="34" charset="0"/>
              </a:rPr>
              <a:t>cameras.IEEE</a:t>
            </a:r>
            <a:r>
              <a:rPr lang="en-US" sz="3200" dirty="0">
                <a:solidFill>
                  <a:srgbClr val="000000"/>
                </a:solidFill>
                <a:latin typeface="Arial" panose="020B0604020202020204" pitchFamily="34" charset="0"/>
              </a:rPr>
              <a:t> Transactions on Robotics, 33(5):1255–1262, 2017.</a:t>
            </a:r>
            <a:endParaRPr lang="en-US" sz="3200" dirty="0"/>
          </a:p>
          <a:p>
            <a:r>
              <a:rPr lang="en-US" sz="3200" dirty="0">
                <a:solidFill>
                  <a:srgbClr val="000000"/>
                </a:solidFill>
                <a:latin typeface="Arial" panose="020B0604020202020204" pitchFamily="34" charset="0"/>
              </a:rPr>
              <a:t>[3]  Joseph  Redmon, Santosh  Kumar </a:t>
            </a:r>
            <a:r>
              <a:rPr lang="en-US" sz="3200" dirty="0" err="1">
                <a:solidFill>
                  <a:srgbClr val="000000"/>
                </a:solidFill>
                <a:latin typeface="Arial" panose="020B0604020202020204" pitchFamily="34" charset="0"/>
              </a:rPr>
              <a:t>Divvala</a:t>
            </a:r>
            <a:r>
              <a:rPr lang="en-US" sz="3200" dirty="0">
                <a:solidFill>
                  <a:srgbClr val="000000"/>
                </a:solidFill>
                <a:latin typeface="Arial" panose="020B0604020202020204" pitchFamily="34" charset="0"/>
              </a:rPr>
              <a:t>, Ross  B. </a:t>
            </a:r>
            <a:r>
              <a:rPr lang="en-US" sz="3200" dirty="0" err="1">
                <a:solidFill>
                  <a:srgbClr val="000000"/>
                </a:solidFill>
                <a:latin typeface="Arial" panose="020B0604020202020204" pitchFamily="34" charset="0"/>
              </a:rPr>
              <a:t>Girshick</a:t>
            </a:r>
            <a:r>
              <a:rPr lang="en-US" sz="3200" dirty="0">
                <a:solidFill>
                  <a:srgbClr val="000000"/>
                </a:solidFill>
                <a:latin typeface="Arial" panose="020B0604020202020204" pitchFamily="34" charset="0"/>
              </a:rPr>
              <a:t>, and Ali Farhadi.    You only look once: Unified, real-time  object </a:t>
            </a:r>
            <a:r>
              <a:rPr lang="en-US" sz="3200" dirty="0" err="1">
                <a:solidFill>
                  <a:srgbClr val="000000"/>
                </a:solidFill>
                <a:latin typeface="Arial" panose="020B0604020202020204" pitchFamily="34" charset="0"/>
              </a:rPr>
              <a:t>detection.CoRR</a:t>
            </a:r>
            <a:r>
              <a:rPr lang="en-US" sz="3200" dirty="0">
                <a:solidFill>
                  <a:srgbClr val="000000"/>
                </a:solidFill>
                <a:latin typeface="Arial" panose="020B0604020202020204" pitchFamily="34" charset="0"/>
              </a:rPr>
              <a:t>, abs/1506.02640, 2015.</a:t>
            </a:r>
            <a:endParaRPr lang="en-US" sz="3200" dirty="0"/>
          </a:p>
          <a:p>
            <a:br>
              <a:rPr lang="en-US" sz="3200" dirty="0"/>
            </a:br>
            <a:endParaRPr lang="en-US" sz="3200" dirty="0">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4CB1D832-8B0B-C14A-BF35-2E155CF12CE2}"/>
              </a:ext>
            </a:extLst>
          </p:cNvPr>
          <p:cNvSpPr txBox="1"/>
          <p:nvPr/>
        </p:nvSpPr>
        <p:spPr>
          <a:xfrm>
            <a:off x="39243000" y="10335985"/>
            <a:ext cx="9906000" cy="7478970"/>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Bounding Box SLAM (BBSLAM), which aims to remove features that were generated from variable objects in the environments to improve map building and localization accuracy. We find the area these objects occupy in the input image by using a trained version of YOLO, a neural network that outputs the bounding boxes of the objects that it is trained on[3]. The leftover features are thus more accurate because they are not based on unreliable objects. These features are used for either map-building or localization. Overall, while ORB-SLAM offers a notable improvement to the current robot localization accuracy and autonomy than current systems, a system that is selective about the features it uses may be significantly more robust.</a:t>
            </a:r>
          </a:p>
        </p:txBody>
      </p:sp>
      <p:sp>
        <p:nvSpPr>
          <p:cNvPr id="41" name="TextBox 40">
            <a:extLst>
              <a:ext uri="{FF2B5EF4-FFF2-40B4-BE49-F238E27FC236}">
                <a16:creationId xmlns:a16="http://schemas.microsoft.com/office/drawing/2014/main" id="{07AFD792-021E-7F4E-8E82-300A9CA75B75}"/>
              </a:ext>
            </a:extLst>
          </p:cNvPr>
          <p:cNvSpPr txBox="1"/>
          <p:nvPr/>
        </p:nvSpPr>
        <p:spPr>
          <a:xfrm>
            <a:off x="14439900" y="24996970"/>
            <a:ext cx="22288499" cy="5509200"/>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Looking at the plots, we can see the difference in quality of mapping between the different SLAM algorithms. In the first plot, we see the map that ORB-SLAM2 created. The black line is the known true path of the camera through the X-Y plane. The blue line is the trajectory that ORB-SLAM2 predicted the camera followed. As we can see, the blue line is connected, meaning the system did not delocalize very often. However, the blue trajectory is wildly off from the true trajectory at points where the robot encountered people in its frame of view. This shows that ORB-SLAM2 is not resilient to unreliable and transient objects while mapping. Next, we see the map that BBSLAM with YOLOv2-tiny created. The blue line is still a bit erratic but it resembles the ground truth path much more clearly now. The variation in the blue path can be attributed to transient moving objects that YOLOv2-tiny was not able to filter out because of the small size of the network. Lastly, we see the plot of BBSLAM with YOLOv2. This map mimics the trajectory of the ground truth nearly perfectly. YOLOv2's large and robust network allow BBSLAM to ignore people and other unreliable landmarks as it is creating the map. This leads to a much more accurate representation of the true path of the robot.</a:t>
            </a:r>
          </a:p>
        </p:txBody>
      </p:sp>
      <p:sp>
        <p:nvSpPr>
          <p:cNvPr id="35" name="TextBox 34">
            <a:extLst>
              <a:ext uri="{FF2B5EF4-FFF2-40B4-BE49-F238E27FC236}">
                <a16:creationId xmlns:a16="http://schemas.microsoft.com/office/drawing/2014/main" id="{EB41F54C-7712-4A40-BD24-7B7F4D3A310A}"/>
              </a:ext>
            </a:extLst>
          </p:cNvPr>
          <p:cNvSpPr txBox="1"/>
          <p:nvPr/>
        </p:nvSpPr>
        <p:spPr>
          <a:xfrm>
            <a:off x="1371600" y="2030577"/>
            <a:ext cx="33223200" cy="1708160"/>
          </a:xfrm>
          <a:prstGeom prst="rect">
            <a:avLst/>
          </a:prstGeom>
          <a:noFill/>
        </p:spPr>
        <p:txBody>
          <a:bodyPr wrap="square" rtlCol="0">
            <a:spAutoFit/>
          </a:bodyPr>
          <a:lstStyle/>
          <a:p>
            <a:r>
              <a:rPr lang="en-US" sz="10500" b="1" dirty="0">
                <a:latin typeface="Arial" panose="020B0604020202020204" pitchFamily="34" charset="0"/>
                <a:cs typeface="Arial" panose="020B0604020202020204" pitchFamily="34" charset="0"/>
              </a:rPr>
              <a:t>Bounding Box SLAM: A Fast, Selective SLAM</a:t>
            </a:r>
          </a:p>
        </p:txBody>
      </p:sp>
      <p:sp>
        <p:nvSpPr>
          <p:cNvPr id="36" name="TextBox 35">
            <a:extLst>
              <a:ext uri="{FF2B5EF4-FFF2-40B4-BE49-F238E27FC236}">
                <a16:creationId xmlns:a16="http://schemas.microsoft.com/office/drawing/2014/main" id="{043ED6F9-29BF-604A-B95F-693B8BDAAB61}"/>
              </a:ext>
            </a:extLst>
          </p:cNvPr>
          <p:cNvSpPr txBox="1"/>
          <p:nvPr/>
        </p:nvSpPr>
        <p:spPr>
          <a:xfrm>
            <a:off x="1371600" y="4788515"/>
            <a:ext cx="31851600" cy="1569660"/>
          </a:xfrm>
          <a:prstGeom prst="rect">
            <a:avLst/>
          </a:prstGeom>
          <a:noFill/>
        </p:spPr>
        <p:txBody>
          <a:bodyPr wrap="square" rtlCol="0">
            <a:spAutoFit/>
          </a:bodyPr>
          <a:lstStyle/>
          <a:p>
            <a:r>
              <a:rPr lang="en-US" sz="4800" dirty="0">
                <a:latin typeface="Arial" panose="020B0604020202020204" pitchFamily="34" charset="0"/>
                <a:cs typeface="Arial" panose="020B0604020202020204" pitchFamily="34" charset="0"/>
              </a:rPr>
              <a:t>Abrar Anwar, Blake Holman, </a:t>
            </a:r>
            <a:r>
              <a:rPr lang="en-US" sz="4800" dirty="0" err="1">
                <a:latin typeface="Arial" panose="020B0604020202020204" pitchFamily="34" charset="0"/>
                <a:cs typeface="Arial" panose="020B0604020202020204" pitchFamily="34" charset="0"/>
              </a:rPr>
              <a:t>Michail</a:t>
            </a:r>
            <a:r>
              <a:rPr lang="en-US" sz="4800" dirty="0">
                <a:latin typeface="Arial" panose="020B0604020202020204" pitchFamily="34" charset="0"/>
                <a:cs typeface="Arial" panose="020B0604020202020204" pitchFamily="34" charset="0"/>
              </a:rPr>
              <a:t> Shaposhnikov</a:t>
            </a:r>
            <a:br>
              <a:rPr lang="en-US" sz="4800" dirty="0">
                <a:latin typeface="Arial" panose="020B0604020202020204" pitchFamily="34" charset="0"/>
                <a:cs typeface="Arial" panose="020B0604020202020204" pitchFamily="34" charset="0"/>
              </a:rPr>
            </a:br>
            <a:r>
              <a:rPr lang="en-US" sz="4800" dirty="0">
                <a:latin typeface="Arial" panose="020B0604020202020204" pitchFamily="34" charset="0"/>
                <a:cs typeface="Arial" panose="020B0604020202020204" pitchFamily="34" charset="0"/>
              </a:rPr>
              <a:t>Department of Computer Science, College of Natural Sciences, The University of Texas at Austin</a:t>
            </a:r>
          </a:p>
        </p:txBody>
      </p:sp>
      <p:pic>
        <p:nvPicPr>
          <p:cNvPr id="50" name="Picture 49" descr="A close up of a map&#10;&#10;Description automatically generated">
            <a:extLst>
              <a:ext uri="{FF2B5EF4-FFF2-40B4-BE49-F238E27FC236}">
                <a16:creationId xmlns:a16="http://schemas.microsoft.com/office/drawing/2014/main" id="{48A0B126-F713-4A6A-9E3D-622F1AD130A9}"/>
              </a:ext>
            </a:extLst>
          </p:cNvPr>
          <p:cNvPicPr>
            <a:picLocks noChangeAspect="1"/>
          </p:cNvPicPr>
          <p:nvPr/>
        </p:nvPicPr>
        <p:blipFill>
          <a:blip r:embed="rId2"/>
          <a:stretch>
            <a:fillRect/>
          </a:stretch>
        </p:blipFill>
        <p:spPr>
          <a:xfrm>
            <a:off x="14586437" y="30715856"/>
            <a:ext cx="21995423" cy="5498856"/>
          </a:xfrm>
          <a:prstGeom prst="rect">
            <a:avLst/>
          </a:prstGeom>
        </p:spPr>
      </p:pic>
      <p:graphicFrame>
        <p:nvGraphicFramePr>
          <p:cNvPr id="2" name="Table 1">
            <a:extLst>
              <a:ext uri="{FF2B5EF4-FFF2-40B4-BE49-F238E27FC236}">
                <a16:creationId xmlns:a16="http://schemas.microsoft.com/office/drawing/2014/main" id="{E5301509-A5A5-4726-A140-265F31C6E287}"/>
              </a:ext>
            </a:extLst>
          </p:cNvPr>
          <p:cNvGraphicFramePr>
            <a:graphicFrameLocks noGrp="1"/>
          </p:cNvGraphicFramePr>
          <p:nvPr>
            <p:extLst>
              <p:ext uri="{D42A27DB-BD31-4B8C-83A1-F6EECF244321}">
                <p14:modId xmlns:p14="http://schemas.microsoft.com/office/powerpoint/2010/main" val="705763704"/>
              </p:ext>
            </p:extLst>
          </p:nvPr>
        </p:nvGraphicFramePr>
        <p:xfrm>
          <a:off x="14605488" y="20225424"/>
          <a:ext cx="11163300" cy="4207846"/>
        </p:xfrm>
        <a:graphic>
          <a:graphicData uri="http://schemas.openxmlformats.org/drawingml/2006/table">
            <a:tbl>
              <a:tblPr firstRow="1" bandRow="1">
                <a:tableStyleId>{5C22544A-7EE6-4342-B048-85BDC9FD1C3A}</a:tableStyleId>
              </a:tblPr>
              <a:tblGrid>
                <a:gridCol w="2790825">
                  <a:extLst>
                    <a:ext uri="{9D8B030D-6E8A-4147-A177-3AD203B41FA5}">
                      <a16:colId xmlns:a16="http://schemas.microsoft.com/office/drawing/2014/main" val="3595930685"/>
                    </a:ext>
                  </a:extLst>
                </a:gridCol>
                <a:gridCol w="2790825">
                  <a:extLst>
                    <a:ext uri="{9D8B030D-6E8A-4147-A177-3AD203B41FA5}">
                      <a16:colId xmlns:a16="http://schemas.microsoft.com/office/drawing/2014/main" val="175449220"/>
                    </a:ext>
                  </a:extLst>
                </a:gridCol>
                <a:gridCol w="2790825">
                  <a:extLst>
                    <a:ext uri="{9D8B030D-6E8A-4147-A177-3AD203B41FA5}">
                      <a16:colId xmlns:a16="http://schemas.microsoft.com/office/drawing/2014/main" val="2792777585"/>
                    </a:ext>
                  </a:extLst>
                </a:gridCol>
                <a:gridCol w="2790825">
                  <a:extLst>
                    <a:ext uri="{9D8B030D-6E8A-4147-A177-3AD203B41FA5}">
                      <a16:colId xmlns:a16="http://schemas.microsoft.com/office/drawing/2014/main" val="742776783"/>
                    </a:ext>
                  </a:extLst>
                </a:gridCol>
              </a:tblGrid>
              <a:tr h="497611">
                <a:tc gridSpan="4">
                  <a:txBody>
                    <a:bodyPr/>
                    <a:lstStyle/>
                    <a:p>
                      <a:r>
                        <a:rPr lang="en-US" sz="2800" dirty="0">
                          <a:latin typeface="Arial" panose="020B0604020202020204" pitchFamily="34" charset="0"/>
                          <a:cs typeface="Arial" panose="020B0604020202020204" pitchFamily="34" charset="0"/>
                        </a:rPr>
                        <a:t>Various Statistics for ORB-SLAM2 vs BBSLAM</a:t>
                      </a:r>
                    </a:p>
                  </a:txBody>
                  <a:tcPr/>
                </a:tc>
                <a:tc hMerge="1">
                  <a:txBody>
                    <a:bodyPr/>
                    <a:lstStyle/>
                    <a:p>
                      <a:endParaRPr lang="en-US" sz="2800" dirty="0">
                        <a:latin typeface="Arial" panose="020B0604020202020204" pitchFamily="34" charset="0"/>
                        <a:cs typeface="Arial" panose="020B0604020202020204" pitchFamily="34" charset="0"/>
                      </a:endParaRPr>
                    </a:p>
                  </a:txBody>
                  <a:tcPr/>
                </a:tc>
                <a:tc hMerge="1">
                  <a:txBody>
                    <a:bodyPr/>
                    <a:lstStyle/>
                    <a:p>
                      <a:endParaRPr lang="en-US" sz="2800" dirty="0">
                        <a:latin typeface="Arial" panose="020B0604020202020204" pitchFamily="34" charset="0"/>
                        <a:cs typeface="Arial" panose="020B0604020202020204" pitchFamily="34" charset="0"/>
                      </a:endParaRPr>
                    </a:p>
                  </a:txBody>
                  <a:tcPr/>
                </a:tc>
                <a:tc hMerge="1">
                  <a:txBody>
                    <a:bodyPr/>
                    <a:lstStyle/>
                    <a:p>
                      <a:endParaRPr lang="en-US" sz="2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4886141"/>
                  </a:ext>
                </a:extLst>
              </a:tr>
              <a:tr h="497611">
                <a:tc>
                  <a:txBody>
                    <a:bodyPr/>
                    <a:lstStyle/>
                    <a:p>
                      <a:endParaRPr lang="en-US" sz="2800" dirty="0">
                        <a:latin typeface="Arial" panose="020B0604020202020204" pitchFamily="34" charset="0"/>
                        <a:cs typeface="Arial" panose="020B0604020202020204" pitchFamily="34" charset="0"/>
                      </a:endParaRPr>
                    </a:p>
                  </a:txBody>
                  <a:tcPr/>
                </a:tc>
                <a:tc>
                  <a:txBody>
                    <a:bodyPr/>
                    <a:lstStyle/>
                    <a:p>
                      <a:r>
                        <a:rPr lang="en-US" sz="2800" dirty="0">
                          <a:latin typeface="Arial" panose="020B0604020202020204" pitchFamily="34" charset="0"/>
                          <a:cs typeface="Arial" panose="020B0604020202020204" pitchFamily="34" charset="0"/>
                        </a:rPr>
                        <a:t>ORB-SLAM2</a:t>
                      </a:r>
                    </a:p>
                  </a:txBody>
                  <a:tcPr/>
                </a:tc>
                <a:tc>
                  <a:txBody>
                    <a:bodyPr/>
                    <a:lstStyle/>
                    <a:p>
                      <a:r>
                        <a:rPr lang="en-US" sz="2800" dirty="0">
                          <a:latin typeface="Arial" panose="020B0604020202020204" pitchFamily="34" charset="0"/>
                          <a:cs typeface="Arial" panose="020B0604020202020204" pitchFamily="34" charset="0"/>
                        </a:rPr>
                        <a:t>YOLOv2-tiny</a:t>
                      </a:r>
                    </a:p>
                  </a:txBody>
                  <a:tcPr/>
                </a:tc>
                <a:tc>
                  <a:txBody>
                    <a:bodyPr/>
                    <a:lstStyle/>
                    <a:p>
                      <a:r>
                        <a:rPr lang="en-US" sz="2800" dirty="0">
                          <a:latin typeface="Arial" panose="020B0604020202020204" pitchFamily="34" charset="0"/>
                          <a:cs typeface="Arial" panose="020B0604020202020204" pitchFamily="34" charset="0"/>
                        </a:rPr>
                        <a:t>YOLOv2</a:t>
                      </a:r>
                    </a:p>
                  </a:txBody>
                  <a:tcPr/>
                </a:tc>
                <a:extLst>
                  <a:ext uri="{0D108BD9-81ED-4DB2-BD59-A6C34878D82A}">
                    <a16:rowId xmlns:a16="http://schemas.microsoft.com/office/drawing/2014/main" val="3319136579"/>
                  </a:ext>
                </a:extLst>
              </a:tr>
              <a:tr h="580726">
                <a:tc>
                  <a:txBody>
                    <a:bodyPr/>
                    <a:lstStyle/>
                    <a:p>
                      <a:r>
                        <a:rPr lang="en-US" sz="2800" dirty="0">
                          <a:latin typeface="Arial" panose="020B0604020202020204" pitchFamily="34" charset="0"/>
                          <a:cs typeface="Arial" panose="020B0604020202020204" pitchFamily="34" charset="0"/>
                        </a:rPr>
                        <a:t>RSME</a:t>
                      </a:r>
                    </a:p>
                  </a:txBody>
                  <a:tcPr/>
                </a:tc>
                <a:tc>
                  <a:txBody>
                    <a:bodyPr/>
                    <a:lstStyle/>
                    <a:p>
                      <a:r>
                        <a:rPr lang="en-US" sz="2800" dirty="0">
                          <a:latin typeface="Arial" panose="020B0604020202020204" pitchFamily="34" charset="0"/>
                          <a:cs typeface="Arial" panose="020B0604020202020204" pitchFamily="34" charset="0"/>
                        </a:rPr>
                        <a:t>0.752</a:t>
                      </a:r>
                    </a:p>
                  </a:txBody>
                  <a:tcPr/>
                </a:tc>
                <a:tc>
                  <a:txBody>
                    <a:bodyPr/>
                    <a:lstStyle/>
                    <a:p>
                      <a:r>
                        <a:rPr lang="en-US" sz="2800" dirty="0">
                          <a:latin typeface="Arial" panose="020B0604020202020204" pitchFamily="34" charset="0"/>
                          <a:cs typeface="Arial" panose="020B0604020202020204" pitchFamily="34" charset="0"/>
                        </a:rPr>
                        <a:t>0.471</a:t>
                      </a:r>
                    </a:p>
                  </a:txBody>
                  <a:tcPr/>
                </a:tc>
                <a:tc>
                  <a:txBody>
                    <a:bodyPr/>
                    <a:lstStyle/>
                    <a:p>
                      <a:r>
                        <a:rPr lang="en-US" sz="2800" dirty="0">
                          <a:latin typeface="Arial" panose="020B0604020202020204" pitchFamily="34" charset="0"/>
                          <a:cs typeface="Arial" panose="020B0604020202020204" pitchFamily="34" charset="0"/>
                        </a:rPr>
                        <a:t>0.302</a:t>
                      </a:r>
                    </a:p>
                  </a:txBody>
                  <a:tcPr/>
                </a:tc>
                <a:extLst>
                  <a:ext uri="{0D108BD9-81ED-4DB2-BD59-A6C34878D82A}">
                    <a16:rowId xmlns:a16="http://schemas.microsoft.com/office/drawing/2014/main" val="3952447280"/>
                  </a:ext>
                </a:extLst>
              </a:tr>
              <a:tr h="497611">
                <a:tc>
                  <a:txBody>
                    <a:bodyPr/>
                    <a:lstStyle/>
                    <a:p>
                      <a:r>
                        <a:rPr lang="en-US" sz="2800" dirty="0">
                          <a:latin typeface="Arial" panose="020B0604020202020204" pitchFamily="34" charset="0"/>
                          <a:cs typeface="Arial" panose="020B0604020202020204" pitchFamily="34" charset="0"/>
                        </a:rPr>
                        <a:t>mean (m)</a:t>
                      </a:r>
                    </a:p>
                  </a:txBody>
                  <a:tcPr/>
                </a:tc>
                <a:tc>
                  <a:txBody>
                    <a:bodyPr/>
                    <a:lstStyle/>
                    <a:p>
                      <a:r>
                        <a:rPr lang="en-US" sz="2800" dirty="0">
                          <a:latin typeface="Arial" panose="020B0604020202020204" pitchFamily="34" charset="0"/>
                          <a:cs typeface="Arial" panose="020B0604020202020204" pitchFamily="34" charset="0"/>
                        </a:rPr>
                        <a:t>0.629</a:t>
                      </a:r>
                    </a:p>
                  </a:txBody>
                  <a:tcPr/>
                </a:tc>
                <a:tc>
                  <a:txBody>
                    <a:bodyPr/>
                    <a:lstStyle/>
                    <a:p>
                      <a:r>
                        <a:rPr lang="en-US" sz="2800" dirty="0">
                          <a:latin typeface="Arial" panose="020B0604020202020204" pitchFamily="34" charset="0"/>
                          <a:cs typeface="Arial" panose="020B0604020202020204" pitchFamily="34" charset="0"/>
                        </a:rPr>
                        <a:t>0.433</a:t>
                      </a:r>
                    </a:p>
                  </a:txBody>
                  <a:tcPr/>
                </a:tc>
                <a:tc>
                  <a:txBody>
                    <a:bodyPr/>
                    <a:lstStyle/>
                    <a:p>
                      <a:r>
                        <a:rPr lang="en-US" sz="2800" dirty="0">
                          <a:latin typeface="Arial" panose="020B0604020202020204" pitchFamily="34" charset="0"/>
                          <a:cs typeface="Arial" panose="020B0604020202020204" pitchFamily="34" charset="0"/>
                        </a:rPr>
                        <a:t>0.275</a:t>
                      </a:r>
                    </a:p>
                  </a:txBody>
                  <a:tcPr/>
                </a:tc>
                <a:extLst>
                  <a:ext uri="{0D108BD9-81ED-4DB2-BD59-A6C34878D82A}">
                    <a16:rowId xmlns:a16="http://schemas.microsoft.com/office/drawing/2014/main" val="16620245"/>
                  </a:ext>
                </a:extLst>
              </a:tr>
              <a:tr h="497611">
                <a:tc>
                  <a:txBody>
                    <a:bodyPr/>
                    <a:lstStyle/>
                    <a:p>
                      <a:r>
                        <a:rPr lang="en-US" sz="2800" dirty="0">
                          <a:latin typeface="Arial" panose="020B0604020202020204" pitchFamily="34" charset="0"/>
                          <a:cs typeface="Arial" panose="020B0604020202020204" pitchFamily="34" charset="0"/>
                        </a:rPr>
                        <a:t>median (m)</a:t>
                      </a:r>
                    </a:p>
                  </a:txBody>
                  <a:tcPr/>
                </a:tc>
                <a:tc>
                  <a:txBody>
                    <a:bodyPr/>
                    <a:lstStyle/>
                    <a:p>
                      <a:r>
                        <a:rPr lang="en-US" sz="2800" dirty="0">
                          <a:latin typeface="Arial" panose="020B0604020202020204" pitchFamily="34" charset="0"/>
                          <a:cs typeface="Arial" panose="020B0604020202020204" pitchFamily="34" charset="0"/>
                        </a:rPr>
                        <a:t>0.457</a:t>
                      </a:r>
                    </a:p>
                  </a:txBody>
                  <a:tcPr/>
                </a:tc>
                <a:tc>
                  <a:txBody>
                    <a:bodyPr/>
                    <a:lstStyle/>
                    <a:p>
                      <a:r>
                        <a:rPr lang="en-US" sz="2800" dirty="0">
                          <a:latin typeface="Arial" panose="020B0604020202020204" pitchFamily="34" charset="0"/>
                          <a:cs typeface="Arial" panose="020B0604020202020204" pitchFamily="34" charset="0"/>
                        </a:rPr>
                        <a:t>0.384</a:t>
                      </a:r>
                    </a:p>
                  </a:txBody>
                  <a:tcPr/>
                </a:tc>
                <a:tc>
                  <a:txBody>
                    <a:bodyPr/>
                    <a:lstStyle/>
                    <a:p>
                      <a:r>
                        <a:rPr lang="en-US" sz="2800" dirty="0">
                          <a:latin typeface="Arial" panose="020B0604020202020204" pitchFamily="34" charset="0"/>
                          <a:cs typeface="Arial" panose="020B0604020202020204" pitchFamily="34" charset="0"/>
                        </a:rPr>
                        <a:t>0.264</a:t>
                      </a:r>
                    </a:p>
                  </a:txBody>
                  <a:tcPr/>
                </a:tc>
                <a:extLst>
                  <a:ext uri="{0D108BD9-81ED-4DB2-BD59-A6C34878D82A}">
                    <a16:rowId xmlns:a16="http://schemas.microsoft.com/office/drawing/2014/main" val="2812766161"/>
                  </a:ext>
                </a:extLst>
              </a:tr>
              <a:tr h="497611">
                <a:tc>
                  <a:txBody>
                    <a:bodyPr/>
                    <a:lstStyle/>
                    <a:p>
                      <a:r>
                        <a:rPr lang="en-US" sz="2800" dirty="0">
                          <a:latin typeface="Arial" panose="020B0604020202020204" pitchFamily="34" charset="0"/>
                          <a:cs typeface="Arial" panose="020B0604020202020204" pitchFamily="34" charset="0"/>
                        </a:rPr>
                        <a:t>std (m)</a:t>
                      </a:r>
                    </a:p>
                  </a:txBody>
                  <a:tcPr/>
                </a:tc>
                <a:tc>
                  <a:txBody>
                    <a:bodyPr/>
                    <a:lstStyle/>
                    <a:p>
                      <a:r>
                        <a:rPr lang="en-US" sz="2800" dirty="0">
                          <a:latin typeface="Arial" panose="020B0604020202020204" pitchFamily="34" charset="0"/>
                          <a:cs typeface="Arial" panose="020B0604020202020204" pitchFamily="34" charset="0"/>
                        </a:rPr>
                        <a:t>0.411</a:t>
                      </a:r>
                    </a:p>
                  </a:txBody>
                  <a:tcPr/>
                </a:tc>
                <a:tc>
                  <a:txBody>
                    <a:bodyPr/>
                    <a:lstStyle/>
                    <a:p>
                      <a:r>
                        <a:rPr lang="en-US" sz="2800" dirty="0">
                          <a:latin typeface="Arial" panose="020B0604020202020204" pitchFamily="34" charset="0"/>
                          <a:cs typeface="Arial" panose="020B0604020202020204" pitchFamily="34" charset="0"/>
                        </a:rPr>
                        <a:t>0.187</a:t>
                      </a:r>
                    </a:p>
                  </a:txBody>
                  <a:tcPr/>
                </a:tc>
                <a:tc>
                  <a:txBody>
                    <a:bodyPr/>
                    <a:lstStyle/>
                    <a:p>
                      <a:r>
                        <a:rPr lang="en-US" sz="2800" dirty="0">
                          <a:latin typeface="Arial" panose="020B0604020202020204" pitchFamily="34" charset="0"/>
                          <a:cs typeface="Arial" panose="020B0604020202020204" pitchFamily="34" charset="0"/>
                        </a:rPr>
                        <a:t>0.125</a:t>
                      </a:r>
                    </a:p>
                  </a:txBody>
                  <a:tcPr/>
                </a:tc>
                <a:extLst>
                  <a:ext uri="{0D108BD9-81ED-4DB2-BD59-A6C34878D82A}">
                    <a16:rowId xmlns:a16="http://schemas.microsoft.com/office/drawing/2014/main" val="1845199241"/>
                  </a:ext>
                </a:extLst>
              </a:tr>
              <a:tr h="497611">
                <a:tc>
                  <a:txBody>
                    <a:bodyPr/>
                    <a:lstStyle/>
                    <a:p>
                      <a:r>
                        <a:rPr lang="en-US" sz="2800" dirty="0">
                          <a:latin typeface="Arial" panose="020B0604020202020204" pitchFamily="34" charset="0"/>
                          <a:cs typeface="Arial" panose="020B0604020202020204" pitchFamily="34" charset="0"/>
                        </a:rPr>
                        <a:t>min (m)</a:t>
                      </a:r>
                    </a:p>
                  </a:txBody>
                  <a:tcPr/>
                </a:tc>
                <a:tc>
                  <a:txBody>
                    <a:bodyPr/>
                    <a:lstStyle/>
                    <a:p>
                      <a:r>
                        <a:rPr lang="en-US" sz="2800" dirty="0">
                          <a:latin typeface="Arial" panose="020B0604020202020204" pitchFamily="34" charset="0"/>
                          <a:cs typeface="Arial" panose="020B0604020202020204" pitchFamily="34" charset="0"/>
                        </a:rPr>
                        <a:t>0.610</a:t>
                      </a:r>
                    </a:p>
                  </a:txBody>
                  <a:tcPr/>
                </a:tc>
                <a:tc>
                  <a:txBody>
                    <a:bodyPr/>
                    <a:lstStyle/>
                    <a:p>
                      <a:r>
                        <a:rPr lang="en-US" sz="2800" dirty="0">
                          <a:latin typeface="Arial" panose="020B0604020202020204" pitchFamily="34" charset="0"/>
                          <a:cs typeface="Arial" panose="020B0604020202020204" pitchFamily="34" charset="0"/>
                        </a:rPr>
                        <a:t>0.150</a:t>
                      </a:r>
                    </a:p>
                  </a:txBody>
                  <a:tcPr/>
                </a:tc>
                <a:tc>
                  <a:txBody>
                    <a:bodyPr/>
                    <a:lstStyle/>
                    <a:p>
                      <a:r>
                        <a:rPr lang="en-US" sz="2800" dirty="0">
                          <a:latin typeface="Arial" panose="020B0604020202020204" pitchFamily="34" charset="0"/>
                          <a:cs typeface="Arial" panose="020B0604020202020204" pitchFamily="34" charset="0"/>
                        </a:rPr>
                        <a:t>0.050</a:t>
                      </a:r>
                    </a:p>
                  </a:txBody>
                  <a:tcPr/>
                </a:tc>
                <a:extLst>
                  <a:ext uri="{0D108BD9-81ED-4DB2-BD59-A6C34878D82A}">
                    <a16:rowId xmlns:a16="http://schemas.microsoft.com/office/drawing/2014/main" val="2482779583"/>
                  </a:ext>
                </a:extLst>
              </a:tr>
              <a:tr h="497611">
                <a:tc>
                  <a:txBody>
                    <a:bodyPr/>
                    <a:lstStyle/>
                    <a:p>
                      <a:r>
                        <a:rPr lang="en-US" sz="2800" dirty="0">
                          <a:latin typeface="Arial" panose="020B0604020202020204" pitchFamily="34" charset="0"/>
                          <a:cs typeface="Arial" panose="020B0604020202020204" pitchFamily="34" charset="0"/>
                        </a:rPr>
                        <a:t>max (m)</a:t>
                      </a:r>
                    </a:p>
                  </a:txBody>
                  <a:tcPr/>
                </a:tc>
                <a:tc>
                  <a:txBody>
                    <a:bodyPr/>
                    <a:lstStyle/>
                    <a:p>
                      <a:r>
                        <a:rPr lang="en-US" sz="2800" dirty="0">
                          <a:latin typeface="Arial" panose="020B0604020202020204" pitchFamily="34" charset="0"/>
                          <a:cs typeface="Arial" panose="020B0604020202020204" pitchFamily="34" charset="0"/>
                        </a:rPr>
                        <a:t>1.679</a:t>
                      </a:r>
                    </a:p>
                  </a:txBody>
                  <a:tcPr/>
                </a:tc>
                <a:tc>
                  <a:txBody>
                    <a:bodyPr/>
                    <a:lstStyle/>
                    <a:p>
                      <a:r>
                        <a:rPr lang="en-US" sz="2800" dirty="0">
                          <a:latin typeface="Arial" panose="020B0604020202020204" pitchFamily="34" charset="0"/>
                          <a:cs typeface="Arial" panose="020B0604020202020204" pitchFamily="34" charset="0"/>
                        </a:rPr>
                        <a:t>0.998</a:t>
                      </a:r>
                    </a:p>
                  </a:txBody>
                  <a:tcPr/>
                </a:tc>
                <a:tc>
                  <a:txBody>
                    <a:bodyPr/>
                    <a:lstStyle/>
                    <a:p>
                      <a:r>
                        <a:rPr lang="en-US" sz="2800" dirty="0">
                          <a:latin typeface="Arial" panose="020B0604020202020204" pitchFamily="34" charset="0"/>
                          <a:cs typeface="Arial" panose="020B0604020202020204" pitchFamily="34" charset="0"/>
                        </a:rPr>
                        <a:t>0.763</a:t>
                      </a:r>
                    </a:p>
                  </a:txBody>
                  <a:tcPr/>
                </a:tc>
                <a:extLst>
                  <a:ext uri="{0D108BD9-81ED-4DB2-BD59-A6C34878D82A}">
                    <a16:rowId xmlns:a16="http://schemas.microsoft.com/office/drawing/2014/main" val="2555755495"/>
                  </a:ext>
                </a:extLst>
              </a:tr>
            </a:tbl>
          </a:graphicData>
        </a:graphic>
      </p:graphicFrame>
      <p:graphicFrame>
        <p:nvGraphicFramePr>
          <p:cNvPr id="3" name="Table 2">
            <a:extLst>
              <a:ext uri="{FF2B5EF4-FFF2-40B4-BE49-F238E27FC236}">
                <a16:creationId xmlns:a16="http://schemas.microsoft.com/office/drawing/2014/main" id="{F8D0C138-DA1F-4C12-9E96-778EAF5E8159}"/>
              </a:ext>
            </a:extLst>
          </p:cNvPr>
          <p:cNvGraphicFramePr>
            <a:graphicFrameLocks noGrp="1"/>
          </p:cNvGraphicFramePr>
          <p:nvPr>
            <p:extLst>
              <p:ext uri="{D42A27DB-BD31-4B8C-83A1-F6EECF244321}">
                <p14:modId xmlns:p14="http://schemas.microsoft.com/office/powerpoint/2010/main" val="914021695"/>
              </p:ext>
            </p:extLst>
          </p:nvPr>
        </p:nvGraphicFramePr>
        <p:xfrm>
          <a:off x="25909026" y="20225424"/>
          <a:ext cx="10819376" cy="4207845"/>
        </p:xfrm>
        <a:graphic>
          <a:graphicData uri="http://schemas.openxmlformats.org/drawingml/2006/table">
            <a:tbl>
              <a:tblPr firstRow="1" bandRow="1">
                <a:tableStyleId>{5C22544A-7EE6-4342-B048-85BDC9FD1C3A}</a:tableStyleId>
              </a:tblPr>
              <a:tblGrid>
                <a:gridCol w="2704844">
                  <a:extLst>
                    <a:ext uri="{9D8B030D-6E8A-4147-A177-3AD203B41FA5}">
                      <a16:colId xmlns:a16="http://schemas.microsoft.com/office/drawing/2014/main" val="1694000829"/>
                    </a:ext>
                  </a:extLst>
                </a:gridCol>
                <a:gridCol w="2704844">
                  <a:extLst>
                    <a:ext uri="{9D8B030D-6E8A-4147-A177-3AD203B41FA5}">
                      <a16:colId xmlns:a16="http://schemas.microsoft.com/office/drawing/2014/main" val="1218786058"/>
                    </a:ext>
                  </a:extLst>
                </a:gridCol>
                <a:gridCol w="2704844">
                  <a:extLst>
                    <a:ext uri="{9D8B030D-6E8A-4147-A177-3AD203B41FA5}">
                      <a16:colId xmlns:a16="http://schemas.microsoft.com/office/drawing/2014/main" val="2741027474"/>
                    </a:ext>
                  </a:extLst>
                </a:gridCol>
                <a:gridCol w="2704844">
                  <a:extLst>
                    <a:ext uri="{9D8B030D-6E8A-4147-A177-3AD203B41FA5}">
                      <a16:colId xmlns:a16="http://schemas.microsoft.com/office/drawing/2014/main" val="435562668"/>
                    </a:ext>
                  </a:extLst>
                </a:gridCol>
              </a:tblGrid>
              <a:tr h="521061">
                <a:tc gridSpan="4">
                  <a:txBody>
                    <a:bodyPr/>
                    <a:lstStyle/>
                    <a:p>
                      <a:r>
                        <a:rPr lang="en-US" sz="2800" dirty="0">
                          <a:latin typeface="Arial" panose="020B0604020202020204" pitchFamily="34" charset="0"/>
                          <a:cs typeface="Arial" panose="020B0604020202020204" pitchFamily="34" charset="0"/>
                        </a:rPr>
                        <a:t>Tracking Time for ORB-SLAM2 vs BBSLAM using YOLO</a:t>
                      </a:r>
                    </a:p>
                  </a:txBody>
                  <a:tcPr/>
                </a:tc>
                <a:tc hMerge="1">
                  <a:txBody>
                    <a:bodyPr/>
                    <a:lstStyle/>
                    <a:p>
                      <a:endParaRPr lang="en-US" sz="2800" dirty="0">
                        <a:latin typeface="Arial" panose="020B0604020202020204" pitchFamily="34" charset="0"/>
                        <a:cs typeface="Arial" panose="020B0604020202020204" pitchFamily="34" charset="0"/>
                      </a:endParaRPr>
                    </a:p>
                  </a:txBody>
                  <a:tcPr/>
                </a:tc>
                <a:tc hMerge="1">
                  <a:txBody>
                    <a:bodyPr/>
                    <a:lstStyle/>
                    <a:p>
                      <a:endParaRPr lang="en-US" sz="2800" dirty="0">
                        <a:latin typeface="Arial" panose="020B0604020202020204" pitchFamily="34" charset="0"/>
                        <a:cs typeface="Arial" panose="020B0604020202020204" pitchFamily="34" charset="0"/>
                      </a:endParaRPr>
                    </a:p>
                  </a:txBody>
                  <a:tcPr/>
                </a:tc>
                <a:tc hMerge="1">
                  <a:txBody>
                    <a:bodyPr/>
                    <a:lstStyle/>
                    <a:p>
                      <a:endParaRPr lang="en-US" sz="2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06910236"/>
                  </a:ext>
                </a:extLst>
              </a:tr>
              <a:tr h="1228928">
                <a:tc>
                  <a:txBody>
                    <a:bodyPr/>
                    <a:lstStyle/>
                    <a:p>
                      <a:endParaRPr lang="en-US" sz="2800" dirty="0">
                        <a:latin typeface="Arial" panose="020B0604020202020204" pitchFamily="34" charset="0"/>
                        <a:cs typeface="Arial" panose="020B0604020202020204" pitchFamily="34" charset="0"/>
                      </a:endParaRPr>
                    </a:p>
                  </a:txBody>
                  <a:tcPr/>
                </a:tc>
                <a:tc>
                  <a:txBody>
                    <a:bodyPr/>
                    <a:lstStyle/>
                    <a:p>
                      <a:r>
                        <a:rPr lang="en-US" sz="2800" dirty="0">
                          <a:latin typeface="Arial" panose="020B0604020202020204" pitchFamily="34" charset="0"/>
                          <a:cs typeface="Arial" panose="020B0604020202020204" pitchFamily="34" charset="0"/>
                        </a:rPr>
                        <a:t>ORB-SLAM2</a:t>
                      </a:r>
                    </a:p>
                  </a:txBody>
                  <a:tcPr/>
                </a:tc>
                <a:tc>
                  <a:txBody>
                    <a:bodyPr/>
                    <a:lstStyle/>
                    <a:p>
                      <a:r>
                        <a:rPr lang="en-US" sz="2800" dirty="0">
                          <a:latin typeface="Arial" panose="020B0604020202020204" pitchFamily="34" charset="0"/>
                          <a:cs typeface="Arial" panose="020B0604020202020204" pitchFamily="34" charset="0"/>
                        </a:rPr>
                        <a:t>YOLOv2-tiny</a:t>
                      </a:r>
                    </a:p>
                  </a:txBody>
                  <a:tcPr/>
                </a:tc>
                <a:tc>
                  <a:txBody>
                    <a:bodyPr/>
                    <a:lstStyle/>
                    <a:p>
                      <a:r>
                        <a:rPr lang="en-US" sz="2800" dirty="0">
                          <a:latin typeface="Arial" panose="020B0604020202020204" pitchFamily="34" charset="0"/>
                          <a:cs typeface="Arial" panose="020B0604020202020204" pitchFamily="34" charset="0"/>
                        </a:rPr>
                        <a:t>YOLOv2</a:t>
                      </a:r>
                    </a:p>
                  </a:txBody>
                  <a:tcPr/>
                </a:tc>
                <a:extLst>
                  <a:ext uri="{0D108BD9-81ED-4DB2-BD59-A6C34878D82A}">
                    <a16:rowId xmlns:a16="http://schemas.microsoft.com/office/drawing/2014/main" val="3651178831"/>
                  </a:ext>
                </a:extLst>
              </a:tr>
              <a:tr h="1228928">
                <a:tc>
                  <a:txBody>
                    <a:bodyPr/>
                    <a:lstStyle/>
                    <a:p>
                      <a:r>
                        <a:rPr lang="en-US" sz="2800" dirty="0">
                          <a:latin typeface="Arial" panose="020B0604020202020204" pitchFamily="34" charset="0"/>
                          <a:cs typeface="Arial" panose="020B0604020202020204" pitchFamily="34" charset="0"/>
                        </a:rPr>
                        <a:t>mean (</a:t>
                      </a:r>
                      <a:r>
                        <a:rPr lang="en-US" sz="2800" dirty="0" err="1">
                          <a:latin typeface="Arial" panose="020B0604020202020204" pitchFamily="34" charset="0"/>
                          <a:cs typeface="Arial" panose="020B0604020202020204" pitchFamily="34" charset="0"/>
                        </a:rPr>
                        <a:t>ms</a:t>
                      </a:r>
                      <a:r>
                        <a:rPr lang="en-US" sz="2800" dirty="0">
                          <a:latin typeface="Arial" panose="020B0604020202020204" pitchFamily="34" charset="0"/>
                          <a:cs typeface="Arial" panose="020B0604020202020204" pitchFamily="34" charset="0"/>
                        </a:rPr>
                        <a:t>)</a:t>
                      </a:r>
                    </a:p>
                  </a:txBody>
                  <a:tcPr/>
                </a:tc>
                <a:tc>
                  <a:txBody>
                    <a:bodyPr/>
                    <a:lstStyle/>
                    <a:p>
                      <a:r>
                        <a:rPr lang="en-US" sz="2800" dirty="0">
                          <a:latin typeface="Arial" panose="020B0604020202020204" pitchFamily="34" charset="0"/>
                          <a:cs typeface="Arial" panose="020B0604020202020204" pitchFamily="34" charset="0"/>
                        </a:rPr>
                        <a:t>30.06</a:t>
                      </a:r>
                    </a:p>
                  </a:txBody>
                  <a:tcPr/>
                </a:tc>
                <a:tc>
                  <a:txBody>
                    <a:bodyPr/>
                    <a:lstStyle/>
                    <a:p>
                      <a:r>
                        <a:rPr lang="en-US" sz="2800" dirty="0">
                          <a:latin typeface="Arial" panose="020B0604020202020204" pitchFamily="34" charset="0"/>
                          <a:cs typeface="Arial" panose="020B0604020202020204" pitchFamily="34" charset="0"/>
                        </a:rPr>
                        <a:t>106.30</a:t>
                      </a:r>
                    </a:p>
                  </a:txBody>
                  <a:tcPr/>
                </a:tc>
                <a:tc>
                  <a:txBody>
                    <a:bodyPr/>
                    <a:lstStyle/>
                    <a:p>
                      <a:r>
                        <a:rPr lang="en-US" sz="2800" dirty="0">
                          <a:latin typeface="Arial" panose="020B0604020202020204" pitchFamily="34" charset="0"/>
                          <a:cs typeface="Arial" panose="020B0604020202020204" pitchFamily="34" charset="0"/>
                        </a:rPr>
                        <a:t>254.42</a:t>
                      </a:r>
                    </a:p>
                  </a:txBody>
                  <a:tcPr/>
                </a:tc>
                <a:extLst>
                  <a:ext uri="{0D108BD9-81ED-4DB2-BD59-A6C34878D82A}">
                    <a16:rowId xmlns:a16="http://schemas.microsoft.com/office/drawing/2014/main" val="3444293544"/>
                  </a:ext>
                </a:extLst>
              </a:tr>
              <a:tr h="1228928">
                <a:tc>
                  <a:txBody>
                    <a:bodyPr/>
                    <a:lstStyle/>
                    <a:p>
                      <a:r>
                        <a:rPr lang="en-US" sz="2800" dirty="0">
                          <a:latin typeface="Arial" panose="020B0604020202020204" pitchFamily="34" charset="0"/>
                          <a:cs typeface="Arial" panose="020B0604020202020204" pitchFamily="34" charset="0"/>
                        </a:rPr>
                        <a:t>median (</a:t>
                      </a:r>
                      <a:r>
                        <a:rPr lang="en-US" sz="2800" dirty="0" err="1">
                          <a:latin typeface="Arial" panose="020B0604020202020204" pitchFamily="34" charset="0"/>
                          <a:cs typeface="Arial" panose="020B0604020202020204" pitchFamily="34" charset="0"/>
                        </a:rPr>
                        <a:t>ms</a:t>
                      </a:r>
                      <a:r>
                        <a:rPr lang="en-US" sz="2800" dirty="0">
                          <a:latin typeface="Arial" panose="020B0604020202020204" pitchFamily="34" charset="0"/>
                          <a:cs typeface="Arial" panose="020B0604020202020204" pitchFamily="34" charset="0"/>
                        </a:rPr>
                        <a:t>)</a:t>
                      </a:r>
                    </a:p>
                  </a:txBody>
                  <a:tcPr/>
                </a:tc>
                <a:tc>
                  <a:txBody>
                    <a:bodyPr/>
                    <a:lstStyle/>
                    <a:p>
                      <a:r>
                        <a:rPr lang="en-US" sz="2800" dirty="0">
                          <a:latin typeface="Arial" panose="020B0604020202020204" pitchFamily="34" charset="0"/>
                          <a:cs typeface="Arial" panose="020B0604020202020204" pitchFamily="34" charset="0"/>
                        </a:rPr>
                        <a:t>32.37</a:t>
                      </a:r>
                    </a:p>
                  </a:txBody>
                  <a:tcPr/>
                </a:tc>
                <a:tc>
                  <a:txBody>
                    <a:bodyPr/>
                    <a:lstStyle/>
                    <a:p>
                      <a:r>
                        <a:rPr lang="en-US" sz="2800" dirty="0">
                          <a:latin typeface="Arial" panose="020B0604020202020204" pitchFamily="34" charset="0"/>
                          <a:cs typeface="Arial" panose="020B0604020202020204" pitchFamily="34" charset="0"/>
                        </a:rPr>
                        <a:t>106.00</a:t>
                      </a:r>
                    </a:p>
                  </a:txBody>
                  <a:tcPr/>
                </a:tc>
                <a:tc>
                  <a:txBody>
                    <a:bodyPr/>
                    <a:lstStyle/>
                    <a:p>
                      <a:r>
                        <a:rPr lang="en-US" sz="2800" dirty="0">
                          <a:latin typeface="Arial" panose="020B0604020202020204" pitchFamily="34" charset="0"/>
                          <a:cs typeface="Arial" panose="020B0604020202020204" pitchFamily="34" charset="0"/>
                        </a:rPr>
                        <a:t>249.21</a:t>
                      </a:r>
                    </a:p>
                  </a:txBody>
                  <a:tcPr/>
                </a:tc>
                <a:extLst>
                  <a:ext uri="{0D108BD9-81ED-4DB2-BD59-A6C34878D82A}">
                    <a16:rowId xmlns:a16="http://schemas.microsoft.com/office/drawing/2014/main" val="3994039686"/>
                  </a:ext>
                </a:extLst>
              </a:tr>
            </a:tbl>
          </a:graphicData>
        </a:graphic>
      </p:graphicFrame>
      <p:pic>
        <p:nvPicPr>
          <p:cNvPr id="51" name="Picture 50">
            <a:extLst>
              <a:ext uri="{FF2B5EF4-FFF2-40B4-BE49-F238E27FC236}">
                <a16:creationId xmlns:a16="http://schemas.microsoft.com/office/drawing/2014/main" id="{83F3B563-2790-4063-A15E-11205115E673}"/>
              </a:ext>
            </a:extLst>
          </p:cNvPr>
          <p:cNvPicPr>
            <a:picLocks noChangeAspect="1"/>
          </p:cNvPicPr>
          <p:nvPr/>
        </p:nvPicPr>
        <p:blipFill>
          <a:blip r:embed="rId3"/>
          <a:stretch>
            <a:fillRect/>
          </a:stretch>
        </p:blipFill>
        <p:spPr>
          <a:xfrm>
            <a:off x="33933869" y="1141656"/>
            <a:ext cx="15900931" cy="3347564"/>
          </a:xfrm>
          <a:prstGeom prst="rect">
            <a:avLst/>
          </a:prstGeom>
        </p:spPr>
      </p:pic>
      <p:pic>
        <p:nvPicPr>
          <p:cNvPr id="52" name="Picture 51">
            <a:extLst>
              <a:ext uri="{FF2B5EF4-FFF2-40B4-BE49-F238E27FC236}">
                <a16:creationId xmlns:a16="http://schemas.microsoft.com/office/drawing/2014/main" id="{082B527E-E037-4AE0-9C22-8B3F46D43F6D}"/>
              </a:ext>
            </a:extLst>
          </p:cNvPr>
          <p:cNvPicPr>
            <a:picLocks noChangeAspect="1"/>
          </p:cNvPicPr>
          <p:nvPr/>
        </p:nvPicPr>
        <p:blipFill>
          <a:blip r:embed="rId4"/>
          <a:stretch>
            <a:fillRect/>
          </a:stretch>
        </p:blipFill>
        <p:spPr>
          <a:xfrm>
            <a:off x="34367376" y="4567595"/>
            <a:ext cx="16355778" cy="2529244"/>
          </a:xfrm>
          <a:prstGeom prst="rect">
            <a:avLst/>
          </a:prstGeom>
        </p:spPr>
      </p:pic>
      <p:pic>
        <p:nvPicPr>
          <p:cNvPr id="2050" name="Picture 2" descr="https://lh3.googleusercontent.com/fxH5O7GJ4hM6q040Uk0uNPLdU4jPTFTyyI21UV7egbhJH47-VQrD123ZOmIEp3IdjykJaiVcM7BF87-IBSg0a79Punzp3oyjPWYJMi3BFp86CvGmv_VQhWQjssutZhdK_3T7XRd-qqE">
            <a:extLst>
              <a:ext uri="{FF2B5EF4-FFF2-40B4-BE49-F238E27FC236}">
                <a16:creationId xmlns:a16="http://schemas.microsoft.com/office/drawing/2014/main" id="{B66FFA07-12A7-447B-83C1-6E0ACD1938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39900" y="10752177"/>
            <a:ext cx="9460415" cy="8563694"/>
          </a:xfrm>
          <a:prstGeom prst="rect">
            <a:avLst/>
          </a:prstGeom>
          <a:noFill/>
          <a:ln>
            <a:solidFill>
              <a:srgbClr val="BF5700"/>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A911645-230D-4897-BD72-9EE5932DEEBC}"/>
              </a:ext>
            </a:extLst>
          </p:cNvPr>
          <p:cNvSpPr txBox="1"/>
          <p:nvPr/>
        </p:nvSpPr>
        <p:spPr>
          <a:xfrm>
            <a:off x="16941514" y="19338874"/>
            <a:ext cx="4457186" cy="461665"/>
          </a:xfrm>
          <a:prstGeom prst="rect">
            <a:avLst/>
          </a:prstGeom>
          <a:noFill/>
        </p:spPr>
        <p:txBody>
          <a:bodyPr wrap="square" rtlCol="0">
            <a:spAutoFit/>
          </a:bodyPr>
          <a:lstStyle/>
          <a:p>
            <a:r>
              <a:rPr lang="en-US" sz="2400" dirty="0"/>
              <a:t>Figure 1. Map built by ORB-SLAM2</a:t>
            </a:r>
          </a:p>
        </p:txBody>
      </p:sp>
      <p:pic>
        <p:nvPicPr>
          <p:cNvPr id="16" name="Picture 15" descr="A group of people standing in front of a computer&#10;&#10;Description automatically generated">
            <a:extLst>
              <a:ext uri="{FF2B5EF4-FFF2-40B4-BE49-F238E27FC236}">
                <a16:creationId xmlns:a16="http://schemas.microsoft.com/office/drawing/2014/main" id="{C126E63C-FF85-4E08-9B35-FDB2962CB37A}"/>
              </a:ext>
            </a:extLst>
          </p:cNvPr>
          <p:cNvPicPr>
            <a:picLocks noChangeAspect="1"/>
          </p:cNvPicPr>
          <p:nvPr/>
        </p:nvPicPr>
        <p:blipFill>
          <a:blip r:embed="rId6"/>
          <a:stretch>
            <a:fillRect/>
          </a:stretch>
        </p:blipFill>
        <p:spPr>
          <a:xfrm>
            <a:off x="24716681" y="10752178"/>
            <a:ext cx="10961527" cy="8563694"/>
          </a:xfrm>
          <a:prstGeom prst="rect">
            <a:avLst/>
          </a:prstGeom>
          <a:ln>
            <a:solidFill>
              <a:srgbClr val="BF5700"/>
            </a:solidFill>
          </a:ln>
        </p:spPr>
      </p:pic>
      <p:sp>
        <p:nvSpPr>
          <p:cNvPr id="53" name="TextBox 52">
            <a:extLst>
              <a:ext uri="{FF2B5EF4-FFF2-40B4-BE49-F238E27FC236}">
                <a16:creationId xmlns:a16="http://schemas.microsoft.com/office/drawing/2014/main" id="{9D65DCB9-3C82-452D-B1BF-3D7D831F11CA}"/>
              </a:ext>
            </a:extLst>
          </p:cNvPr>
          <p:cNvSpPr txBox="1"/>
          <p:nvPr/>
        </p:nvSpPr>
        <p:spPr>
          <a:xfrm>
            <a:off x="26755744" y="19344259"/>
            <a:ext cx="6883399" cy="461665"/>
          </a:xfrm>
          <a:prstGeom prst="rect">
            <a:avLst/>
          </a:prstGeom>
          <a:noFill/>
        </p:spPr>
        <p:txBody>
          <a:bodyPr wrap="square" rtlCol="0">
            <a:spAutoFit/>
          </a:bodyPr>
          <a:lstStyle/>
          <a:p>
            <a:r>
              <a:rPr lang="en-US" sz="2400" dirty="0"/>
              <a:t>Figure 2. Semantic information removed by YOLOv2</a:t>
            </a:r>
          </a:p>
        </p:txBody>
      </p:sp>
      <p:pic>
        <p:nvPicPr>
          <p:cNvPr id="2054" name="Picture 6" descr="https://lh4.googleusercontent.com/gW4c4tQ-o-l4WAZJ7R9kbgWQuehNZOl9hWbr3tZoMJWfoHXAXeQfd4uxobihjfqn9fpb11OOR37JdFyrgRpszqF0d4zJMWKj-7Hz8_fLOy3_GN_-wcK5opb7kdlKg7-jZNHG-Oe20g4">
            <a:extLst>
              <a:ext uri="{FF2B5EF4-FFF2-40B4-BE49-F238E27FC236}">
                <a16:creationId xmlns:a16="http://schemas.microsoft.com/office/drawing/2014/main" id="{8247E21B-5B4C-4E34-832C-54AF39BE82F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8800"/>
          <a:stretch/>
        </p:blipFill>
        <p:spPr bwMode="auto">
          <a:xfrm>
            <a:off x="1808391" y="33598005"/>
            <a:ext cx="10365916" cy="3046988"/>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1E4528F1-FD91-466D-96B1-029EC3B3B76A}"/>
              </a:ext>
            </a:extLst>
          </p:cNvPr>
          <p:cNvSpPr txBox="1"/>
          <p:nvPr/>
        </p:nvSpPr>
        <p:spPr>
          <a:xfrm>
            <a:off x="4334139" y="33462057"/>
            <a:ext cx="5314418"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New Pre-Process Input Step</a:t>
            </a:r>
          </a:p>
        </p:txBody>
      </p:sp>
      <p:pic>
        <p:nvPicPr>
          <p:cNvPr id="2058" name="Picture 10" descr="https://lh6.googleusercontent.com/G1cUTNycxaZHfS05A49DERqLn0Z8KoF6cvzSnyOKWukmWSNpM8uPBTpryP4M8IO13aYq6WcXmq9NmDsz6dtCcoLP26Pz3UEKPBhFAfO2xpb8Jj1jiVml9WdDpMg8KhnclHcvwWi-LKQ">
            <a:extLst>
              <a:ext uri="{FF2B5EF4-FFF2-40B4-BE49-F238E27FC236}">
                <a16:creationId xmlns:a16="http://schemas.microsoft.com/office/drawing/2014/main" id="{5989DB76-364F-4E07-8291-5B4BA1A35BA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1364" y="28987078"/>
            <a:ext cx="6399969" cy="4349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152593"/>
      </p:ext>
    </p:extLst>
  </p:cSld>
  <p:clrMapOvr>
    <a:masterClrMapping/>
  </p:clrMapOvr>
</p:sld>
</file>

<file path=ppt/theme/theme1.xml><?xml version="1.0" encoding="utf-8"?>
<a:theme xmlns:a="http://schemas.openxmlformats.org/drawingml/2006/main" name="FOUR COLUMN -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9240</TotalTime>
  <Words>741</Words>
  <Application>Microsoft Office PowerPoint</Application>
  <PresentationFormat>Custom</PresentationFormat>
  <Paragraphs>63</Paragraphs>
  <Slides>1</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Calibri</vt:lpstr>
      <vt:lpstr>Roboto</vt:lpstr>
      <vt:lpstr>FOUR COLUMN - 1</vt:lpstr>
      <vt:lpstr>Custom 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Luecke, Jenna C</dc:creator>
  <cp:lastModifiedBy>Abrar Anwar</cp:lastModifiedBy>
  <cp:revision>158</cp:revision>
  <cp:lastPrinted>2018-05-29T17:54:30Z</cp:lastPrinted>
  <dcterms:created xsi:type="dcterms:W3CDTF">2018-05-04T16:01:53Z</dcterms:created>
  <dcterms:modified xsi:type="dcterms:W3CDTF">2019-04-06T04:54:04Z</dcterms:modified>
</cp:coreProperties>
</file>