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79" r:id="rId5"/>
    <p:sldId id="269" r:id="rId6"/>
    <p:sldId id="270" r:id="rId7"/>
    <p:sldId id="271" r:id="rId8"/>
    <p:sldId id="272" r:id="rId9"/>
    <p:sldId id="276" r:id="rId10"/>
    <p:sldId id="281" r:id="rId11"/>
    <p:sldId id="273" r:id="rId12"/>
    <p:sldId id="274" r:id="rId13"/>
    <p:sldId id="275"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4F21"/>
    <a:srgbClr val="FEB800"/>
    <a:srgbClr val="FFFFFF"/>
    <a:srgbClr val="00A3EE"/>
    <a:srgbClr val="C6C6C6"/>
    <a:srgbClr val="7EB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766" y="20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256C31-D8A7-6CEB-6F22-A2D7123034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8E41CF-F763-CEE3-96A7-BA5610F93BB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F20DA7-4F68-4591-84F4-DA01936D388A}" type="datetimeFigureOut">
              <a:rPr lang="en-US" smtClean="0"/>
              <a:t>9/25/2023</a:t>
            </a:fld>
            <a:endParaRPr lang="en-US"/>
          </a:p>
        </p:txBody>
      </p:sp>
      <p:sp>
        <p:nvSpPr>
          <p:cNvPr id="4" name="Footer Placeholder 3">
            <a:extLst>
              <a:ext uri="{FF2B5EF4-FFF2-40B4-BE49-F238E27FC236}">
                <a16:creationId xmlns:a16="http://schemas.microsoft.com/office/drawing/2014/main" id="{0551E9AB-DA70-BBAE-3B17-3E9C56BF0D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2BAB43-C2C8-BE57-066D-E5E3E8D37A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C3B0CB-EDC5-4D82-84AA-EB58D6CA5D02}" type="slidenum">
              <a:rPr lang="en-US" smtClean="0"/>
              <a:t>‹#›</a:t>
            </a:fld>
            <a:endParaRPr lang="en-US"/>
          </a:p>
        </p:txBody>
      </p:sp>
    </p:spTree>
    <p:extLst>
      <p:ext uri="{BB962C8B-B14F-4D97-AF65-F5344CB8AC3E}">
        <p14:creationId xmlns:p14="http://schemas.microsoft.com/office/powerpoint/2010/main" val="360102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5BFE0-BFD9-4DF0-80B4-414E8C6D93F3}"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F399D-19ED-442C-990F-0BC174DC3918}" type="slidenum">
              <a:rPr lang="en-US" smtClean="0"/>
              <a:t>‹#›</a:t>
            </a:fld>
            <a:endParaRPr lang="en-US"/>
          </a:p>
        </p:txBody>
      </p:sp>
    </p:spTree>
    <p:extLst>
      <p:ext uri="{BB962C8B-B14F-4D97-AF65-F5344CB8AC3E}">
        <p14:creationId xmlns:p14="http://schemas.microsoft.com/office/powerpoint/2010/main" val="3482344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89106E-1F5E-31A3-47D9-A1A552815EA2}"/>
              </a:ext>
            </a:extLst>
          </p:cNvPr>
          <p:cNvSpPr>
            <a:spLocks noGrp="1"/>
          </p:cNvSpPr>
          <p:nvPr>
            <p:ph type="ctrTitle" hasCustomPrompt="1"/>
          </p:nvPr>
        </p:nvSpPr>
        <p:spPr>
          <a:xfrm>
            <a:off x="448215" y="1284095"/>
            <a:ext cx="4832132" cy="1322212"/>
          </a:xfrm>
        </p:spPr>
        <p:txBody>
          <a:bodyPr anchor="b"/>
          <a:lstStyle>
            <a:lvl1pPr algn="l">
              <a:defRPr sz="6000">
                <a:latin typeface="Oswald SemiBold" panose="00000700000000000000" pitchFamily="2"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6000" dirty="0">
                <a:latin typeface="Arial"/>
                <a:cs typeface="Arial"/>
              </a:rPr>
              <a:t>Title</a:t>
            </a:r>
          </a:p>
        </p:txBody>
      </p:sp>
      <p:sp>
        <p:nvSpPr>
          <p:cNvPr id="7" name="Subtitle 2">
            <a:extLst>
              <a:ext uri="{FF2B5EF4-FFF2-40B4-BE49-F238E27FC236}">
                <a16:creationId xmlns:a16="http://schemas.microsoft.com/office/drawing/2014/main" id="{B9F54DB0-C199-BBB4-ACFC-C3C2328850DC}"/>
              </a:ext>
            </a:extLst>
          </p:cNvPr>
          <p:cNvSpPr>
            <a:spLocks noGrp="1"/>
          </p:cNvSpPr>
          <p:nvPr>
            <p:ph type="subTitle" idx="1" hasCustomPrompt="1"/>
          </p:nvPr>
        </p:nvSpPr>
        <p:spPr>
          <a:xfrm>
            <a:off x="417232" y="3753506"/>
            <a:ext cx="4832132" cy="484932"/>
          </a:xfrm>
        </p:spPr>
        <p:txBody>
          <a:bodyPr/>
          <a:lstStyle>
            <a:lvl1pPr marL="0" indent="0" algn="l">
              <a:buNone/>
              <a:defRPr sz="2400">
                <a:latin typeface="Oswald SemiBold" panose="000007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z="2400" dirty="0">
                <a:latin typeface="Arial"/>
                <a:cs typeface="Arial"/>
              </a:rPr>
              <a:t>Subtitle </a:t>
            </a:r>
          </a:p>
        </p:txBody>
      </p:sp>
      <p:sp>
        <p:nvSpPr>
          <p:cNvPr id="9" name="Subtitle 2">
            <a:extLst>
              <a:ext uri="{FF2B5EF4-FFF2-40B4-BE49-F238E27FC236}">
                <a16:creationId xmlns:a16="http://schemas.microsoft.com/office/drawing/2014/main" id="{07E8FB23-AD11-F9FE-8B36-543A7A1F2EF2}"/>
              </a:ext>
            </a:extLst>
          </p:cNvPr>
          <p:cNvSpPr txBox="1">
            <a:spLocks/>
          </p:cNvSpPr>
          <p:nvPr userDrawn="1"/>
        </p:nvSpPr>
        <p:spPr>
          <a:xfrm>
            <a:off x="301619" y="4954312"/>
            <a:ext cx="5507974" cy="12336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Oswald" panose="00000500000000000000" pitchFamily="2"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kern="1200">
                <a:solidFill>
                  <a:schemeClr val="tx1"/>
                </a:solidFill>
                <a:latin typeface="Oswald" panose="00000500000000000000" pitchFamily="2"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kern="1200">
                <a:solidFill>
                  <a:schemeClr val="tx1"/>
                </a:solidFill>
                <a:latin typeface="Oswald" panose="00000500000000000000" pitchFamily="2"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kern="1200">
                <a:solidFill>
                  <a:schemeClr val="tx1"/>
                </a:solidFill>
                <a:latin typeface="Oswald" panose="00000500000000000000" pitchFamily="2"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kern="1200">
                <a:solidFill>
                  <a:schemeClr val="tx1"/>
                </a:solidFill>
                <a:latin typeface="Oswald" panose="00000500000000000000" pitchFamily="2"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900" dirty="0">
                <a:latin typeface="Oswald" panose="00000500000000000000" pitchFamily="2" charset="0"/>
                <a:cs typeface="Arial"/>
              </a:rPr>
              <a:t>Sponsored by:</a:t>
            </a:r>
          </a:p>
          <a:p>
            <a:r>
              <a:rPr lang="en-US" sz="1900" dirty="0">
                <a:latin typeface="Oswald" panose="00000500000000000000" pitchFamily="2" charset="0"/>
                <a:cs typeface="Arial"/>
              </a:rPr>
              <a:t>Office of Innovation and Engagement (OIE)</a:t>
            </a:r>
          </a:p>
          <a:p>
            <a:r>
              <a:rPr lang="en-US" sz="1900" dirty="0">
                <a:latin typeface="Oswald" panose="00000500000000000000" pitchFamily="2" charset="0"/>
                <a:cs typeface="Arial"/>
              </a:rPr>
              <a:t>Office of the Chief Information Officer (OCIO)</a:t>
            </a:r>
          </a:p>
          <a:p>
            <a:endParaRPr lang="en-US" dirty="0">
              <a:latin typeface="Arial"/>
              <a:cs typeface="Arial"/>
            </a:endParaRPr>
          </a:p>
        </p:txBody>
      </p:sp>
      <p:pic>
        <p:nvPicPr>
          <p:cNvPr id="5" name="Picture 4" descr="A picture containing text, person&#10;&#10;Description automatically generated">
            <a:extLst>
              <a:ext uri="{FF2B5EF4-FFF2-40B4-BE49-F238E27FC236}">
                <a16:creationId xmlns:a16="http://schemas.microsoft.com/office/drawing/2014/main" id="{17C3BFBC-E653-6F6B-C60C-DAA4F55896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9593" y="129396"/>
            <a:ext cx="6241509" cy="6591238"/>
          </a:xfrm>
          <a:prstGeom prst="rect">
            <a:avLst/>
          </a:prstGeom>
        </p:spPr>
      </p:pic>
      <p:pic>
        <p:nvPicPr>
          <p:cNvPr id="3" name="Picture 2" descr="Logo&#10;&#10;Description automatically generated">
            <a:extLst>
              <a:ext uri="{FF2B5EF4-FFF2-40B4-BE49-F238E27FC236}">
                <a16:creationId xmlns:a16="http://schemas.microsoft.com/office/drawing/2014/main" id="{CF1B6E58-4E0B-4930-CFB9-326DE007881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4963" b="42118"/>
          <a:stretch/>
        </p:blipFill>
        <p:spPr>
          <a:xfrm>
            <a:off x="11124510" y="5920778"/>
            <a:ext cx="926592" cy="799856"/>
          </a:xfrm>
          <a:prstGeom prst="rect">
            <a:avLst/>
          </a:prstGeom>
        </p:spPr>
      </p:pic>
      <p:pic>
        <p:nvPicPr>
          <p:cNvPr id="2" name="Picture 1">
            <a:extLst>
              <a:ext uri="{FF2B5EF4-FFF2-40B4-BE49-F238E27FC236}">
                <a16:creationId xmlns:a16="http://schemas.microsoft.com/office/drawing/2014/main" id="{0A5B8D08-D3B7-A34F-6A40-DEAA6736CB71}"/>
              </a:ext>
            </a:extLst>
          </p:cNvPr>
          <p:cNvPicPr>
            <a:picLocks noChangeAspect="1"/>
          </p:cNvPicPr>
          <p:nvPr userDrawn="1"/>
        </p:nvPicPr>
        <p:blipFill>
          <a:blip r:embed="rId4"/>
          <a:stretch>
            <a:fillRect/>
          </a:stretch>
        </p:blipFill>
        <p:spPr>
          <a:xfrm>
            <a:off x="486841" y="3301225"/>
            <a:ext cx="4754880" cy="287762"/>
          </a:xfrm>
          <a:prstGeom prst="rect">
            <a:avLst/>
          </a:prstGeom>
        </p:spPr>
      </p:pic>
    </p:spTree>
    <p:extLst>
      <p:ext uri="{BB962C8B-B14F-4D97-AF65-F5344CB8AC3E}">
        <p14:creationId xmlns:p14="http://schemas.microsoft.com/office/powerpoint/2010/main" val="201011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8440-C16A-6DC5-5128-3271E22ED3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5169D4-27EA-657D-CBA9-3A868AC6F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90BEA-ADD7-F70A-866A-9B12058EE422}"/>
              </a:ext>
            </a:extLst>
          </p:cNvPr>
          <p:cNvSpPr>
            <a:spLocks noGrp="1"/>
          </p:cNvSpPr>
          <p:nvPr>
            <p:ph type="dt" sz="half" idx="10"/>
          </p:nvPr>
        </p:nvSpPr>
        <p:spPr/>
        <p:txBody>
          <a:bodyPr/>
          <a:lstStyle/>
          <a:p>
            <a:fld id="{868FC541-738A-4187-A36B-3BAC62E2381F}" type="datetime1">
              <a:rPr lang="en-US" smtClean="0"/>
              <a:t>9/25/2023</a:t>
            </a:fld>
            <a:endParaRPr lang="en-US"/>
          </a:p>
        </p:txBody>
      </p:sp>
      <p:sp>
        <p:nvSpPr>
          <p:cNvPr id="5" name="Footer Placeholder 4">
            <a:extLst>
              <a:ext uri="{FF2B5EF4-FFF2-40B4-BE49-F238E27FC236}">
                <a16:creationId xmlns:a16="http://schemas.microsoft.com/office/drawing/2014/main" id="{58AE1AE2-D2A4-76E6-2995-F0898C5D0810}"/>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F308E411-10CF-8294-EC2F-CF877E7DEF70}"/>
              </a:ext>
            </a:extLst>
          </p:cNvPr>
          <p:cNvSpPr>
            <a:spLocks noGrp="1"/>
          </p:cNvSpPr>
          <p:nvPr>
            <p:ph type="sldNum" sz="quarter" idx="12"/>
          </p:nvPr>
        </p:nvSpPr>
        <p:spPr/>
        <p:txBody>
          <a:bodyPr/>
          <a:lstStyle/>
          <a:p>
            <a:fld id="{D512FE28-C787-490D-AA43-41AD85150926}" type="slidenum">
              <a:rPr lang="en-US" smtClean="0"/>
              <a:t>‹#›</a:t>
            </a:fld>
            <a:endParaRPr lang="en-US"/>
          </a:p>
        </p:txBody>
      </p:sp>
    </p:spTree>
    <p:extLst>
      <p:ext uri="{BB962C8B-B14F-4D97-AF65-F5344CB8AC3E}">
        <p14:creationId xmlns:p14="http://schemas.microsoft.com/office/powerpoint/2010/main" val="308595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27099-2D64-817B-FBDE-6065BCD489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ED217-F006-B1AB-140B-49CE8DE70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6B7AA-B979-B85E-8CE3-4AEE3C0CA841}"/>
              </a:ext>
            </a:extLst>
          </p:cNvPr>
          <p:cNvSpPr>
            <a:spLocks noGrp="1"/>
          </p:cNvSpPr>
          <p:nvPr>
            <p:ph type="dt" sz="half" idx="10"/>
          </p:nvPr>
        </p:nvSpPr>
        <p:spPr/>
        <p:txBody>
          <a:bodyPr/>
          <a:lstStyle/>
          <a:p>
            <a:fld id="{46150D09-03C5-4C78-B258-F77038A3D7B3}" type="datetime1">
              <a:rPr lang="en-US" smtClean="0"/>
              <a:t>9/25/2023</a:t>
            </a:fld>
            <a:endParaRPr lang="en-US"/>
          </a:p>
        </p:txBody>
      </p:sp>
      <p:sp>
        <p:nvSpPr>
          <p:cNvPr id="5" name="Footer Placeholder 4">
            <a:extLst>
              <a:ext uri="{FF2B5EF4-FFF2-40B4-BE49-F238E27FC236}">
                <a16:creationId xmlns:a16="http://schemas.microsoft.com/office/drawing/2014/main" id="{44767760-9601-30F3-57B3-5A85C579FDE4}"/>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56E02194-BE04-DD3A-2A31-6A913498C73F}"/>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7" name="Picture 2">
            <a:extLst>
              <a:ext uri="{FF2B5EF4-FFF2-40B4-BE49-F238E27FC236}">
                <a16:creationId xmlns:a16="http://schemas.microsoft.com/office/drawing/2014/main" id="{D9257ED3-1C32-5235-58CB-631325BD4F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49E19871-E854-842D-22EB-7E5280AEE73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365378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401A-BE22-D911-908A-0371098716C8}"/>
              </a:ext>
            </a:extLst>
          </p:cNvPr>
          <p:cNvSpPr>
            <a:spLocks noGrp="1"/>
          </p:cNvSpPr>
          <p:nvPr>
            <p:ph type="title"/>
          </p:nvPr>
        </p:nvSpPr>
        <p:spPr/>
        <p:txBody>
          <a:bodyPr/>
          <a:lstStyle>
            <a:lvl1pPr>
              <a:defRPr>
                <a:latin typeface="Oswald SemiBold" panose="00000700000000000000" pitchFamily="2"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B4632C-2C26-AD0D-2A8B-92C0A0068853}"/>
              </a:ext>
            </a:extLst>
          </p:cNvPr>
          <p:cNvSpPr>
            <a:spLocks noGrp="1"/>
          </p:cNvSpPr>
          <p:nvPr>
            <p:ph idx="1"/>
          </p:nvPr>
        </p:nvSpPr>
        <p:spPr/>
        <p:txBody>
          <a:bodyPr/>
          <a:lstStyle>
            <a:lvl1pPr>
              <a:lnSpc>
                <a:spcPct val="114000"/>
              </a:lnSpc>
              <a:defRPr>
                <a:latin typeface="Oswald" panose="00000500000000000000" pitchFamily="2" charset="0"/>
                <a:cs typeface="Arial" panose="020B0604020202020204" pitchFamily="34" charset="0"/>
              </a:defRPr>
            </a:lvl1pPr>
            <a:lvl2pPr>
              <a:lnSpc>
                <a:spcPct val="114000"/>
              </a:lnSpc>
              <a:defRPr>
                <a:latin typeface="Oswald" panose="00000500000000000000" pitchFamily="2" charset="0"/>
                <a:cs typeface="Arial" panose="020B0604020202020204" pitchFamily="34" charset="0"/>
              </a:defRPr>
            </a:lvl2pPr>
            <a:lvl3pPr>
              <a:lnSpc>
                <a:spcPct val="114000"/>
              </a:lnSpc>
              <a:defRPr>
                <a:latin typeface="Oswald" panose="00000500000000000000" pitchFamily="2" charset="0"/>
                <a:cs typeface="Arial" panose="020B0604020202020204" pitchFamily="34" charset="0"/>
              </a:defRPr>
            </a:lvl3pPr>
            <a:lvl4pPr>
              <a:lnSpc>
                <a:spcPct val="114000"/>
              </a:lnSpc>
              <a:defRPr>
                <a:latin typeface="Oswald" panose="00000500000000000000" pitchFamily="2" charset="0"/>
                <a:cs typeface="Arial" panose="020B0604020202020204" pitchFamily="34" charset="0"/>
              </a:defRPr>
            </a:lvl4pPr>
            <a:lvl5pPr>
              <a:lnSpc>
                <a:spcPct val="114000"/>
              </a:lnSpc>
              <a:defRPr>
                <a:latin typeface="Oswald" panose="00000500000000000000"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500A2-1C66-1152-91DC-FA36DAEBFC97}"/>
              </a:ext>
            </a:extLst>
          </p:cNvPr>
          <p:cNvSpPr>
            <a:spLocks noGrp="1"/>
          </p:cNvSpPr>
          <p:nvPr>
            <p:ph type="dt" sz="half" idx="10"/>
          </p:nvPr>
        </p:nvSpPr>
        <p:spPr/>
        <p:txBody>
          <a:bodyPr/>
          <a:lstStyle>
            <a:lvl1pPr algn="ctr">
              <a:defRPr>
                <a:latin typeface="Bahnschrift Light Condensed" panose="020B0502040204020203" pitchFamily="34" charset="0"/>
              </a:defRPr>
            </a:lvl1pPr>
          </a:lstStyle>
          <a:p>
            <a:fld id="{858D4E80-38C4-4628-9E88-1CB6FE1A2243}" type="datetime1">
              <a:rPr lang="en-US" smtClean="0"/>
              <a:pPr/>
              <a:t>9/25/2023</a:t>
            </a:fld>
            <a:endParaRPr lang="en-US"/>
          </a:p>
        </p:txBody>
      </p:sp>
      <p:sp>
        <p:nvSpPr>
          <p:cNvPr id="5" name="Footer Placeholder 4">
            <a:extLst>
              <a:ext uri="{FF2B5EF4-FFF2-40B4-BE49-F238E27FC236}">
                <a16:creationId xmlns:a16="http://schemas.microsoft.com/office/drawing/2014/main" id="{7BCFBE83-4B40-2A97-0394-56D57AF87629}"/>
              </a:ext>
            </a:extLst>
          </p:cNvPr>
          <p:cNvSpPr>
            <a:spLocks noGrp="1"/>
          </p:cNvSpPr>
          <p:nvPr>
            <p:ph type="ftr" sz="quarter" idx="11"/>
          </p:nvPr>
        </p:nvSpPr>
        <p:spPr/>
        <p:txBody>
          <a:bodyPr/>
          <a:lstStyle>
            <a:lvl1pPr algn="ctr">
              <a:defRPr>
                <a:latin typeface="Bahnschrift Light Condensed" panose="020B0502040204020203" pitchFamily="34" charset="0"/>
              </a:defRPr>
            </a:lvl1pPr>
          </a:lstStyle>
          <a:p>
            <a:r>
              <a:rPr lang="en-US"/>
              <a:t>DOT Power Platform Day</a:t>
            </a:r>
          </a:p>
        </p:txBody>
      </p:sp>
      <p:sp>
        <p:nvSpPr>
          <p:cNvPr id="6" name="Slide Number Placeholder 5">
            <a:extLst>
              <a:ext uri="{FF2B5EF4-FFF2-40B4-BE49-F238E27FC236}">
                <a16:creationId xmlns:a16="http://schemas.microsoft.com/office/drawing/2014/main" id="{B10F2E63-61D8-2FED-7D5F-42A170BFE045}"/>
              </a:ext>
            </a:extLst>
          </p:cNvPr>
          <p:cNvSpPr>
            <a:spLocks noGrp="1"/>
          </p:cNvSpPr>
          <p:nvPr>
            <p:ph type="sldNum" sz="quarter" idx="12"/>
          </p:nvPr>
        </p:nvSpPr>
        <p:spPr/>
        <p:txBody>
          <a:bodyPr/>
          <a:lstStyle>
            <a:lvl1pPr algn="ctr">
              <a:defRPr>
                <a:latin typeface="Bahnschrift Light Condensed" panose="020B0502040204020203" pitchFamily="34" charset="0"/>
              </a:defRPr>
            </a:lvl1pPr>
          </a:lstStyle>
          <a:p>
            <a:fld id="{D512FE28-C787-490D-AA43-41AD85150926}" type="slidenum">
              <a:rPr lang="en-US" smtClean="0"/>
              <a:pPr/>
              <a:t>‹#›</a:t>
            </a:fld>
            <a:endParaRPr lang="en-US"/>
          </a:p>
        </p:txBody>
      </p:sp>
      <p:pic>
        <p:nvPicPr>
          <p:cNvPr id="8" name="Picture 2">
            <a:extLst>
              <a:ext uri="{FF2B5EF4-FFF2-40B4-BE49-F238E27FC236}">
                <a16:creationId xmlns:a16="http://schemas.microsoft.com/office/drawing/2014/main" id="{47EB1107-D3B5-9E8E-FAA1-95FE610E5B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0;&#10;Description automatically generated">
            <a:extLst>
              <a:ext uri="{FF2B5EF4-FFF2-40B4-BE49-F238E27FC236}">
                <a16:creationId xmlns:a16="http://schemas.microsoft.com/office/drawing/2014/main" id="{2DE02F9C-B4E7-C391-0396-63D745ABF1C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171624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5182-296A-89EA-0D47-A44305145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49097-E4DC-2F07-5D31-F1E932F7B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C17B8-B239-92C5-E38A-C6031B23CCF5}"/>
              </a:ext>
            </a:extLst>
          </p:cNvPr>
          <p:cNvSpPr>
            <a:spLocks noGrp="1"/>
          </p:cNvSpPr>
          <p:nvPr>
            <p:ph type="dt" sz="half" idx="10"/>
          </p:nvPr>
        </p:nvSpPr>
        <p:spPr/>
        <p:txBody>
          <a:bodyPr/>
          <a:lstStyle/>
          <a:p>
            <a:fld id="{4C6C016A-9C3D-44D0-A429-9E25C36D8BE4}" type="datetime1">
              <a:rPr lang="en-US" smtClean="0"/>
              <a:t>9/25/2023</a:t>
            </a:fld>
            <a:endParaRPr lang="en-US"/>
          </a:p>
        </p:txBody>
      </p:sp>
      <p:sp>
        <p:nvSpPr>
          <p:cNvPr id="5" name="Footer Placeholder 4">
            <a:extLst>
              <a:ext uri="{FF2B5EF4-FFF2-40B4-BE49-F238E27FC236}">
                <a16:creationId xmlns:a16="http://schemas.microsoft.com/office/drawing/2014/main" id="{74422A5C-D03B-1FE8-57B5-B8BB760EAB50}"/>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6A0DA97A-FF0B-05F7-F081-9866AB189850}"/>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7" name="Picture 2">
            <a:extLst>
              <a:ext uri="{FF2B5EF4-FFF2-40B4-BE49-F238E27FC236}">
                <a16:creationId xmlns:a16="http://schemas.microsoft.com/office/drawing/2014/main" id="{D36DE56B-4843-F142-0978-9951154D61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A8825E8F-2BAE-D173-886C-B0D26E3184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379975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0972-B27D-DCB7-F738-56E0B2006E1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DF6DAE6-FA19-00CB-A74D-133BD9F039F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7143188-B863-5335-759C-8E2107354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E36060-E5F5-A63A-39F4-2960F1235C6D}"/>
              </a:ext>
            </a:extLst>
          </p:cNvPr>
          <p:cNvSpPr>
            <a:spLocks noGrp="1"/>
          </p:cNvSpPr>
          <p:nvPr>
            <p:ph type="dt" sz="half" idx="10"/>
          </p:nvPr>
        </p:nvSpPr>
        <p:spPr/>
        <p:txBody>
          <a:bodyPr/>
          <a:lstStyle/>
          <a:p>
            <a:fld id="{30F74929-319B-493D-9F8F-3992F0516A2B}" type="datetime1">
              <a:rPr lang="en-US" smtClean="0"/>
              <a:t>9/25/2023</a:t>
            </a:fld>
            <a:endParaRPr lang="en-US"/>
          </a:p>
        </p:txBody>
      </p:sp>
      <p:sp>
        <p:nvSpPr>
          <p:cNvPr id="6" name="Footer Placeholder 5">
            <a:extLst>
              <a:ext uri="{FF2B5EF4-FFF2-40B4-BE49-F238E27FC236}">
                <a16:creationId xmlns:a16="http://schemas.microsoft.com/office/drawing/2014/main" id="{BB838F75-5BC3-84A9-5B89-81F980EF0CED}"/>
              </a:ext>
            </a:extLst>
          </p:cNvPr>
          <p:cNvSpPr>
            <a:spLocks noGrp="1"/>
          </p:cNvSpPr>
          <p:nvPr>
            <p:ph type="ftr" sz="quarter" idx="11"/>
          </p:nvPr>
        </p:nvSpPr>
        <p:spPr/>
        <p:txBody>
          <a:bodyPr/>
          <a:lstStyle/>
          <a:p>
            <a:r>
              <a:rPr lang="en-US"/>
              <a:t>DOT Power Platform Day</a:t>
            </a:r>
          </a:p>
        </p:txBody>
      </p:sp>
      <p:sp>
        <p:nvSpPr>
          <p:cNvPr id="7" name="Slide Number Placeholder 6">
            <a:extLst>
              <a:ext uri="{FF2B5EF4-FFF2-40B4-BE49-F238E27FC236}">
                <a16:creationId xmlns:a16="http://schemas.microsoft.com/office/drawing/2014/main" id="{9F532223-4255-116E-534E-5B5DC8D37827}"/>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8" name="Picture 2">
            <a:extLst>
              <a:ext uri="{FF2B5EF4-FFF2-40B4-BE49-F238E27FC236}">
                <a16:creationId xmlns:a16="http://schemas.microsoft.com/office/drawing/2014/main" id="{43492CBA-B1AA-573C-A294-A0AD8070DE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0;&#10;Description automatically generated">
            <a:extLst>
              <a:ext uri="{FF2B5EF4-FFF2-40B4-BE49-F238E27FC236}">
                <a16:creationId xmlns:a16="http://schemas.microsoft.com/office/drawing/2014/main" id="{5FE476F0-B26A-86D9-CBC6-C25C0D64F9A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12031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7DED-5E2C-8BC0-FA5B-DAC8F08DE2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C5A069-6386-4E4C-2BFC-9C4CC249C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D3FF20-FC16-A0BA-F7C1-7D2E55639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C0CD16-6351-9F4E-9E05-CBE694D23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EBBFC5-9305-A4BF-8F63-5433E82598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BF161-E0E2-8C65-23B4-D849463D3B81}"/>
              </a:ext>
            </a:extLst>
          </p:cNvPr>
          <p:cNvSpPr>
            <a:spLocks noGrp="1"/>
          </p:cNvSpPr>
          <p:nvPr>
            <p:ph type="dt" sz="half" idx="10"/>
          </p:nvPr>
        </p:nvSpPr>
        <p:spPr/>
        <p:txBody>
          <a:bodyPr/>
          <a:lstStyle/>
          <a:p>
            <a:fld id="{589F5763-6359-4A8A-8AC6-26ACC9359EB9}" type="datetime1">
              <a:rPr lang="en-US" smtClean="0"/>
              <a:t>9/25/2023</a:t>
            </a:fld>
            <a:endParaRPr lang="en-US"/>
          </a:p>
        </p:txBody>
      </p:sp>
      <p:sp>
        <p:nvSpPr>
          <p:cNvPr id="8" name="Footer Placeholder 7">
            <a:extLst>
              <a:ext uri="{FF2B5EF4-FFF2-40B4-BE49-F238E27FC236}">
                <a16:creationId xmlns:a16="http://schemas.microsoft.com/office/drawing/2014/main" id="{07F3B6E4-AC13-7DCC-D717-6A871CE2A2E3}"/>
              </a:ext>
            </a:extLst>
          </p:cNvPr>
          <p:cNvSpPr>
            <a:spLocks noGrp="1"/>
          </p:cNvSpPr>
          <p:nvPr>
            <p:ph type="ftr" sz="quarter" idx="11"/>
          </p:nvPr>
        </p:nvSpPr>
        <p:spPr/>
        <p:txBody>
          <a:bodyPr/>
          <a:lstStyle/>
          <a:p>
            <a:r>
              <a:rPr lang="en-US"/>
              <a:t>DOT Power Platform Day</a:t>
            </a:r>
          </a:p>
        </p:txBody>
      </p:sp>
      <p:sp>
        <p:nvSpPr>
          <p:cNvPr id="9" name="Slide Number Placeholder 8">
            <a:extLst>
              <a:ext uri="{FF2B5EF4-FFF2-40B4-BE49-F238E27FC236}">
                <a16:creationId xmlns:a16="http://schemas.microsoft.com/office/drawing/2014/main" id="{8CC32E4B-3310-63C3-3C7B-CFA01DE19088}"/>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10" name="Picture 2">
            <a:extLst>
              <a:ext uri="{FF2B5EF4-FFF2-40B4-BE49-F238E27FC236}">
                <a16:creationId xmlns:a16="http://schemas.microsoft.com/office/drawing/2014/main" id="{D9B368D8-589E-0C88-D28B-B05C96800D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66D59CED-B3B4-464E-4F54-49C5212C413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312863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256D-C4C1-4ED4-A8E9-578E9C6C8F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5BF638-276E-1DEE-0589-65E9FDE6AFC5}"/>
              </a:ext>
            </a:extLst>
          </p:cNvPr>
          <p:cNvSpPr>
            <a:spLocks noGrp="1"/>
          </p:cNvSpPr>
          <p:nvPr>
            <p:ph type="dt" sz="half" idx="10"/>
          </p:nvPr>
        </p:nvSpPr>
        <p:spPr/>
        <p:txBody>
          <a:bodyPr/>
          <a:lstStyle/>
          <a:p>
            <a:fld id="{B4AD520D-53FD-4427-99C0-F08AFA0D04FD}" type="datetime1">
              <a:rPr lang="en-US" smtClean="0"/>
              <a:t>9/25/2023</a:t>
            </a:fld>
            <a:endParaRPr lang="en-US"/>
          </a:p>
        </p:txBody>
      </p:sp>
      <p:sp>
        <p:nvSpPr>
          <p:cNvPr id="4" name="Footer Placeholder 3">
            <a:extLst>
              <a:ext uri="{FF2B5EF4-FFF2-40B4-BE49-F238E27FC236}">
                <a16:creationId xmlns:a16="http://schemas.microsoft.com/office/drawing/2014/main" id="{4FFCF4C9-B056-65DB-880F-AA48D5E5DE11}"/>
              </a:ext>
            </a:extLst>
          </p:cNvPr>
          <p:cNvSpPr>
            <a:spLocks noGrp="1"/>
          </p:cNvSpPr>
          <p:nvPr>
            <p:ph type="ftr" sz="quarter" idx="11"/>
          </p:nvPr>
        </p:nvSpPr>
        <p:spPr/>
        <p:txBody>
          <a:bodyPr/>
          <a:lstStyle/>
          <a:p>
            <a:r>
              <a:rPr lang="en-US"/>
              <a:t>DOT Power Platform Day</a:t>
            </a:r>
          </a:p>
        </p:txBody>
      </p:sp>
      <p:sp>
        <p:nvSpPr>
          <p:cNvPr id="5" name="Slide Number Placeholder 4">
            <a:extLst>
              <a:ext uri="{FF2B5EF4-FFF2-40B4-BE49-F238E27FC236}">
                <a16:creationId xmlns:a16="http://schemas.microsoft.com/office/drawing/2014/main" id="{16CE9C30-6610-92CF-BDA4-5F7E7292BA3D}"/>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6" name="Picture 2">
            <a:extLst>
              <a:ext uri="{FF2B5EF4-FFF2-40B4-BE49-F238E27FC236}">
                <a16:creationId xmlns:a16="http://schemas.microsoft.com/office/drawing/2014/main" id="{0A2081EE-803C-058D-A7B4-0BA574C04F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5EA65BC7-282E-E031-B4B8-9C001A5698B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368281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DA884-61C1-3913-4CD2-617F2745237B}"/>
              </a:ext>
            </a:extLst>
          </p:cNvPr>
          <p:cNvSpPr>
            <a:spLocks noGrp="1"/>
          </p:cNvSpPr>
          <p:nvPr>
            <p:ph type="dt" sz="half" idx="10"/>
          </p:nvPr>
        </p:nvSpPr>
        <p:spPr/>
        <p:txBody>
          <a:bodyPr/>
          <a:lstStyle/>
          <a:p>
            <a:fld id="{37962310-D6EB-48A1-860C-974AF6FEC77B}" type="datetime1">
              <a:rPr lang="en-US" smtClean="0"/>
              <a:t>9/25/2023</a:t>
            </a:fld>
            <a:endParaRPr lang="en-US"/>
          </a:p>
        </p:txBody>
      </p:sp>
      <p:sp>
        <p:nvSpPr>
          <p:cNvPr id="3" name="Footer Placeholder 2">
            <a:extLst>
              <a:ext uri="{FF2B5EF4-FFF2-40B4-BE49-F238E27FC236}">
                <a16:creationId xmlns:a16="http://schemas.microsoft.com/office/drawing/2014/main" id="{A9701A37-06C1-6018-363B-BFED43E5B9CE}"/>
              </a:ext>
            </a:extLst>
          </p:cNvPr>
          <p:cNvSpPr>
            <a:spLocks noGrp="1"/>
          </p:cNvSpPr>
          <p:nvPr>
            <p:ph type="ftr" sz="quarter" idx="11"/>
          </p:nvPr>
        </p:nvSpPr>
        <p:spPr/>
        <p:txBody>
          <a:bodyPr/>
          <a:lstStyle/>
          <a:p>
            <a:r>
              <a:rPr lang="en-US"/>
              <a:t>DOT Power Platform Day</a:t>
            </a:r>
          </a:p>
        </p:txBody>
      </p:sp>
      <p:sp>
        <p:nvSpPr>
          <p:cNvPr id="4" name="Slide Number Placeholder 3">
            <a:extLst>
              <a:ext uri="{FF2B5EF4-FFF2-40B4-BE49-F238E27FC236}">
                <a16:creationId xmlns:a16="http://schemas.microsoft.com/office/drawing/2014/main" id="{F89ADBDE-F883-5D99-70B0-0F4D825BDFAB}"/>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5" name="Picture 2">
            <a:extLst>
              <a:ext uri="{FF2B5EF4-FFF2-40B4-BE49-F238E27FC236}">
                <a16:creationId xmlns:a16="http://schemas.microsoft.com/office/drawing/2014/main" id="{AEC3B6D2-9A95-9153-4EAE-5DEC01B3F3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a:extLst>
              <a:ext uri="{FF2B5EF4-FFF2-40B4-BE49-F238E27FC236}">
                <a16:creationId xmlns:a16="http://schemas.microsoft.com/office/drawing/2014/main" id="{E94A95C8-E070-A0D6-9CC7-03787B5F2D0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49641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826D-FB2E-C7F5-9FFA-6BF4BB51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1DE3E1-9300-20A2-E4C2-7DF5799EA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266320-CE7D-D723-2EDA-8CFFE6D3F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F8735-2BED-CD24-D323-BFFED221E0CD}"/>
              </a:ext>
            </a:extLst>
          </p:cNvPr>
          <p:cNvSpPr>
            <a:spLocks noGrp="1"/>
          </p:cNvSpPr>
          <p:nvPr>
            <p:ph type="dt" sz="half" idx="10"/>
          </p:nvPr>
        </p:nvSpPr>
        <p:spPr/>
        <p:txBody>
          <a:bodyPr/>
          <a:lstStyle/>
          <a:p>
            <a:fld id="{A7B10728-B386-41B2-8E86-7E9CB5BB40EB}" type="datetime1">
              <a:rPr lang="en-US" smtClean="0"/>
              <a:t>9/25/2023</a:t>
            </a:fld>
            <a:endParaRPr lang="en-US"/>
          </a:p>
        </p:txBody>
      </p:sp>
      <p:sp>
        <p:nvSpPr>
          <p:cNvPr id="6" name="Footer Placeholder 5">
            <a:extLst>
              <a:ext uri="{FF2B5EF4-FFF2-40B4-BE49-F238E27FC236}">
                <a16:creationId xmlns:a16="http://schemas.microsoft.com/office/drawing/2014/main" id="{80698325-736E-E432-6E87-B98EEB16D7D8}"/>
              </a:ext>
            </a:extLst>
          </p:cNvPr>
          <p:cNvSpPr>
            <a:spLocks noGrp="1"/>
          </p:cNvSpPr>
          <p:nvPr>
            <p:ph type="ftr" sz="quarter" idx="11"/>
          </p:nvPr>
        </p:nvSpPr>
        <p:spPr/>
        <p:txBody>
          <a:bodyPr/>
          <a:lstStyle/>
          <a:p>
            <a:r>
              <a:rPr lang="en-US"/>
              <a:t>DOT Power Platform Day</a:t>
            </a:r>
          </a:p>
        </p:txBody>
      </p:sp>
      <p:sp>
        <p:nvSpPr>
          <p:cNvPr id="7" name="Slide Number Placeholder 6">
            <a:extLst>
              <a:ext uri="{FF2B5EF4-FFF2-40B4-BE49-F238E27FC236}">
                <a16:creationId xmlns:a16="http://schemas.microsoft.com/office/drawing/2014/main" id="{11EF04C4-5800-B231-1E09-782AA4EE2BE4}"/>
              </a:ext>
            </a:extLst>
          </p:cNvPr>
          <p:cNvSpPr>
            <a:spLocks noGrp="1"/>
          </p:cNvSpPr>
          <p:nvPr>
            <p:ph type="sldNum" sz="quarter" idx="12"/>
          </p:nvPr>
        </p:nvSpPr>
        <p:spPr/>
        <p:txBody>
          <a:bodyPr/>
          <a:lstStyle/>
          <a:p>
            <a:fld id="{D512FE28-C787-490D-AA43-41AD85150926}" type="slidenum">
              <a:rPr lang="en-US" smtClean="0"/>
              <a:t>‹#›</a:t>
            </a:fld>
            <a:endParaRPr lang="en-US"/>
          </a:p>
        </p:txBody>
      </p:sp>
      <p:pic>
        <p:nvPicPr>
          <p:cNvPr id="8" name="Picture 2">
            <a:extLst>
              <a:ext uri="{FF2B5EF4-FFF2-40B4-BE49-F238E27FC236}">
                <a16:creationId xmlns:a16="http://schemas.microsoft.com/office/drawing/2014/main" id="{1560DE8A-0AEB-836D-196B-BEFC29671F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4702" y="6196529"/>
            <a:ext cx="524946" cy="524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0;&#10;Description automatically generated">
            <a:extLst>
              <a:ext uri="{FF2B5EF4-FFF2-40B4-BE49-F238E27FC236}">
                <a16:creationId xmlns:a16="http://schemas.microsoft.com/office/drawing/2014/main" id="{49E138E9-A511-9D27-991C-9EFFF655B30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845" b="45556"/>
          <a:stretch/>
        </p:blipFill>
        <p:spPr>
          <a:xfrm>
            <a:off x="11472042" y="6196529"/>
            <a:ext cx="504655" cy="524946"/>
          </a:xfrm>
          <a:prstGeom prst="rect">
            <a:avLst/>
          </a:prstGeom>
        </p:spPr>
      </p:pic>
    </p:spTree>
    <p:extLst>
      <p:ext uri="{BB962C8B-B14F-4D97-AF65-F5344CB8AC3E}">
        <p14:creationId xmlns:p14="http://schemas.microsoft.com/office/powerpoint/2010/main" val="203249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5C63-05C0-30FD-B7BD-ACEDBD3F3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45050C-7BEC-3BA0-44EF-C4432E43D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D1BEBC-F940-D430-6452-88E2D8146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DA1EB-982F-2356-1703-1FC7F46D18F3}"/>
              </a:ext>
            </a:extLst>
          </p:cNvPr>
          <p:cNvSpPr>
            <a:spLocks noGrp="1"/>
          </p:cNvSpPr>
          <p:nvPr>
            <p:ph type="dt" sz="half" idx="10"/>
          </p:nvPr>
        </p:nvSpPr>
        <p:spPr/>
        <p:txBody>
          <a:bodyPr/>
          <a:lstStyle/>
          <a:p>
            <a:fld id="{ECFE876A-A667-470A-9990-F4500491215F}" type="datetime1">
              <a:rPr lang="en-US" smtClean="0"/>
              <a:t>9/25/2023</a:t>
            </a:fld>
            <a:endParaRPr lang="en-US"/>
          </a:p>
        </p:txBody>
      </p:sp>
      <p:sp>
        <p:nvSpPr>
          <p:cNvPr id="6" name="Footer Placeholder 5">
            <a:extLst>
              <a:ext uri="{FF2B5EF4-FFF2-40B4-BE49-F238E27FC236}">
                <a16:creationId xmlns:a16="http://schemas.microsoft.com/office/drawing/2014/main" id="{4D65F7BD-08CB-C475-A806-D9DD977B8A3F}"/>
              </a:ext>
            </a:extLst>
          </p:cNvPr>
          <p:cNvSpPr>
            <a:spLocks noGrp="1"/>
          </p:cNvSpPr>
          <p:nvPr>
            <p:ph type="ftr" sz="quarter" idx="11"/>
          </p:nvPr>
        </p:nvSpPr>
        <p:spPr/>
        <p:txBody>
          <a:bodyPr/>
          <a:lstStyle/>
          <a:p>
            <a:r>
              <a:rPr lang="en-US"/>
              <a:t>DOT Power Platform Day</a:t>
            </a:r>
          </a:p>
        </p:txBody>
      </p:sp>
      <p:sp>
        <p:nvSpPr>
          <p:cNvPr id="7" name="Slide Number Placeholder 6">
            <a:extLst>
              <a:ext uri="{FF2B5EF4-FFF2-40B4-BE49-F238E27FC236}">
                <a16:creationId xmlns:a16="http://schemas.microsoft.com/office/drawing/2014/main" id="{68BD4D7C-682C-C38B-EB3E-D82110FC5BEF}"/>
              </a:ext>
            </a:extLst>
          </p:cNvPr>
          <p:cNvSpPr>
            <a:spLocks noGrp="1"/>
          </p:cNvSpPr>
          <p:nvPr>
            <p:ph type="sldNum" sz="quarter" idx="12"/>
          </p:nvPr>
        </p:nvSpPr>
        <p:spPr/>
        <p:txBody>
          <a:bodyPr/>
          <a:lstStyle/>
          <a:p>
            <a:fld id="{D512FE28-C787-490D-AA43-41AD85150926}" type="slidenum">
              <a:rPr lang="en-US" smtClean="0"/>
              <a:t>‹#›</a:t>
            </a:fld>
            <a:endParaRPr lang="en-US"/>
          </a:p>
        </p:txBody>
      </p:sp>
    </p:spTree>
    <p:extLst>
      <p:ext uri="{BB962C8B-B14F-4D97-AF65-F5344CB8AC3E}">
        <p14:creationId xmlns:p14="http://schemas.microsoft.com/office/powerpoint/2010/main" val="165427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A04C38-98E9-6F69-B357-AD2D16EFA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F31BA9A-262B-7E2F-DED1-DF1DA7F4F05D}"/>
              </a:ext>
            </a:extLst>
          </p:cNvPr>
          <p:cNvSpPr>
            <a:spLocks noGrp="1" noRot="1" noMove="1" noResize="1" noEditPoints="1" noAdjustHandles="1" noChangeArrowheads="1" noChangeShapeType="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1D5B-442F-C226-4F37-885E344E75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CCBE494-C4A9-4400-B2E0-426AC2E52739}" type="datetime1">
              <a:rPr lang="en-US" smtClean="0"/>
              <a:pPr/>
              <a:t>9/25/2023</a:t>
            </a:fld>
            <a:endParaRPr lang="en-US"/>
          </a:p>
        </p:txBody>
      </p:sp>
      <p:sp>
        <p:nvSpPr>
          <p:cNvPr id="5" name="Footer Placeholder 4">
            <a:extLst>
              <a:ext uri="{FF2B5EF4-FFF2-40B4-BE49-F238E27FC236}">
                <a16:creationId xmlns:a16="http://schemas.microsoft.com/office/drawing/2014/main" id="{98DA237F-E44C-0C14-F392-5ED027BE8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DOT Power Platform Day</a:t>
            </a:r>
          </a:p>
        </p:txBody>
      </p:sp>
      <p:sp>
        <p:nvSpPr>
          <p:cNvPr id="6" name="Slide Number Placeholder 5">
            <a:extLst>
              <a:ext uri="{FF2B5EF4-FFF2-40B4-BE49-F238E27FC236}">
                <a16:creationId xmlns:a16="http://schemas.microsoft.com/office/drawing/2014/main" id="{FDDB178C-82DF-5998-923C-D2AFFF943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512FE28-C787-490D-AA43-41AD85150926}" type="slidenum">
              <a:rPr lang="en-US" smtClean="0"/>
              <a:pPr/>
              <a:t>‹#›</a:t>
            </a:fld>
            <a:endParaRPr lang="en-US"/>
          </a:p>
        </p:txBody>
      </p:sp>
      <p:grpSp>
        <p:nvGrpSpPr>
          <p:cNvPr id="7" name="Group 2">
            <a:extLst>
              <a:ext uri="{FF2B5EF4-FFF2-40B4-BE49-F238E27FC236}">
                <a16:creationId xmlns:a16="http://schemas.microsoft.com/office/drawing/2014/main" id="{C5F51633-03E3-E04E-AEA9-5B7285AD30D8}"/>
              </a:ext>
            </a:extLst>
          </p:cNvPr>
          <p:cNvGrpSpPr/>
          <p:nvPr userDrawn="1"/>
        </p:nvGrpSpPr>
        <p:grpSpPr>
          <a:xfrm rot="-5400000">
            <a:off x="2979737" y="-2979737"/>
            <a:ext cx="136525" cy="6096000"/>
            <a:chOff x="0" y="0"/>
            <a:chExt cx="54947" cy="3187451"/>
          </a:xfrm>
        </p:grpSpPr>
        <p:sp>
          <p:nvSpPr>
            <p:cNvPr id="8" name="Freeform 3">
              <a:extLst>
                <a:ext uri="{FF2B5EF4-FFF2-40B4-BE49-F238E27FC236}">
                  <a16:creationId xmlns:a16="http://schemas.microsoft.com/office/drawing/2014/main" id="{07D278BB-052A-4C40-29E9-E25422EB7291}"/>
                </a:ext>
              </a:extLst>
            </p:cNvPr>
            <p:cNvSpPr/>
            <p:nvPr/>
          </p:nvSpPr>
          <p:spPr>
            <a:xfrm>
              <a:off x="0" y="0"/>
              <a:ext cx="54947" cy="3187451"/>
            </a:xfrm>
            <a:custGeom>
              <a:avLst/>
              <a:gdLst/>
              <a:ahLst/>
              <a:cxnLst/>
              <a:rect l="l" t="t" r="r" b="b"/>
              <a:pathLst>
                <a:path w="54947" h="3187451">
                  <a:moveTo>
                    <a:pt x="0" y="0"/>
                  </a:moveTo>
                  <a:lnTo>
                    <a:pt x="54947" y="0"/>
                  </a:lnTo>
                  <a:lnTo>
                    <a:pt x="54947" y="3187451"/>
                  </a:lnTo>
                  <a:lnTo>
                    <a:pt x="0" y="3187451"/>
                  </a:lnTo>
                  <a:close/>
                </a:path>
              </a:pathLst>
            </a:custGeom>
            <a:solidFill>
              <a:srgbClr val="F14F21"/>
            </a:solidFill>
          </p:spPr>
        </p:sp>
        <p:sp>
          <p:nvSpPr>
            <p:cNvPr id="9" name="TextBox 4">
              <a:extLst>
                <a:ext uri="{FF2B5EF4-FFF2-40B4-BE49-F238E27FC236}">
                  <a16:creationId xmlns:a16="http://schemas.microsoft.com/office/drawing/2014/main" id="{B758630D-511E-26DF-DE85-A0EDF878F503}"/>
                </a:ext>
              </a:extLst>
            </p:cNvPr>
            <p:cNvSpPr txBox="1"/>
            <p:nvPr/>
          </p:nvSpPr>
          <p:spPr>
            <a:xfrm>
              <a:off x="0" y="-38100"/>
              <a:ext cx="812800" cy="850900"/>
            </a:xfrm>
            <a:prstGeom prst="rect">
              <a:avLst/>
            </a:prstGeom>
          </p:spPr>
          <p:txBody>
            <a:bodyPr lIns="38382" tIns="38382" rIns="38382" bIns="38382" rtlCol="0" anchor="ctr"/>
            <a:lstStyle/>
            <a:p>
              <a:pPr algn="ctr">
                <a:lnSpc>
                  <a:spcPts val="2670"/>
                </a:lnSpc>
              </a:pPr>
              <a:endParaRPr/>
            </a:p>
          </p:txBody>
        </p:sp>
      </p:grpSp>
      <p:grpSp>
        <p:nvGrpSpPr>
          <p:cNvPr id="10" name="Group 5">
            <a:extLst>
              <a:ext uri="{FF2B5EF4-FFF2-40B4-BE49-F238E27FC236}">
                <a16:creationId xmlns:a16="http://schemas.microsoft.com/office/drawing/2014/main" id="{80756B7A-1DC5-4274-F2E6-E146ABCCE284}"/>
              </a:ext>
            </a:extLst>
          </p:cNvPr>
          <p:cNvGrpSpPr/>
          <p:nvPr userDrawn="1"/>
        </p:nvGrpSpPr>
        <p:grpSpPr>
          <a:xfrm rot="-5400000">
            <a:off x="9075737" y="-2979738"/>
            <a:ext cx="136525" cy="6096000"/>
            <a:chOff x="0" y="0"/>
            <a:chExt cx="54947" cy="3187451"/>
          </a:xfrm>
        </p:grpSpPr>
        <p:sp>
          <p:nvSpPr>
            <p:cNvPr id="11" name="Freeform 6">
              <a:extLst>
                <a:ext uri="{FF2B5EF4-FFF2-40B4-BE49-F238E27FC236}">
                  <a16:creationId xmlns:a16="http://schemas.microsoft.com/office/drawing/2014/main" id="{CB1E5DA4-6929-243A-CC8E-F67F286ECC82}"/>
                </a:ext>
              </a:extLst>
            </p:cNvPr>
            <p:cNvSpPr/>
            <p:nvPr/>
          </p:nvSpPr>
          <p:spPr>
            <a:xfrm>
              <a:off x="0" y="0"/>
              <a:ext cx="54947" cy="3187451"/>
            </a:xfrm>
            <a:custGeom>
              <a:avLst/>
              <a:gdLst/>
              <a:ahLst/>
              <a:cxnLst/>
              <a:rect l="l" t="t" r="r" b="b"/>
              <a:pathLst>
                <a:path w="54947" h="3187451">
                  <a:moveTo>
                    <a:pt x="0" y="0"/>
                  </a:moveTo>
                  <a:lnTo>
                    <a:pt x="54947" y="0"/>
                  </a:lnTo>
                  <a:lnTo>
                    <a:pt x="54947" y="3187451"/>
                  </a:lnTo>
                  <a:lnTo>
                    <a:pt x="0" y="3187451"/>
                  </a:lnTo>
                  <a:close/>
                </a:path>
              </a:pathLst>
            </a:custGeom>
            <a:solidFill>
              <a:srgbClr val="7EB900"/>
            </a:solidFill>
          </p:spPr>
        </p:sp>
        <p:sp>
          <p:nvSpPr>
            <p:cNvPr id="12" name="TextBox 7">
              <a:extLst>
                <a:ext uri="{FF2B5EF4-FFF2-40B4-BE49-F238E27FC236}">
                  <a16:creationId xmlns:a16="http://schemas.microsoft.com/office/drawing/2014/main" id="{44AD8F54-2224-42CD-37B3-EB956B440C43}"/>
                </a:ext>
              </a:extLst>
            </p:cNvPr>
            <p:cNvSpPr txBox="1"/>
            <p:nvPr/>
          </p:nvSpPr>
          <p:spPr>
            <a:xfrm>
              <a:off x="0" y="-38100"/>
              <a:ext cx="812800" cy="850900"/>
            </a:xfrm>
            <a:prstGeom prst="rect">
              <a:avLst/>
            </a:prstGeom>
          </p:spPr>
          <p:txBody>
            <a:bodyPr lIns="38382" tIns="38382" rIns="38382" bIns="38382" rtlCol="0" anchor="ctr"/>
            <a:lstStyle/>
            <a:p>
              <a:pPr algn="ctr">
                <a:lnSpc>
                  <a:spcPts val="2670"/>
                </a:lnSpc>
              </a:pPr>
              <a:endParaRPr/>
            </a:p>
          </p:txBody>
        </p:sp>
      </p:grpSp>
      <p:grpSp>
        <p:nvGrpSpPr>
          <p:cNvPr id="13" name="Group 14">
            <a:extLst>
              <a:ext uri="{FF2B5EF4-FFF2-40B4-BE49-F238E27FC236}">
                <a16:creationId xmlns:a16="http://schemas.microsoft.com/office/drawing/2014/main" id="{74F52F97-6DC7-95CB-A9E1-2EB4D20FD5EF}"/>
              </a:ext>
            </a:extLst>
          </p:cNvPr>
          <p:cNvGrpSpPr/>
          <p:nvPr userDrawn="1"/>
        </p:nvGrpSpPr>
        <p:grpSpPr>
          <a:xfrm rot="-10800000">
            <a:off x="-4" y="3428999"/>
            <a:ext cx="155576" cy="3429000"/>
            <a:chOff x="0" y="0"/>
            <a:chExt cx="54231" cy="1792941"/>
          </a:xfrm>
        </p:grpSpPr>
        <p:sp>
          <p:nvSpPr>
            <p:cNvPr id="14" name="Freeform 15">
              <a:extLst>
                <a:ext uri="{FF2B5EF4-FFF2-40B4-BE49-F238E27FC236}">
                  <a16:creationId xmlns:a16="http://schemas.microsoft.com/office/drawing/2014/main" id="{E9246972-AB3C-81F0-2515-4D62F9C89B0B}"/>
                </a:ext>
              </a:extLst>
            </p:cNvPr>
            <p:cNvSpPr/>
            <p:nvPr/>
          </p:nvSpPr>
          <p:spPr>
            <a:xfrm>
              <a:off x="0" y="0"/>
              <a:ext cx="54231" cy="1792941"/>
            </a:xfrm>
            <a:custGeom>
              <a:avLst/>
              <a:gdLst/>
              <a:ahLst/>
              <a:cxnLst/>
              <a:rect l="l" t="t" r="r" b="b"/>
              <a:pathLst>
                <a:path w="54231" h="1792941">
                  <a:moveTo>
                    <a:pt x="0" y="0"/>
                  </a:moveTo>
                  <a:lnTo>
                    <a:pt x="54231" y="0"/>
                  </a:lnTo>
                  <a:lnTo>
                    <a:pt x="54231" y="1792941"/>
                  </a:lnTo>
                  <a:lnTo>
                    <a:pt x="0" y="1792941"/>
                  </a:lnTo>
                  <a:close/>
                </a:path>
              </a:pathLst>
            </a:custGeom>
            <a:solidFill>
              <a:srgbClr val="00A3EE"/>
            </a:solidFill>
          </p:spPr>
        </p:sp>
        <p:sp>
          <p:nvSpPr>
            <p:cNvPr id="15" name="TextBox 16">
              <a:extLst>
                <a:ext uri="{FF2B5EF4-FFF2-40B4-BE49-F238E27FC236}">
                  <a16:creationId xmlns:a16="http://schemas.microsoft.com/office/drawing/2014/main" id="{77B348A2-7943-2835-DE77-AC1B5DBB2CED}"/>
                </a:ext>
              </a:extLst>
            </p:cNvPr>
            <p:cNvSpPr txBox="1"/>
            <p:nvPr/>
          </p:nvSpPr>
          <p:spPr>
            <a:xfrm>
              <a:off x="0" y="-38100"/>
              <a:ext cx="812800" cy="850900"/>
            </a:xfrm>
            <a:prstGeom prst="rect">
              <a:avLst/>
            </a:prstGeom>
          </p:spPr>
          <p:txBody>
            <a:bodyPr lIns="38382" tIns="38382" rIns="38382" bIns="38382" rtlCol="0" anchor="ctr"/>
            <a:lstStyle/>
            <a:p>
              <a:pPr algn="ctr">
                <a:lnSpc>
                  <a:spcPts val="2670"/>
                </a:lnSpc>
              </a:pPr>
              <a:endParaRPr/>
            </a:p>
          </p:txBody>
        </p:sp>
      </p:grpSp>
      <p:grpSp>
        <p:nvGrpSpPr>
          <p:cNvPr id="16" name="Group 17">
            <a:extLst>
              <a:ext uri="{FF2B5EF4-FFF2-40B4-BE49-F238E27FC236}">
                <a16:creationId xmlns:a16="http://schemas.microsoft.com/office/drawing/2014/main" id="{49B96D9C-45CE-3097-5A3B-A400E59322DA}"/>
              </a:ext>
            </a:extLst>
          </p:cNvPr>
          <p:cNvGrpSpPr/>
          <p:nvPr userDrawn="1"/>
        </p:nvGrpSpPr>
        <p:grpSpPr>
          <a:xfrm rot="-10800000">
            <a:off x="-1" y="78814"/>
            <a:ext cx="155575" cy="3350186"/>
            <a:chOff x="0" y="0"/>
            <a:chExt cx="54231" cy="1792941"/>
          </a:xfrm>
        </p:grpSpPr>
        <p:sp>
          <p:nvSpPr>
            <p:cNvPr id="17" name="Freeform 18">
              <a:extLst>
                <a:ext uri="{FF2B5EF4-FFF2-40B4-BE49-F238E27FC236}">
                  <a16:creationId xmlns:a16="http://schemas.microsoft.com/office/drawing/2014/main" id="{F44C32CA-4281-3B28-A33E-F0580F660AC0}"/>
                </a:ext>
              </a:extLst>
            </p:cNvPr>
            <p:cNvSpPr/>
            <p:nvPr/>
          </p:nvSpPr>
          <p:spPr>
            <a:xfrm>
              <a:off x="0" y="0"/>
              <a:ext cx="54231" cy="1792941"/>
            </a:xfrm>
            <a:custGeom>
              <a:avLst/>
              <a:gdLst/>
              <a:ahLst/>
              <a:cxnLst/>
              <a:rect l="l" t="t" r="r" b="b"/>
              <a:pathLst>
                <a:path w="54231" h="1792941">
                  <a:moveTo>
                    <a:pt x="0" y="0"/>
                  </a:moveTo>
                  <a:lnTo>
                    <a:pt x="54231" y="0"/>
                  </a:lnTo>
                  <a:lnTo>
                    <a:pt x="54231" y="1792941"/>
                  </a:lnTo>
                  <a:lnTo>
                    <a:pt x="0" y="1792941"/>
                  </a:lnTo>
                  <a:close/>
                </a:path>
              </a:pathLst>
            </a:custGeom>
            <a:solidFill>
              <a:srgbClr val="F14F21"/>
            </a:solidFill>
          </p:spPr>
        </p:sp>
        <p:sp>
          <p:nvSpPr>
            <p:cNvPr id="18" name="TextBox 19">
              <a:extLst>
                <a:ext uri="{FF2B5EF4-FFF2-40B4-BE49-F238E27FC236}">
                  <a16:creationId xmlns:a16="http://schemas.microsoft.com/office/drawing/2014/main" id="{37B326F1-AA53-28BC-4C1A-7B327766B48B}"/>
                </a:ext>
              </a:extLst>
            </p:cNvPr>
            <p:cNvSpPr txBox="1"/>
            <p:nvPr/>
          </p:nvSpPr>
          <p:spPr>
            <a:xfrm>
              <a:off x="0" y="-38100"/>
              <a:ext cx="812800" cy="850900"/>
            </a:xfrm>
            <a:prstGeom prst="rect">
              <a:avLst/>
            </a:prstGeom>
          </p:spPr>
          <p:txBody>
            <a:bodyPr lIns="38382" tIns="38382" rIns="38382" bIns="38382" rtlCol="0" anchor="ctr"/>
            <a:lstStyle/>
            <a:p>
              <a:pPr algn="ctr">
                <a:lnSpc>
                  <a:spcPts val="2670"/>
                </a:lnSpc>
              </a:pPr>
              <a:endParaRPr/>
            </a:p>
          </p:txBody>
        </p:sp>
      </p:grpSp>
      <p:sp>
        <p:nvSpPr>
          <p:cNvPr id="26" name="Freeform 3">
            <a:extLst>
              <a:ext uri="{FF2B5EF4-FFF2-40B4-BE49-F238E27FC236}">
                <a16:creationId xmlns:a16="http://schemas.microsoft.com/office/drawing/2014/main" id="{187918E1-B8BB-3648-82DC-1FE3B86DD8A1}"/>
              </a:ext>
            </a:extLst>
          </p:cNvPr>
          <p:cNvSpPr/>
          <p:nvPr/>
        </p:nvSpPr>
        <p:spPr>
          <a:xfrm rot="16200000">
            <a:off x="2979732" y="3742865"/>
            <a:ext cx="136525" cy="6096000"/>
          </a:xfrm>
          <a:custGeom>
            <a:avLst/>
            <a:gdLst/>
            <a:ahLst/>
            <a:cxnLst/>
            <a:rect l="l" t="t" r="r" b="b"/>
            <a:pathLst>
              <a:path w="54947" h="3187451">
                <a:moveTo>
                  <a:pt x="0" y="0"/>
                </a:moveTo>
                <a:lnTo>
                  <a:pt x="54947" y="0"/>
                </a:lnTo>
                <a:lnTo>
                  <a:pt x="54947" y="3187451"/>
                </a:lnTo>
                <a:lnTo>
                  <a:pt x="0" y="3187451"/>
                </a:lnTo>
                <a:close/>
              </a:path>
            </a:pathLst>
          </a:custGeom>
          <a:solidFill>
            <a:srgbClr val="00A3EE"/>
          </a:solidFill>
        </p:spPr>
      </p:sp>
      <p:sp>
        <p:nvSpPr>
          <p:cNvPr id="29" name="Freeform 6">
            <a:extLst>
              <a:ext uri="{FF2B5EF4-FFF2-40B4-BE49-F238E27FC236}">
                <a16:creationId xmlns:a16="http://schemas.microsoft.com/office/drawing/2014/main" id="{F5E3AF7C-0948-BFD6-B58B-3794BB7EA4B3}"/>
              </a:ext>
            </a:extLst>
          </p:cNvPr>
          <p:cNvSpPr/>
          <p:nvPr/>
        </p:nvSpPr>
        <p:spPr>
          <a:xfrm rot="16200000">
            <a:off x="9075738" y="3742864"/>
            <a:ext cx="136525" cy="6096000"/>
          </a:xfrm>
          <a:custGeom>
            <a:avLst/>
            <a:gdLst/>
            <a:ahLst/>
            <a:cxnLst/>
            <a:rect l="l" t="t" r="r" b="b"/>
            <a:pathLst>
              <a:path w="54947" h="3187451">
                <a:moveTo>
                  <a:pt x="0" y="0"/>
                </a:moveTo>
                <a:lnTo>
                  <a:pt x="54947" y="0"/>
                </a:lnTo>
                <a:lnTo>
                  <a:pt x="54947" y="3187451"/>
                </a:lnTo>
                <a:lnTo>
                  <a:pt x="0" y="3187451"/>
                </a:lnTo>
                <a:close/>
              </a:path>
            </a:pathLst>
          </a:custGeom>
          <a:solidFill>
            <a:srgbClr val="FEB800"/>
          </a:solidFill>
        </p:spPr>
      </p:sp>
      <p:sp>
        <p:nvSpPr>
          <p:cNvPr id="44" name="Freeform 18">
            <a:extLst>
              <a:ext uri="{FF2B5EF4-FFF2-40B4-BE49-F238E27FC236}">
                <a16:creationId xmlns:a16="http://schemas.microsoft.com/office/drawing/2014/main" id="{16BE004A-9E2F-A0F8-F509-E28AA37D8DB0}"/>
              </a:ext>
            </a:extLst>
          </p:cNvPr>
          <p:cNvSpPr/>
          <p:nvPr/>
        </p:nvSpPr>
        <p:spPr>
          <a:xfrm rot="10800000">
            <a:off x="12043099" y="25262"/>
            <a:ext cx="155575" cy="3419961"/>
          </a:xfrm>
          <a:custGeom>
            <a:avLst/>
            <a:gdLst/>
            <a:ahLst/>
            <a:cxnLst/>
            <a:rect l="l" t="t" r="r" b="b"/>
            <a:pathLst>
              <a:path w="54231" h="1792941">
                <a:moveTo>
                  <a:pt x="0" y="0"/>
                </a:moveTo>
                <a:lnTo>
                  <a:pt x="54231" y="0"/>
                </a:lnTo>
                <a:lnTo>
                  <a:pt x="54231" y="1792941"/>
                </a:lnTo>
                <a:lnTo>
                  <a:pt x="0" y="1792941"/>
                </a:lnTo>
                <a:close/>
              </a:path>
            </a:pathLst>
          </a:custGeom>
          <a:solidFill>
            <a:srgbClr val="7EB900"/>
          </a:solidFill>
        </p:spPr>
      </p:sp>
      <p:sp>
        <p:nvSpPr>
          <p:cNvPr id="47" name="Freeform 15">
            <a:extLst>
              <a:ext uri="{FF2B5EF4-FFF2-40B4-BE49-F238E27FC236}">
                <a16:creationId xmlns:a16="http://schemas.microsoft.com/office/drawing/2014/main" id="{B70FEC0C-2C4D-5C74-2496-CA44F1D5798A}"/>
              </a:ext>
            </a:extLst>
          </p:cNvPr>
          <p:cNvSpPr/>
          <p:nvPr/>
        </p:nvSpPr>
        <p:spPr>
          <a:xfrm rot="10800000">
            <a:off x="12037762" y="3403737"/>
            <a:ext cx="155576" cy="3429000"/>
          </a:xfrm>
          <a:custGeom>
            <a:avLst/>
            <a:gdLst/>
            <a:ahLst/>
            <a:cxnLst/>
            <a:rect l="l" t="t" r="r" b="b"/>
            <a:pathLst>
              <a:path w="54231" h="1792941">
                <a:moveTo>
                  <a:pt x="0" y="0"/>
                </a:moveTo>
                <a:lnTo>
                  <a:pt x="54231" y="0"/>
                </a:lnTo>
                <a:lnTo>
                  <a:pt x="54231" y="1792941"/>
                </a:lnTo>
                <a:lnTo>
                  <a:pt x="0" y="1792941"/>
                </a:lnTo>
                <a:close/>
              </a:path>
            </a:pathLst>
          </a:custGeom>
          <a:solidFill>
            <a:srgbClr val="FEB800"/>
          </a:solidFill>
        </p:spPr>
      </p:sp>
      <p:pic>
        <p:nvPicPr>
          <p:cNvPr id="1032" name="Picture 8">
            <a:extLst>
              <a:ext uri="{FF2B5EF4-FFF2-40B4-BE49-F238E27FC236}">
                <a16:creationId xmlns:a16="http://schemas.microsoft.com/office/drawing/2014/main" id="{8BCE92BF-0802-B880-295B-C6720AC3D1C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886310" y="230188"/>
            <a:ext cx="393158" cy="391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Platform New Icons 2020 | Summit Bajracharya">
            <a:extLst>
              <a:ext uri="{FF2B5EF4-FFF2-40B4-BE49-F238E27FC236}">
                <a16:creationId xmlns:a16="http://schemas.microsoft.com/office/drawing/2014/main" id="{8D95BF82-F11A-653E-6D25-081D45768373}"/>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203685" y="240350"/>
            <a:ext cx="381798" cy="38179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30ED65D9-B9A4-ACD1-CE12-418A24E8E573}"/>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534344" y="258946"/>
            <a:ext cx="368514" cy="3673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Power Platform – Microsoft Adoption">
            <a:extLst>
              <a:ext uri="{FF2B5EF4-FFF2-40B4-BE49-F238E27FC236}">
                <a16:creationId xmlns:a16="http://schemas.microsoft.com/office/drawing/2014/main" id="{5D108520-2927-0E63-737D-F408B6972B92}"/>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580295" y="230188"/>
            <a:ext cx="420180" cy="40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8457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Oswald SemiBold" panose="020B0604020202020204" pitchFamily="2"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Oswald" panose="00000500000000000000" pitchFamily="2"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Oswald" panose="00000500000000000000" pitchFamily="2"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Oswald" panose="00000500000000000000" pitchFamily="2"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Oswald" panose="00000500000000000000" pitchFamily="2"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Oswald" panose="00000500000000000000"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learn.microsoft.com/en-us/connectors/custom-connectors/define-blank" TargetMode="External"/><Relationship Id="rId3" Type="http://schemas.openxmlformats.org/officeDocument/2006/relationships/hyperlink" Target="https://learn.microsoft.com/en-us/power-apps/developer/data-platform/tutorial-write-plug-in" TargetMode="External"/><Relationship Id="rId7" Type="http://schemas.openxmlformats.org/officeDocument/2006/relationships/hyperlink" Target="https://learn.microsoft.com/en-us/power-apps/developer/data-platform/custom-api" TargetMode="External"/><Relationship Id="rId2" Type="http://schemas.openxmlformats.org/officeDocument/2006/relationships/hyperlink" Target="https://www.youtube.com/watch?v=2hE2jY9hXgw" TargetMode="External"/><Relationship Id="rId1" Type="http://schemas.openxmlformats.org/officeDocument/2006/relationships/slideLayout" Target="../slideLayouts/slideLayout2.xml"/><Relationship Id="rId6" Type="http://schemas.openxmlformats.org/officeDocument/2006/relationships/hyperlink" Target="https://learn.microsoft.com/en-us/power-query/dataflows/create-use" TargetMode="External"/><Relationship Id="rId11" Type="http://schemas.openxmlformats.org/officeDocument/2006/relationships/hyperlink" Target="https://learn.microsoft.com/en-us/power-apps/maker/data-platform/solutions-overview" TargetMode="External"/><Relationship Id="rId5" Type="http://schemas.openxmlformats.org/officeDocument/2006/relationships/hyperlink" Target="https://learn.microsoft.com/en-us/power-apps/developer/component-framework/create-custom-controls-using-pcf" TargetMode="External"/><Relationship Id="rId10" Type="http://schemas.openxmlformats.org/officeDocument/2006/relationships/hyperlink" Target="https://learn.microsoft.com/en-us/sharepoint/dev/sp-add-ins/get-to-know-the-sharepoint-rest-service?tabs=csom" TargetMode="External"/><Relationship Id="rId4" Type="http://schemas.openxmlformats.org/officeDocument/2006/relationships/hyperlink" Target="https://github.com/blakeZTL/DOT-PowerPlatformDay" TargetMode="External"/><Relationship Id="rId9" Type="http://schemas.openxmlformats.org/officeDocument/2006/relationships/hyperlink" Target="https://learn.microsoft.com/en-us/power-apps/developer/data-platform/webapi/ove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6222-D783-DCD2-C93C-052BAC733324}"/>
              </a:ext>
            </a:extLst>
          </p:cNvPr>
          <p:cNvSpPr>
            <a:spLocks noGrp="1"/>
          </p:cNvSpPr>
          <p:nvPr>
            <p:ph type="ctrTitle"/>
          </p:nvPr>
        </p:nvSpPr>
        <p:spPr>
          <a:xfrm>
            <a:off x="486841" y="1687929"/>
            <a:ext cx="4832132" cy="1322212"/>
          </a:xfrm>
        </p:spPr>
        <p:txBody>
          <a:bodyPr>
            <a:normAutofit/>
          </a:bodyPr>
          <a:lstStyle/>
          <a:p>
            <a:r>
              <a:rPr lang="en-US" dirty="0"/>
              <a:t>Eagle Eye</a:t>
            </a:r>
          </a:p>
        </p:txBody>
      </p:sp>
      <p:sp>
        <p:nvSpPr>
          <p:cNvPr id="3" name="Subtitle 2">
            <a:extLst>
              <a:ext uri="{FF2B5EF4-FFF2-40B4-BE49-F238E27FC236}">
                <a16:creationId xmlns:a16="http://schemas.microsoft.com/office/drawing/2014/main" id="{52C13730-BA8C-AC24-0DA5-06018E2A43B0}"/>
              </a:ext>
            </a:extLst>
          </p:cNvPr>
          <p:cNvSpPr>
            <a:spLocks noGrp="1"/>
          </p:cNvSpPr>
          <p:nvPr>
            <p:ph type="subTitle" idx="1"/>
          </p:nvPr>
        </p:nvSpPr>
        <p:spPr/>
        <p:txBody>
          <a:bodyPr vert="horz" lIns="91440" tIns="45720" rIns="91440" bIns="45720" rtlCol="0" anchor="t">
            <a:normAutofit/>
          </a:bodyPr>
          <a:lstStyle/>
          <a:p>
            <a:r>
              <a:rPr lang="en-US" dirty="0"/>
              <a:t>FAA – AIR TRAFFIC – Blake Bradford</a:t>
            </a:r>
          </a:p>
        </p:txBody>
      </p:sp>
    </p:spTree>
    <p:extLst>
      <p:ext uri="{BB962C8B-B14F-4D97-AF65-F5344CB8AC3E}">
        <p14:creationId xmlns:p14="http://schemas.microsoft.com/office/powerpoint/2010/main" val="212454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EA4A-615D-C180-7996-9301332CCE2A}"/>
              </a:ext>
            </a:extLst>
          </p:cNvPr>
          <p:cNvSpPr>
            <a:spLocks noGrp="1"/>
          </p:cNvSpPr>
          <p:nvPr>
            <p:ph type="title"/>
          </p:nvPr>
        </p:nvSpPr>
        <p:spPr/>
        <p:txBody>
          <a:bodyPr/>
          <a:lstStyle/>
          <a:p>
            <a:r>
              <a:rPr lang="en-US"/>
              <a:t>Resources (optional)</a:t>
            </a:r>
          </a:p>
        </p:txBody>
      </p:sp>
      <p:sp>
        <p:nvSpPr>
          <p:cNvPr id="3" name="Content Placeholder 2">
            <a:extLst>
              <a:ext uri="{FF2B5EF4-FFF2-40B4-BE49-F238E27FC236}">
                <a16:creationId xmlns:a16="http://schemas.microsoft.com/office/drawing/2014/main" id="{2043833F-1DF7-B6F8-D54D-0048B050ECC4}"/>
              </a:ext>
            </a:extLst>
          </p:cNvPr>
          <p:cNvSpPr>
            <a:spLocks noGrp="1"/>
          </p:cNvSpPr>
          <p:nvPr>
            <p:ph idx="1"/>
          </p:nvPr>
        </p:nvSpPr>
        <p:spPr/>
        <p:txBody>
          <a:bodyPr>
            <a:normAutofit fontScale="70000" lnSpcReduction="20000"/>
          </a:bodyPr>
          <a:lstStyle/>
          <a:p>
            <a:r>
              <a:rPr lang="en-US" dirty="0">
                <a:hlinkClick r:id="rId2"/>
              </a:rPr>
              <a:t>(168) Power Platform: Advanced Learning Workshop on Solution Architecture </a:t>
            </a:r>
            <a:r>
              <a:rPr lang="en-US" dirty="0">
                <a:hlinkClick r:id="rId3"/>
              </a:rPr>
              <a:t>–</a:t>
            </a:r>
            <a:r>
              <a:rPr lang="en-US" dirty="0">
                <a:hlinkClick r:id="rId2"/>
              </a:rPr>
              <a:t> YouTube</a:t>
            </a:r>
            <a:endParaRPr lang="en-US" dirty="0"/>
          </a:p>
          <a:p>
            <a:r>
              <a:rPr lang="en-US" dirty="0" err="1">
                <a:hlinkClick r:id="rId4"/>
              </a:rPr>
              <a:t>blakeZTL</a:t>
            </a:r>
            <a:r>
              <a:rPr lang="en-US" dirty="0">
                <a:hlinkClick r:id="rId4"/>
              </a:rPr>
              <a:t>/DOT-</a:t>
            </a:r>
            <a:r>
              <a:rPr lang="en-US" dirty="0" err="1">
                <a:hlinkClick r:id="rId4"/>
              </a:rPr>
              <a:t>PowerPlatformDay</a:t>
            </a:r>
            <a:r>
              <a:rPr lang="en-US" dirty="0">
                <a:hlinkClick r:id="rId4"/>
              </a:rPr>
              <a:t>: A repository for resources regarding the presentation (github.com)</a:t>
            </a:r>
            <a:endParaRPr lang="en-US" dirty="0">
              <a:hlinkClick r:id="rId3"/>
            </a:endParaRPr>
          </a:p>
          <a:p>
            <a:r>
              <a:rPr lang="en-US" dirty="0">
                <a:hlinkClick r:id="rId3"/>
              </a:rPr>
              <a:t>Tutorial: Write and register a plug-in (Microsoft Dataverse) - Power Apps | Microsoft Learn</a:t>
            </a:r>
            <a:endParaRPr lang="en-US" dirty="0"/>
          </a:p>
          <a:p>
            <a:r>
              <a:rPr lang="en-US" dirty="0">
                <a:hlinkClick r:id="rId5"/>
              </a:rPr>
              <a:t>Create and build a code component - Power Apps | Microsoft Learn</a:t>
            </a:r>
            <a:endParaRPr lang="en-US" dirty="0"/>
          </a:p>
          <a:p>
            <a:r>
              <a:rPr lang="en-US" dirty="0">
                <a:hlinkClick r:id="rId6"/>
              </a:rPr>
              <a:t>Create and use dataflows in Microsoft Power Platform - Power Query | Microsoft Learn</a:t>
            </a:r>
            <a:endParaRPr lang="en-US" dirty="0"/>
          </a:p>
          <a:p>
            <a:r>
              <a:rPr lang="en-US" dirty="0">
                <a:hlinkClick r:id="rId7"/>
              </a:rPr>
              <a:t>Create and use custom APIs (Microsoft Dataverse) - Power Apps | Microsoft Learn</a:t>
            </a:r>
            <a:endParaRPr lang="en-US" dirty="0"/>
          </a:p>
          <a:p>
            <a:r>
              <a:rPr lang="en-US" dirty="0">
                <a:hlinkClick r:id="rId8"/>
              </a:rPr>
              <a:t>Create a custom connector from scratch | Microsoft Learn</a:t>
            </a:r>
            <a:endParaRPr lang="en-US" dirty="0"/>
          </a:p>
          <a:p>
            <a:r>
              <a:rPr lang="en-US" dirty="0">
                <a:hlinkClick r:id="rId9"/>
              </a:rPr>
              <a:t>Use the Microsoft Dataverse Web API (Dataverse) - Power Apps | Microsoft Learn</a:t>
            </a:r>
            <a:endParaRPr lang="en-US" dirty="0"/>
          </a:p>
          <a:p>
            <a:r>
              <a:rPr lang="en-US" dirty="0">
                <a:hlinkClick r:id="rId10"/>
              </a:rPr>
              <a:t>Get to know the SharePoint REST service | Microsoft Learn</a:t>
            </a:r>
            <a:endParaRPr lang="en-US" dirty="0"/>
          </a:p>
          <a:p>
            <a:r>
              <a:rPr lang="en-US" dirty="0">
                <a:hlinkClick r:id="rId11"/>
              </a:rPr>
              <a:t>Solutions in Power Apps - Power Apps | Microsoft Learn</a:t>
            </a:r>
            <a:endParaRPr lang="en-US" dirty="0"/>
          </a:p>
        </p:txBody>
      </p:sp>
      <p:sp>
        <p:nvSpPr>
          <p:cNvPr id="4" name="Date Placeholder 3">
            <a:extLst>
              <a:ext uri="{FF2B5EF4-FFF2-40B4-BE49-F238E27FC236}">
                <a16:creationId xmlns:a16="http://schemas.microsoft.com/office/drawing/2014/main" id="{F14BEB73-6900-9EF7-6ADA-4C11DD3847DD}"/>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FC0320C1-8614-96E3-D4D5-214176DF64DD}"/>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AB62EBDA-D53E-37D0-CE46-6D43791E8C2E}"/>
              </a:ext>
            </a:extLst>
          </p:cNvPr>
          <p:cNvSpPr>
            <a:spLocks noGrp="1"/>
          </p:cNvSpPr>
          <p:nvPr>
            <p:ph type="sldNum" sz="quarter" idx="12"/>
          </p:nvPr>
        </p:nvSpPr>
        <p:spPr/>
        <p:txBody>
          <a:bodyPr/>
          <a:lstStyle/>
          <a:p>
            <a:fld id="{D512FE28-C787-490D-AA43-41AD85150926}" type="slidenum">
              <a:rPr lang="en-US" smtClean="0"/>
              <a:t>10</a:t>
            </a:fld>
            <a:endParaRPr lang="en-US"/>
          </a:p>
        </p:txBody>
      </p:sp>
    </p:spTree>
    <p:extLst>
      <p:ext uri="{BB962C8B-B14F-4D97-AF65-F5344CB8AC3E}">
        <p14:creationId xmlns:p14="http://schemas.microsoft.com/office/powerpoint/2010/main" val="140465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AADC-6E37-C0EE-4C37-1C5E4622C265}"/>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C28CF0F1-CE58-F8BB-D494-E361DB4C857F}"/>
              </a:ext>
            </a:extLst>
          </p:cNvPr>
          <p:cNvSpPr>
            <a:spLocks noGrp="1"/>
          </p:cNvSpPr>
          <p:nvPr>
            <p:ph type="subTitle" idx="1"/>
          </p:nvPr>
        </p:nvSpPr>
        <p:spPr>
          <a:xfrm>
            <a:off x="417232" y="3753506"/>
            <a:ext cx="4832132" cy="743849"/>
          </a:xfrm>
        </p:spPr>
        <p:txBody>
          <a:bodyPr>
            <a:normAutofit fontScale="92500" lnSpcReduction="20000"/>
          </a:bodyPr>
          <a:lstStyle/>
          <a:p>
            <a:r>
              <a:rPr lang="en-US" dirty="0"/>
              <a:t>Questions?</a:t>
            </a:r>
          </a:p>
          <a:p>
            <a:r>
              <a:rPr lang="en-US" dirty="0"/>
              <a:t>james.b.bradford@faa.gov</a:t>
            </a:r>
          </a:p>
        </p:txBody>
      </p:sp>
    </p:spTree>
    <p:extLst>
      <p:ext uri="{BB962C8B-B14F-4D97-AF65-F5344CB8AC3E}">
        <p14:creationId xmlns:p14="http://schemas.microsoft.com/office/powerpoint/2010/main" val="112679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0BFE-8396-63FF-2F4B-890FDC461A7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13722EF-53CA-92C7-1880-E12674C23817}"/>
              </a:ext>
            </a:extLst>
          </p:cNvPr>
          <p:cNvSpPr>
            <a:spLocks noGrp="1"/>
          </p:cNvSpPr>
          <p:nvPr>
            <p:ph idx="1"/>
          </p:nvPr>
        </p:nvSpPr>
        <p:spPr/>
        <p:txBody>
          <a:bodyPr/>
          <a:lstStyle/>
          <a:p>
            <a:r>
              <a:rPr lang="en-US" dirty="0"/>
              <a:t>Develop full stack applications in the Power Platform</a:t>
            </a:r>
          </a:p>
          <a:p>
            <a:r>
              <a:rPr lang="en-US" dirty="0"/>
              <a:t>Team of 3 remote employees based out of FAA HQ</a:t>
            </a:r>
          </a:p>
          <a:p>
            <a:r>
              <a:rPr lang="en-US" dirty="0"/>
              <a:t>My role is one of the three developers charged to unlock the full potential of what the Power Platform can do for the agency</a:t>
            </a:r>
          </a:p>
          <a:p>
            <a:pPr lvl="1"/>
            <a:r>
              <a:rPr lang="en-US" dirty="0"/>
              <a:t>Custom Connectors</a:t>
            </a:r>
          </a:p>
          <a:p>
            <a:pPr lvl="1"/>
            <a:r>
              <a:rPr lang="en-US" dirty="0"/>
              <a:t>C# Plugins</a:t>
            </a:r>
          </a:p>
          <a:p>
            <a:pPr lvl="1"/>
            <a:r>
              <a:rPr lang="en-US" dirty="0"/>
              <a:t>Custom Code components</a:t>
            </a:r>
          </a:p>
          <a:p>
            <a:pPr lvl="1"/>
            <a:r>
              <a:rPr lang="en-US" dirty="0"/>
              <a:t>More…</a:t>
            </a:r>
          </a:p>
          <a:p>
            <a:endParaRPr lang="en-US" dirty="0"/>
          </a:p>
          <a:p>
            <a:endParaRPr lang="en-US" dirty="0"/>
          </a:p>
        </p:txBody>
      </p:sp>
      <p:sp>
        <p:nvSpPr>
          <p:cNvPr id="4" name="Date Placeholder 3">
            <a:extLst>
              <a:ext uri="{FF2B5EF4-FFF2-40B4-BE49-F238E27FC236}">
                <a16:creationId xmlns:a16="http://schemas.microsoft.com/office/drawing/2014/main" id="{8C229D12-7753-6B63-5747-AA8726797119}"/>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3786B5FB-A260-C7AA-DC34-1F41B5F84330}"/>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5670DB4B-35F8-A1A8-3B23-FF3A4B751CC5}"/>
              </a:ext>
            </a:extLst>
          </p:cNvPr>
          <p:cNvSpPr>
            <a:spLocks noGrp="1"/>
          </p:cNvSpPr>
          <p:nvPr>
            <p:ph type="sldNum" sz="quarter" idx="12"/>
          </p:nvPr>
        </p:nvSpPr>
        <p:spPr/>
        <p:txBody>
          <a:bodyPr/>
          <a:lstStyle/>
          <a:p>
            <a:fld id="{D512FE28-C787-490D-AA43-41AD85150926}" type="slidenum">
              <a:rPr lang="en-US" smtClean="0"/>
              <a:t>2</a:t>
            </a:fld>
            <a:endParaRPr lang="en-US"/>
          </a:p>
        </p:txBody>
      </p:sp>
    </p:spTree>
    <p:extLst>
      <p:ext uri="{BB962C8B-B14F-4D97-AF65-F5344CB8AC3E}">
        <p14:creationId xmlns:p14="http://schemas.microsoft.com/office/powerpoint/2010/main" val="254060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15EE-F8CA-E505-1DD4-CCDABF65603A}"/>
              </a:ext>
            </a:extLst>
          </p:cNvPr>
          <p:cNvSpPr>
            <a:spLocks noGrp="1"/>
          </p:cNvSpPr>
          <p:nvPr>
            <p:ph type="title"/>
          </p:nvPr>
        </p:nvSpPr>
        <p:spPr/>
        <p:txBody>
          <a:bodyPr/>
          <a:lstStyle/>
          <a:p>
            <a:r>
              <a:rPr lang="en-US"/>
              <a:t>Problem</a:t>
            </a:r>
          </a:p>
        </p:txBody>
      </p:sp>
      <p:sp>
        <p:nvSpPr>
          <p:cNvPr id="3" name="Content Placeholder 2">
            <a:extLst>
              <a:ext uri="{FF2B5EF4-FFF2-40B4-BE49-F238E27FC236}">
                <a16:creationId xmlns:a16="http://schemas.microsoft.com/office/drawing/2014/main" id="{DCDFC5C0-7E49-7170-F2BE-8A0839251B25}"/>
              </a:ext>
            </a:extLst>
          </p:cNvPr>
          <p:cNvSpPr>
            <a:spLocks noGrp="1"/>
          </p:cNvSpPr>
          <p:nvPr>
            <p:ph idx="1"/>
          </p:nvPr>
        </p:nvSpPr>
        <p:spPr/>
        <p:txBody>
          <a:bodyPr/>
          <a:lstStyle/>
          <a:p>
            <a:r>
              <a:rPr lang="en-US" dirty="0"/>
              <a:t>Silos of information not easily accessible in a easy or effective manor</a:t>
            </a:r>
          </a:p>
          <a:p>
            <a:r>
              <a:rPr lang="en-US" dirty="0"/>
              <a:t>Benefits of the application:</a:t>
            </a:r>
          </a:p>
          <a:p>
            <a:pPr lvl="1"/>
            <a:r>
              <a:rPr lang="en-US" dirty="0"/>
              <a:t>Around 2 hours of an operational supervisor’s day can be given back</a:t>
            </a:r>
          </a:p>
          <a:p>
            <a:pPr lvl="1"/>
            <a:r>
              <a:rPr lang="en-US" dirty="0"/>
              <a:t>Not only the consolidation of data sources, but the support to collaborate on them</a:t>
            </a:r>
          </a:p>
          <a:p>
            <a:pPr lvl="1"/>
            <a:r>
              <a:rPr lang="en-US" dirty="0"/>
              <a:t>Leads to a practical and maintainable ability to efficiently share data and save time</a:t>
            </a:r>
          </a:p>
          <a:p>
            <a:endParaRPr lang="en-US" dirty="0"/>
          </a:p>
        </p:txBody>
      </p:sp>
      <p:sp>
        <p:nvSpPr>
          <p:cNvPr id="4" name="Date Placeholder 3">
            <a:extLst>
              <a:ext uri="{FF2B5EF4-FFF2-40B4-BE49-F238E27FC236}">
                <a16:creationId xmlns:a16="http://schemas.microsoft.com/office/drawing/2014/main" id="{4B944921-9178-A810-0E05-B811BDFC4F4B}"/>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D5FE9AFA-9E79-9419-F449-7934A335A7D2}"/>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F9CC809B-F948-D584-6D84-B39BA90543BC}"/>
              </a:ext>
            </a:extLst>
          </p:cNvPr>
          <p:cNvSpPr>
            <a:spLocks noGrp="1"/>
          </p:cNvSpPr>
          <p:nvPr>
            <p:ph type="sldNum" sz="quarter" idx="12"/>
          </p:nvPr>
        </p:nvSpPr>
        <p:spPr/>
        <p:txBody>
          <a:bodyPr/>
          <a:lstStyle/>
          <a:p>
            <a:fld id="{D512FE28-C787-490D-AA43-41AD85150926}" type="slidenum">
              <a:rPr lang="en-US" smtClean="0"/>
              <a:t>3</a:t>
            </a:fld>
            <a:endParaRPr lang="en-US"/>
          </a:p>
        </p:txBody>
      </p:sp>
    </p:spTree>
    <p:extLst>
      <p:ext uri="{BB962C8B-B14F-4D97-AF65-F5344CB8AC3E}">
        <p14:creationId xmlns:p14="http://schemas.microsoft.com/office/powerpoint/2010/main" val="208205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6825-98EE-7E2B-03DA-50808A8CCE45}"/>
              </a:ext>
            </a:extLst>
          </p:cNvPr>
          <p:cNvSpPr>
            <a:spLocks noGrp="1"/>
          </p:cNvSpPr>
          <p:nvPr>
            <p:ph type="title"/>
          </p:nvPr>
        </p:nvSpPr>
        <p:spPr/>
        <p:txBody>
          <a:bodyPr/>
          <a:lstStyle/>
          <a:p>
            <a:r>
              <a:rPr lang="en-US"/>
              <a:t>Solution Overview</a:t>
            </a:r>
          </a:p>
        </p:txBody>
      </p:sp>
      <p:sp>
        <p:nvSpPr>
          <p:cNvPr id="3" name="Content Placeholder 2">
            <a:extLst>
              <a:ext uri="{FF2B5EF4-FFF2-40B4-BE49-F238E27FC236}">
                <a16:creationId xmlns:a16="http://schemas.microsoft.com/office/drawing/2014/main" id="{AC6A18D0-8292-7A31-361E-919560D685C7}"/>
              </a:ext>
            </a:extLst>
          </p:cNvPr>
          <p:cNvSpPr>
            <a:spLocks noGrp="1"/>
          </p:cNvSpPr>
          <p:nvPr>
            <p:ph idx="1"/>
          </p:nvPr>
        </p:nvSpPr>
        <p:spPr/>
        <p:txBody>
          <a:bodyPr>
            <a:normAutofit fontScale="92500" lnSpcReduction="10000"/>
          </a:bodyPr>
          <a:lstStyle/>
          <a:p>
            <a:r>
              <a:rPr lang="en-US" dirty="0"/>
              <a:t>Created a Canvas Application to operate as a complex and interactive Dashboard</a:t>
            </a:r>
          </a:p>
          <a:p>
            <a:pPr lvl="1"/>
            <a:r>
              <a:rPr lang="en-US" dirty="0"/>
              <a:t>Companion Model Driven Application for data sharing and visibility</a:t>
            </a:r>
          </a:p>
          <a:p>
            <a:pPr lvl="1"/>
            <a:r>
              <a:rPr lang="en-US" dirty="0"/>
              <a:t>Power Bi Report for a rolled up version of the information</a:t>
            </a:r>
          </a:p>
          <a:p>
            <a:r>
              <a:rPr lang="en-US" dirty="0"/>
              <a:t>4 total solutions including a total of 110 items</a:t>
            </a:r>
          </a:p>
          <a:p>
            <a:pPr lvl="1"/>
            <a:r>
              <a:rPr lang="en-US" dirty="0"/>
              <a:t>2 apps, 31 tables, 24 cloud flows, 1 column security profile, 17 connection references, 8 custom connectors, 10 dataflows, 1 custom control (PCF component), 10 environmental variables, 1 security role, 1 site map, 3 web resources</a:t>
            </a:r>
          </a:p>
          <a:p>
            <a:r>
              <a:rPr lang="en-US" dirty="0"/>
              <a:t>Only possible through the use of custom connectors leveraging external APIs, threaded BATCH Dataverse API calls through Power Automate, PCF components, and the delegable features of using Dataverse to create complex custom visuals.</a:t>
            </a:r>
          </a:p>
          <a:p>
            <a:endParaRPr lang="en-US" dirty="0"/>
          </a:p>
        </p:txBody>
      </p:sp>
      <p:sp>
        <p:nvSpPr>
          <p:cNvPr id="4" name="Date Placeholder 3">
            <a:extLst>
              <a:ext uri="{FF2B5EF4-FFF2-40B4-BE49-F238E27FC236}">
                <a16:creationId xmlns:a16="http://schemas.microsoft.com/office/drawing/2014/main" id="{394A7952-1252-C045-43D3-017923D8F5C6}"/>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E5710396-EE8F-EB95-2A62-228A4E7A3D41}"/>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8109AFE5-E71B-EA8D-AD35-1723E22DD44A}"/>
              </a:ext>
            </a:extLst>
          </p:cNvPr>
          <p:cNvSpPr>
            <a:spLocks noGrp="1"/>
          </p:cNvSpPr>
          <p:nvPr>
            <p:ph type="sldNum" sz="quarter" idx="12"/>
          </p:nvPr>
        </p:nvSpPr>
        <p:spPr/>
        <p:txBody>
          <a:bodyPr/>
          <a:lstStyle/>
          <a:p>
            <a:fld id="{D512FE28-C787-490D-AA43-41AD85150926}" type="slidenum">
              <a:rPr lang="en-US" smtClean="0"/>
              <a:t>4</a:t>
            </a:fld>
            <a:endParaRPr lang="en-US"/>
          </a:p>
        </p:txBody>
      </p:sp>
    </p:spTree>
    <p:extLst>
      <p:ext uri="{BB962C8B-B14F-4D97-AF65-F5344CB8AC3E}">
        <p14:creationId xmlns:p14="http://schemas.microsoft.com/office/powerpoint/2010/main" val="24447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4306-6AE1-17B9-926A-C8FCB5BE1A06}"/>
              </a:ext>
            </a:extLst>
          </p:cNvPr>
          <p:cNvSpPr>
            <a:spLocks noGrp="1"/>
          </p:cNvSpPr>
          <p:nvPr>
            <p:ph type="title"/>
          </p:nvPr>
        </p:nvSpPr>
        <p:spPr/>
        <p:txBody>
          <a:bodyPr/>
          <a:lstStyle/>
          <a:p>
            <a:r>
              <a:rPr lang="en-US"/>
              <a:t>Solution Implementation</a:t>
            </a:r>
          </a:p>
        </p:txBody>
      </p:sp>
      <p:sp>
        <p:nvSpPr>
          <p:cNvPr id="3" name="Content Placeholder 2">
            <a:extLst>
              <a:ext uri="{FF2B5EF4-FFF2-40B4-BE49-F238E27FC236}">
                <a16:creationId xmlns:a16="http://schemas.microsoft.com/office/drawing/2014/main" id="{678DDDEB-DC23-0C27-ED48-9FBE18F8AE65}"/>
              </a:ext>
            </a:extLst>
          </p:cNvPr>
          <p:cNvSpPr>
            <a:spLocks noGrp="1"/>
          </p:cNvSpPr>
          <p:nvPr>
            <p:ph idx="1"/>
          </p:nvPr>
        </p:nvSpPr>
        <p:spPr/>
        <p:txBody>
          <a:bodyPr>
            <a:normAutofit fontScale="55000" lnSpcReduction="20000"/>
          </a:bodyPr>
          <a:lstStyle/>
          <a:p>
            <a:r>
              <a:rPr lang="en-US" dirty="0"/>
              <a:t>Iterative process:</a:t>
            </a:r>
          </a:p>
          <a:p>
            <a:pPr lvl="1"/>
            <a:r>
              <a:rPr lang="en-US" dirty="0"/>
              <a:t>Started by creating Dataflows that would programmatically bring data into Dataverse.</a:t>
            </a:r>
          </a:p>
          <a:p>
            <a:pPr lvl="1"/>
            <a:r>
              <a:rPr lang="en-US" dirty="0"/>
              <a:t>Based on some dataset sizes, threaded and batched automations written for time savings</a:t>
            </a:r>
          </a:p>
          <a:p>
            <a:pPr lvl="1"/>
            <a:r>
              <a:rPr lang="en-US" dirty="0"/>
              <a:t>Custom connectors written to connect to the external sources</a:t>
            </a:r>
          </a:p>
          <a:p>
            <a:pPr lvl="1"/>
            <a:r>
              <a:rPr lang="en-US" dirty="0"/>
              <a:t>Basic UI modeling for more simplistic datasets</a:t>
            </a:r>
          </a:p>
          <a:p>
            <a:pPr lvl="1"/>
            <a:r>
              <a:rPr lang="en-US" dirty="0"/>
              <a:t>Step by step creation of each modeling stage of the more complex datasets to allow for the creation of their visuals</a:t>
            </a:r>
          </a:p>
          <a:p>
            <a:pPr lvl="1"/>
            <a:r>
              <a:rPr lang="en-US" dirty="0"/>
              <a:t>Dataflows to external Databases (Oracle) for enhanced dataset information</a:t>
            </a:r>
          </a:p>
          <a:p>
            <a:r>
              <a:rPr lang="en-US" dirty="0"/>
              <a:t>The data is refreshed every morning at 7 AM EST. With the assistance of Dataflows and Power Automate, the process is 15-20 minutes long versus 3 hours.</a:t>
            </a:r>
          </a:p>
          <a:p>
            <a:r>
              <a:rPr lang="en-US" dirty="0"/>
              <a:t>Hurdles during design/implementation:</a:t>
            </a:r>
          </a:p>
          <a:p>
            <a:pPr lvl="1"/>
            <a:r>
              <a:rPr lang="en-US" dirty="0"/>
              <a:t>Time. Data needed to be available daily but also at a time in which it would be the most usable</a:t>
            </a:r>
          </a:p>
          <a:p>
            <a:pPr lvl="1"/>
            <a:r>
              <a:rPr lang="en-US" dirty="0"/>
              <a:t>Creating custom data models. SQL and Python were used to create datasets to map weather stations to air traffic facilities. This dataset is a backbone of the product and its usefulness.</a:t>
            </a:r>
          </a:p>
          <a:p>
            <a:pPr lvl="1"/>
            <a:r>
              <a:rPr lang="en-US" dirty="0"/>
              <a:t>User saved settings.</a:t>
            </a:r>
          </a:p>
          <a:p>
            <a:pPr lvl="1"/>
            <a:r>
              <a:rPr lang="en-US" dirty="0"/>
              <a:t>Modeling data using baked in functionality instead of turning to PCF components.</a:t>
            </a:r>
          </a:p>
          <a:p>
            <a:endParaRPr lang="en-US" dirty="0"/>
          </a:p>
          <a:p>
            <a:endParaRPr lang="en-US" dirty="0"/>
          </a:p>
        </p:txBody>
      </p:sp>
      <p:sp>
        <p:nvSpPr>
          <p:cNvPr id="4" name="Date Placeholder 3">
            <a:extLst>
              <a:ext uri="{FF2B5EF4-FFF2-40B4-BE49-F238E27FC236}">
                <a16:creationId xmlns:a16="http://schemas.microsoft.com/office/drawing/2014/main" id="{A33EBA85-CA7C-840C-17FF-7C745C489D19}"/>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CB2D0F48-C419-0048-8D43-5EA888CC48AF}"/>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524847B9-F24D-8BA2-D29A-BE186B7167F7}"/>
              </a:ext>
            </a:extLst>
          </p:cNvPr>
          <p:cNvSpPr>
            <a:spLocks noGrp="1"/>
          </p:cNvSpPr>
          <p:nvPr>
            <p:ph type="sldNum" sz="quarter" idx="12"/>
          </p:nvPr>
        </p:nvSpPr>
        <p:spPr/>
        <p:txBody>
          <a:bodyPr/>
          <a:lstStyle/>
          <a:p>
            <a:fld id="{D512FE28-C787-490D-AA43-41AD85150926}" type="slidenum">
              <a:rPr lang="en-US" smtClean="0"/>
              <a:t>5</a:t>
            </a:fld>
            <a:endParaRPr lang="en-US"/>
          </a:p>
        </p:txBody>
      </p:sp>
    </p:spTree>
    <p:extLst>
      <p:ext uri="{BB962C8B-B14F-4D97-AF65-F5344CB8AC3E}">
        <p14:creationId xmlns:p14="http://schemas.microsoft.com/office/powerpoint/2010/main" val="338194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76E2-9730-03D7-A3A2-61C2460CAD28}"/>
              </a:ext>
            </a:extLst>
          </p:cNvPr>
          <p:cNvSpPr>
            <a:spLocks noGrp="1"/>
          </p:cNvSpPr>
          <p:nvPr>
            <p:ph type="title"/>
          </p:nvPr>
        </p:nvSpPr>
        <p:spPr/>
        <p:txBody>
          <a:bodyPr/>
          <a:lstStyle/>
          <a:p>
            <a:r>
              <a:rPr lang="en-US"/>
              <a:t>Solution Demo &amp; Display	</a:t>
            </a:r>
          </a:p>
        </p:txBody>
      </p:sp>
      <p:sp>
        <p:nvSpPr>
          <p:cNvPr id="3" name="Content Placeholder 2">
            <a:extLst>
              <a:ext uri="{FF2B5EF4-FFF2-40B4-BE49-F238E27FC236}">
                <a16:creationId xmlns:a16="http://schemas.microsoft.com/office/drawing/2014/main" id="{8E28BA9E-79F4-2BD3-5864-22232DA1645B}"/>
              </a:ext>
            </a:extLst>
          </p:cNvPr>
          <p:cNvSpPr>
            <a:spLocks noGrp="1"/>
          </p:cNvSpPr>
          <p:nvPr>
            <p:ph idx="1"/>
          </p:nvPr>
        </p:nvSpPr>
        <p:spPr/>
        <p:txBody>
          <a:bodyPr/>
          <a:lstStyle/>
          <a:p>
            <a:r>
              <a:rPr lang="en-US" dirty="0"/>
              <a:t>Complex/unique aspects of product</a:t>
            </a:r>
          </a:p>
          <a:p>
            <a:pPr lvl="1"/>
            <a:r>
              <a:rPr lang="en-US" dirty="0"/>
              <a:t>Demo of the BATCH threaded automations</a:t>
            </a:r>
          </a:p>
          <a:p>
            <a:pPr lvl="1"/>
            <a:r>
              <a:rPr lang="en-US" dirty="0"/>
              <a:t>Code behind of the Position Data visual</a:t>
            </a:r>
          </a:p>
        </p:txBody>
      </p:sp>
      <p:sp>
        <p:nvSpPr>
          <p:cNvPr id="4" name="Date Placeholder 3">
            <a:extLst>
              <a:ext uri="{FF2B5EF4-FFF2-40B4-BE49-F238E27FC236}">
                <a16:creationId xmlns:a16="http://schemas.microsoft.com/office/drawing/2014/main" id="{A2339D27-423F-052D-9168-0A88B35C82A6}"/>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6AAE3CE6-BDE5-3E89-5B0B-9EBA1879445E}"/>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795F4472-D86E-55C9-40D2-3CF35A2ABBB7}"/>
              </a:ext>
            </a:extLst>
          </p:cNvPr>
          <p:cNvSpPr>
            <a:spLocks noGrp="1"/>
          </p:cNvSpPr>
          <p:nvPr>
            <p:ph type="sldNum" sz="quarter" idx="12"/>
          </p:nvPr>
        </p:nvSpPr>
        <p:spPr/>
        <p:txBody>
          <a:bodyPr/>
          <a:lstStyle/>
          <a:p>
            <a:fld id="{D512FE28-C787-490D-AA43-41AD85150926}" type="slidenum">
              <a:rPr lang="en-US" smtClean="0"/>
              <a:t>6</a:t>
            </a:fld>
            <a:endParaRPr lang="en-US"/>
          </a:p>
        </p:txBody>
      </p:sp>
    </p:spTree>
    <p:extLst>
      <p:ext uri="{BB962C8B-B14F-4D97-AF65-F5344CB8AC3E}">
        <p14:creationId xmlns:p14="http://schemas.microsoft.com/office/powerpoint/2010/main" val="77486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76E2-9730-03D7-A3A2-61C2460CAD28}"/>
              </a:ext>
            </a:extLst>
          </p:cNvPr>
          <p:cNvSpPr>
            <a:spLocks noGrp="1"/>
          </p:cNvSpPr>
          <p:nvPr>
            <p:ph type="title"/>
          </p:nvPr>
        </p:nvSpPr>
        <p:spPr/>
        <p:txBody>
          <a:bodyPr/>
          <a:lstStyle/>
          <a:p>
            <a:r>
              <a:rPr lang="en-US"/>
              <a:t>Solution Demo &amp; Display	</a:t>
            </a:r>
          </a:p>
        </p:txBody>
      </p:sp>
      <p:sp>
        <p:nvSpPr>
          <p:cNvPr id="3" name="Content Placeholder 2">
            <a:extLst>
              <a:ext uri="{FF2B5EF4-FFF2-40B4-BE49-F238E27FC236}">
                <a16:creationId xmlns:a16="http://schemas.microsoft.com/office/drawing/2014/main" id="{8E28BA9E-79F4-2BD3-5864-22232DA1645B}"/>
              </a:ext>
            </a:extLst>
          </p:cNvPr>
          <p:cNvSpPr>
            <a:spLocks noGrp="1"/>
          </p:cNvSpPr>
          <p:nvPr>
            <p:ph idx="1"/>
          </p:nvPr>
        </p:nvSpPr>
        <p:spPr/>
        <p:txBody>
          <a:bodyPr/>
          <a:lstStyle/>
          <a:p>
            <a:r>
              <a:rPr lang="en-US" dirty="0"/>
              <a:t>User story demonstration</a:t>
            </a:r>
          </a:p>
        </p:txBody>
      </p:sp>
      <p:sp>
        <p:nvSpPr>
          <p:cNvPr id="4" name="Date Placeholder 3">
            <a:extLst>
              <a:ext uri="{FF2B5EF4-FFF2-40B4-BE49-F238E27FC236}">
                <a16:creationId xmlns:a16="http://schemas.microsoft.com/office/drawing/2014/main" id="{A2339D27-423F-052D-9168-0A88B35C82A6}"/>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6AAE3CE6-BDE5-3E89-5B0B-9EBA1879445E}"/>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795F4472-D86E-55C9-40D2-3CF35A2ABBB7}"/>
              </a:ext>
            </a:extLst>
          </p:cNvPr>
          <p:cNvSpPr>
            <a:spLocks noGrp="1"/>
          </p:cNvSpPr>
          <p:nvPr>
            <p:ph type="sldNum" sz="quarter" idx="12"/>
          </p:nvPr>
        </p:nvSpPr>
        <p:spPr/>
        <p:txBody>
          <a:bodyPr/>
          <a:lstStyle/>
          <a:p>
            <a:fld id="{D512FE28-C787-490D-AA43-41AD85150926}" type="slidenum">
              <a:rPr lang="en-US" smtClean="0"/>
              <a:t>7</a:t>
            </a:fld>
            <a:endParaRPr lang="en-US"/>
          </a:p>
        </p:txBody>
      </p:sp>
    </p:spTree>
    <p:extLst>
      <p:ext uri="{BB962C8B-B14F-4D97-AF65-F5344CB8AC3E}">
        <p14:creationId xmlns:p14="http://schemas.microsoft.com/office/powerpoint/2010/main" val="387773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35BE-B187-203A-0D6C-3B58471F9E62}"/>
              </a:ext>
            </a:extLst>
          </p:cNvPr>
          <p:cNvSpPr>
            <a:spLocks noGrp="1"/>
          </p:cNvSpPr>
          <p:nvPr>
            <p:ph type="title"/>
          </p:nvPr>
        </p:nvSpPr>
        <p:spPr/>
        <p:txBody>
          <a:bodyPr/>
          <a:lstStyle/>
          <a:p>
            <a:r>
              <a:rPr lang="en-US"/>
              <a:t>Evaluation</a:t>
            </a:r>
          </a:p>
        </p:txBody>
      </p:sp>
      <p:sp>
        <p:nvSpPr>
          <p:cNvPr id="3" name="Content Placeholder 2">
            <a:extLst>
              <a:ext uri="{FF2B5EF4-FFF2-40B4-BE49-F238E27FC236}">
                <a16:creationId xmlns:a16="http://schemas.microsoft.com/office/drawing/2014/main" id="{48F2B83B-4D39-3972-3C85-3C8CCD3B0F49}"/>
              </a:ext>
            </a:extLst>
          </p:cNvPr>
          <p:cNvSpPr>
            <a:spLocks noGrp="1"/>
          </p:cNvSpPr>
          <p:nvPr>
            <p:ph idx="1"/>
          </p:nvPr>
        </p:nvSpPr>
        <p:spPr/>
        <p:txBody>
          <a:bodyPr/>
          <a:lstStyle/>
          <a:p>
            <a:r>
              <a:rPr lang="en-US" dirty="0"/>
              <a:t>The Power Platform allowed us to create a basic infrastructure for the application quickly.</a:t>
            </a:r>
          </a:p>
          <a:p>
            <a:pPr lvl="1"/>
            <a:r>
              <a:rPr lang="en-US" dirty="0"/>
              <a:t>Beyond that, we were able to implement more complex solutions easily and quickly with the optional tools available.</a:t>
            </a:r>
          </a:p>
          <a:p>
            <a:r>
              <a:rPr lang="en-US" dirty="0"/>
              <a:t>Drawbacks</a:t>
            </a:r>
          </a:p>
          <a:p>
            <a:pPr lvl="1"/>
            <a:r>
              <a:rPr lang="en-US" dirty="0"/>
              <a:t>Dataflows are slow and therefore automations had to be written. Introduces an additional point of failure.</a:t>
            </a:r>
          </a:p>
          <a:p>
            <a:endParaRPr lang="en-US" dirty="0"/>
          </a:p>
          <a:p>
            <a:endParaRPr lang="en-US" dirty="0"/>
          </a:p>
        </p:txBody>
      </p:sp>
      <p:sp>
        <p:nvSpPr>
          <p:cNvPr id="4" name="Date Placeholder 3">
            <a:extLst>
              <a:ext uri="{FF2B5EF4-FFF2-40B4-BE49-F238E27FC236}">
                <a16:creationId xmlns:a16="http://schemas.microsoft.com/office/drawing/2014/main" id="{94EBCC26-7212-80DA-0A74-ECD09B6E3AC1}"/>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203F04E1-3051-453E-2C78-F127FA99CAD1}"/>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1B2CFC1E-5002-D3C9-ECBA-603AD71C7E52}"/>
              </a:ext>
            </a:extLst>
          </p:cNvPr>
          <p:cNvSpPr>
            <a:spLocks noGrp="1"/>
          </p:cNvSpPr>
          <p:nvPr>
            <p:ph type="sldNum" sz="quarter" idx="12"/>
          </p:nvPr>
        </p:nvSpPr>
        <p:spPr/>
        <p:txBody>
          <a:bodyPr/>
          <a:lstStyle/>
          <a:p>
            <a:fld id="{D512FE28-C787-490D-AA43-41AD85150926}" type="slidenum">
              <a:rPr lang="en-US" smtClean="0"/>
              <a:t>8</a:t>
            </a:fld>
            <a:endParaRPr lang="en-US"/>
          </a:p>
        </p:txBody>
      </p:sp>
    </p:spTree>
    <p:extLst>
      <p:ext uri="{BB962C8B-B14F-4D97-AF65-F5344CB8AC3E}">
        <p14:creationId xmlns:p14="http://schemas.microsoft.com/office/powerpoint/2010/main" val="20662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0EC9-F556-9331-ED78-FD4D06E1F13F}"/>
              </a:ext>
            </a:extLst>
          </p:cNvPr>
          <p:cNvSpPr>
            <a:spLocks noGrp="1"/>
          </p:cNvSpPr>
          <p:nvPr>
            <p:ph type="title"/>
          </p:nvPr>
        </p:nvSpPr>
        <p:spPr/>
        <p:txBody>
          <a:bodyPr/>
          <a:lstStyle/>
          <a:p>
            <a:r>
              <a:rPr lang="en-US"/>
              <a:t>Takeaways</a:t>
            </a:r>
          </a:p>
        </p:txBody>
      </p:sp>
      <p:sp>
        <p:nvSpPr>
          <p:cNvPr id="3" name="Content Placeholder 2">
            <a:extLst>
              <a:ext uri="{FF2B5EF4-FFF2-40B4-BE49-F238E27FC236}">
                <a16:creationId xmlns:a16="http://schemas.microsoft.com/office/drawing/2014/main" id="{B7E93A47-C28D-2564-35E3-164B6754ABD6}"/>
              </a:ext>
            </a:extLst>
          </p:cNvPr>
          <p:cNvSpPr>
            <a:spLocks noGrp="1"/>
          </p:cNvSpPr>
          <p:nvPr>
            <p:ph idx="1"/>
          </p:nvPr>
        </p:nvSpPr>
        <p:spPr/>
        <p:txBody>
          <a:bodyPr>
            <a:normAutofit fontScale="85000" lnSpcReduction="20000"/>
          </a:bodyPr>
          <a:lstStyle/>
          <a:p>
            <a:r>
              <a:rPr lang="en-US" dirty="0"/>
              <a:t>The Power Platform allows for quick application structuring alongside of providing many opportunities to introduce full scale web application design.</a:t>
            </a:r>
          </a:p>
          <a:p>
            <a:pPr lvl="1"/>
            <a:r>
              <a:rPr lang="en-US" dirty="0"/>
              <a:t>PCF components</a:t>
            </a:r>
          </a:p>
          <a:p>
            <a:pPr lvl="1"/>
            <a:r>
              <a:rPr lang="en-US" dirty="0"/>
              <a:t>C# plugins</a:t>
            </a:r>
          </a:p>
          <a:p>
            <a:pPr lvl="1"/>
            <a:r>
              <a:rPr lang="en-US" dirty="0"/>
              <a:t>Dataverse Actions</a:t>
            </a:r>
          </a:p>
          <a:p>
            <a:pPr lvl="1"/>
            <a:r>
              <a:rPr lang="en-US" dirty="0"/>
              <a:t>Dataverse Custom APIs</a:t>
            </a:r>
          </a:p>
          <a:p>
            <a:pPr lvl="1"/>
            <a:r>
              <a:rPr lang="en-US" dirty="0"/>
              <a:t>Custom connectors with or without code</a:t>
            </a:r>
          </a:p>
          <a:p>
            <a:r>
              <a:rPr lang="en-US" dirty="0"/>
              <a:t>Looking to do something similar?</a:t>
            </a:r>
          </a:p>
          <a:p>
            <a:pPr lvl="1"/>
            <a:r>
              <a:rPr lang="en-US" dirty="0"/>
              <a:t>Prepare your data using the Model Driven Application functionality.</a:t>
            </a:r>
          </a:p>
          <a:p>
            <a:pPr lvl="1"/>
            <a:r>
              <a:rPr lang="en-US" dirty="0"/>
              <a:t>Turn to canvas for as much of a UI layer only as possible</a:t>
            </a:r>
          </a:p>
          <a:p>
            <a:pPr lvl="1"/>
            <a:r>
              <a:rPr lang="en-US" dirty="0"/>
              <a:t>If in Dataverse, bolster security by leveraging Security roles, Column Security profiles and C# plugins to intercept API calls made outside of your canvas application</a:t>
            </a:r>
          </a:p>
          <a:p>
            <a:endParaRPr lang="en-US" dirty="0"/>
          </a:p>
        </p:txBody>
      </p:sp>
      <p:sp>
        <p:nvSpPr>
          <p:cNvPr id="4" name="Date Placeholder 3">
            <a:extLst>
              <a:ext uri="{FF2B5EF4-FFF2-40B4-BE49-F238E27FC236}">
                <a16:creationId xmlns:a16="http://schemas.microsoft.com/office/drawing/2014/main" id="{722D8448-2330-5852-4832-833DFA913417}"/>
              </a:ext>
            </a:extLst>
          </p:cNvPr>
          <p:cNvSpPr>
            <a:spLocks noGrp="1"/>
          </p:cNvSpPr>
          <p:nvPr>
            <p:ph type="dt" sz="half" idx="10"/>
          </p:nvPr>
        </p:nvSpPr>
        <p:spPr/>
        <p:txBody>
          <a:bodyPr/>
          <a:lstStyle/>
          <a:p>
            <a:fld id="{858D4E80-38C4-4628-9E88-1CB6FE1A2243}" type="datetime1">
              <a:rPr lang="en-US" smtClean="0"/>
              <a:t>9/25/2023</a:t>
            </a:fld>
            <a:endParaRPr lang="en-US"/>
          </a:p>
        </p:txBody>
      </p:sp>
      <p:sp>
        <p:nvSpPr>
          <p:cNvPr id="5" name="Footer Placeholder 4">
            <a:extLst>
              <a:ext uri="{FF2B5EF4-FFF2-40B4-BE49-F238E27FC236}">
                <a16:creationId xmlns:a16="http://schemas.microsoft.com/office/drawing/2014/main" id="{7437B8B9-6B71-36AD-8FC8-55F5EF4595AC}"/>
              </a:ext>
            </a:extLst>
          </p:cNvPr>
          <p:cNvSpPr>
            <a:spLocks noGrp="1"/>
          </p:cNvSpPr>
          <p:nvPr>
            <p:ph type="ftr" sz="quarter" idx="11"/>
          </p:nvPr>
        </p:nvSpPr>
        <p:spPr/>
        <p:txBody>
          <a:bodyPr/>
          <a:lstStyle/>
          <a:p>
            <a:r>
              <a:rPr lang="en-US"/>
              <a:t>DOT Power Platform Day</a:t>
            </a:r>
          </a:p>
        </p:txBody>
      </p:sp>
      <p:sp>
        <p:nvSpPr>
          <p:cNvPr id="6" name="Slide Number Placeholder 5">
            <a:extLst>
              <a:ext uri="{FF2B5EF4-FFF2-40B4-BE49-F238E27FC236}">
                <a16:creationId xmlns:a16="http://schemas.microsoft.com/office/drawing/2014/main" id="{349A01F4-E549-F2FA-C486-818FCCACDAB4}"/>
              </a:ext>
            </a:extLst>
          </p:cNvPr>
          <p:cNvSpPr>
            <a:spLocks noGrp="1"/>
          </p:cNvSpPr>
          <p:nvPr>
            <p:ph type="sldNum" sz="quarter" idx="12"/>
          </p:nvPr>
        </p:nvSpPr>
        <p:spPr/>
        <p:txBody>
          <a:bodyPr/>
          <a:lstStyle/>
          <a:p>
            <a:fld id="{D512FE28-C787-490D-AA43-41AD85150926}" type="slidenum">
              <a:rPr lang="en-US" smtClean="0"/>
              <a:t>9</a:t>
            </a:fld>
            <a:endParaRPr lang="en-US"/>
          </a:p>
        </p:txBody>
      </p:sp>
    </p:spTree>
    <p:extLst>
      <p:ext uri="{BB962C8B-B14F-4D97-AF65-F5344CB8AC3E}">
        <p14:creationId xmlns:p14="http://schemas.microsoft.com/office/powerpoint/2010/main" val="2527044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e1b2695-1a14-49df-bfba-d5b78c679949">
      <Terms xmlns="http://schemas.microsoft.com/office/infopath/2007/PartnerControls"/>
    </lcf76f155ced4ddcb4097134ff3c332f>
    <TaxCatchAll xmlns="c063b311-7538-4db3-af6e-4bd640bec0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7DA8DC2117064090494360E6B5888D" ma:contentTypeVersion="9" ma:contentTypeDescription="Create a new document." ma:contentTypeScope="" ma:versionID="ff624e0cf27fe42759947b80ada2af50">
  <xsd:schema xmlns:xsd="http://www.w3.org/2001/XMLSchema" xmlns:xs="http://www.w3.org/2001/XMLSchema" xmlns:p="http://schemas.microsoft.com/office/2006/metadata/properties" xmlns:ns2="0e1b2695-1a14-49df-bfba-d5b78c679949" xmlns:ns3="c063b311-7538-4db3-af6e-4bd640bec0e2" targetNamespace="http://schemas.microsoft.com/office/2006/metadata/properties" ma:root="true" ma:fieldsID="3f0a10b1175439a36460d14d0e830af3" ns2:_="" ns3:_="">
    <xsd:import namespace="0e1b2695-1a14-49df-bfba-d5b78c679949"/>
    <xsd:import namespace="c063b311-7538-4db3-af6e-4bd640bec0e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b2695-1a14-49df-bfba-d5b78c6799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2aa446fb-c4e7-47d1-9e02-aae3431be311"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63b311-7538-4db3-af6e-4bd640bec0e2"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84ec63f9-df5f-4340-b184-cffeb8105ba5}" ma:internalName="TaxCatchAll" ma:showField="CatchAllData" ma:web="c063b311-7538-4db3-af6e-4bd640bec0e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BF7065-5B60-467E-977C-0649D627965E}">
  <ds:schemaRefs>
    <ds:schemaRef ds:uri="http://schemas.microsoft.com/sharepoint/v3/contenttype/forms"/>
  </ds:schemaRefs>
</ds:datastoreItem>
</file>

<file path=customXml/itemProps2.xml><?xml version="1.0" encoding="utf-8"?>
<ds:datastoreItem xmlns:ds="http://schemas.openxmlformats.org/officeDocument/2006/customXml" ds:itemID="{7F65BE16-5A6A-4E15-B7C9-803EEF43672B}">
  <ds:schemaRefs>
    <ds:schemaRef ds:uri="8729dc08-3df3-40e4-95fa-1e86e9f401f5"/>
    <ds:schemaRef ds:uri="ddc687d6-a1bd-4a90-8ae4-f84fd02bbe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0e1b2695-1a14-49df-bfba-d5b78c679949"/>
    <ds:schemaRef ds:uri="c063b311-7538-4db3-af6e-4bd640bec0e2"/>
  </ds:schemaRefs>
</ds:datastoreItem>
</file>

<file path=customXml/itemProps3.xml><?xml version="1.0" encoding="utf-8"?>
<ds:datastoreItem xmlns:ds="http://schemas.openxmlformats.org/officeDocument/2006/customXml" ds:itemID="{F1446BC0-6709-49D4-B0A5-A3962833E5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1b2695-1a14-49df-bfba-d5b78c679949"/>
    <ds:schemaRef ds:uri="c063b311-7538-4db3-af6e-4bd640bec0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102</TotalTime>
  <Words>822</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Light Condensed</vt:lpstr>
      <vt:lpstr>Calibri</vt:lpstr>
      <vt:lpstr>Oswald</vt:lpstr>
      <vt:lpstr>Oswald SemiBold</vt:lpstr>
      <vt:lpstr>Office Theme</vt:lpstr>
      <vt:lpstr>Eagle Eye</vt:lpstr>
      <vt:lpstr>Background</vt:lpstr>
      <vt:lpstr>Problem</vt:lpstr>
      <vt:lpstr>Solution Overview</vt:lpstr>
      <vt:lpstr>Solution Implementation</vt:lpstr>
      <vt:lpstr>Solution Demo &amp; Display </vt:lpstr>
      <vt:lpstr>Solution Demo &amp; Display </vt:lpstr>
      <vt:lpstr>Evaluation</vt:lpstr>
      <vt:lpstr>Takeaways</vt:lpstr>
      <vt:lpstr>Resources (optional)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Platform Day Presenter Template</dc:title>
  <dc:creator>Karam, Shriya CTR (OST)</dc:creator>
  <cp:lastModifiedBy>Bradford, James B (FAA)</cp:lastModifiedBy>
  <cp:revision>13</cp:revision>
  <dcterms:created xsi:type="dcterms:W3CDTF">2023-07-27T19:47:11Z</dcterms:created>
  <dcterms:modified xsi:type="dcterms:W3CDTF">2023-09-25T12:18:06Z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0x010100B87DA8DC2117064090494360E6B5888D</vt:lpwstr>
  </property>
  <property fmtid="{D5CDD505-2E9C-101B-9397-08002B2CF9AE}" pid="3" name="MediaServiceImageTags">
    <vt:lpwstr/>
  </property>
</Properties>
</file>