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D_976E7C29.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2_969FA349.xml" ContentType="application/vnd.ms-powerpoint.comments+xml"/>
  <Override PartName="/ppt/comments/modernComment_113_53B948B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9" r:id="rId5"/>
    <p:sldId id="269" r:id="rId6"/>
    <p:sldId id="270" r:id="rId7"/>
    <p:sldId id="271" r:id="rId8"/>
    <p:sldId id="272" r:id="rId9"/>
    <p:sldId id="276" r:id="rId10"/>
    <p:sldId id="273" r:id="rId11"/>
    <p:sldId id="274" r:id="rId12"/>
    <p:sldId id="275"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B6EA11-4D6B-45BD-D189-D36FAA465515}" name="McElwain, Zach (FAA)" initials="M(" userId="S::zach.mcelwain_faa.gov#ext#@usdot.onmicrosoft.com::c77fe152-9442-4835-a585-9c54cabdf725" providerId="AD"/>
  <p188:author id="{483B292E-F3E2-CDDA-7C3D-B1332C4D1B6D}" name="Bradford, James B (FAA)" initials="B(" userId="S::james.b.bradford_faa.gov#ext#@usdot.onmicrosoft.com::35ff99f1-f78f-474c-ac49-dc64277e079c" providerId="AD"/>
  <p188:author id="{EA382531-7D8A-D0CA-F80B-B06E89D370CB}" name="Jeffries, Imani (FAA)" initials="J(" userId="S::imani.jeffries_faa.gov#ext#@usdot.onmicrosoft.com::a9fc161b-4cea-49da-b411-75f665740ead" providerId="AD"/>
  <p188:author id="{C1A475FA-4A5E-288F-6A86-1CF39C26D5E4}" name="Conyers, Jacqueline (OST)" initials="C(" userId="S::jacqueline.conyers@ad.dot.gov::13f4dcc6-bc6a-488a-8613-ea8a5cbc85f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14F21"/>
    <a:srgbClr val="FEB800"/>
    <a:srgbClr val="FFFFFF"/>
    <a:srgbClr val="00A3EE"/>
    <a:srgbClr val="C6C6C6"/>
    <a:srgbClr val="7E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ED694-161B-4D93-842D-852E1772483C}" v="23" dt="2023-10-10T18:25:10.319"/>
    <p1510:client id="{37F27AAD-10CA-4EFB-96FB-8319211108F9}" v="2" vWet="6" dt="2023-10-10T18:10:01.765"/>
    <p1510:client id="{4E0CD104-8735-7547-82DD-067E56FC3259}" v="51" dt="2023-10-10T18:20:24.455"/>
    <p1510:client id="{739FC8C8-060E-8028-A549-09A8B557B517}" v="368" dt="2023-10-10T12:27:29.539"/>
    <p1510:client id="{EE399224-5002-4243-BC37-75FE6A6115EC}" v="1" dt="2023-10-11T16:23:55.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766"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10D_976E7C29.xml><?xml version="1.0" encoding="utf-8"?>
<p188:cmLst xmlns:a="http://schemas.openxmlformats.org/drawingml/2006/main" xmlns:r="http://schemas.openxmlformats.org/officeDocument/2006/relationships" xmlns:p188="http://schemas.microsoft.com/office/powerpoint/2018/8/main">
  <p188:cm id="{E6079938-D6D9-4F95-8594-0E1FFE9B0870}" authorId="{C1A475FA-4A5E-288F-6A86-1CF39C26D5E4}" status="resolved" created="2023-10-05T20:06:47.588" complete="100000">
    <pc:sldMkLst xmlns:pc="http://schemas.microsoft.com/office/powerpoint/2013/main/command">
      <pc:docMk/>
      <pc:sldMk cId="2540600361" sldId="269"/>
    </pc:sldMkLst>
    <p188:replyLst>
      <p188:reply id="{0A93E91D-E0FC-4481-BB8E-F7509230723C}" authorId="{483B292E-F3E2-CDDA-7C3D-B1332C4D1B6D}" created="2023-10-10T12:07:22.484">
        <p188:txBody>
          <a:bodyPr/>
          <a:lstStyle/>
          <a:p>
            <a:r>
              <a:rPr lang="en-US"/>
              <a:t>I assumed this slide is for a background of myself and team. Is it one about the product? Because that is all accomplished in the solution overview and beyond</a:t>
            </a:r>
          </a:p>
        </p188:txBody>
      </p188:reply>
    </p188:replyLst>
    <p188:txBody>
      <a:bodyPr/>
      <a:lstStyle/>
      <a:p>
        <a:r>
          <a:rPr lang="en-US"/>
          <a:t>Blake did a very good job speaking to background, please change the bullets so the background of the issue is apparent when reading the slide.   
Also, keep in mind that non-technical people will attend this event, so reconsider using tech terms (custom connector, C# Plugins, etc.).  If used, please explain them.</a:t>
        </a:r>
      </a:p>
    </p188:txBody>
  </p188:cm>
</p188:cmLst>
</file>

<file path=ppt/comments/modernComment_112_969FA349.xml><?xml version="1.0" encoding="utf-8"?>
<p188:cmLst xmlns:a="http://schemas.openxmlformats.org/drawingml/2006/main" xmlns:r="http://schemas.openxmlformats.org/officeDocument/2006/relationships" xmlns:p188="http://schemas.microsoft.com/office/powerpoint/2018/8/main">
  <p188:cm id="{D59DDA77-43EE-411F-9368-A75CF430E164}" authorId="{C1A475FA-4A5E-288F-6A86-1CF39C26D5E4}" status="resolved" created="2023-10-05T20:22:24.395" complete="100000">
    <pc:sldMkLst xmlns:pc="http://schemas.microsoft.com/office/powerpoint/2013/main/command">
      <pc:docMk/>
      <pc:sldMk cId="2527044425" sldId="274"/>
    </pc:sldMkLst>
    <p188:replyLst>
      <p188:reply id="{C5E9F0BE-909C-42A3-91D4-BD982B218F5F}" authorId="{483B292E-F3E2-CDDA-7C3D-B1332C4D1B6D}" created="2023-10-10T12:20:38.661">
        <p188:txBody>
          <a:bodyPr/>
          <a:lstStyle/>
          <a:p>
            <a:r>
              <a:rPr lang="en-US"/>
              <a:t>Condensed</a:t>
            </a:r>
          </a:p>
        </p188:txBody>
      </p188:reply>
    </p188:replyLst>
    <p188:txBody>
      <a:bodyPr/>
      <a:lstStyle/>
      <a:p>
        <a:r>
          <a:rPr lang="en-US"/>
          <a:t>Too much information on this slide, please delete some of the bullets and  make them talking points.  Also use a different style of bullet for your sub points, to ensure the slide is 508 compliant. </a:t>
        </a:r>
      </a:p>
    </p188:txBody>
  </p188:cm>
</p188:cmLst>
</file>

<file path=ppt/comments/modernComment_113_53B948B7.xml><?xml version="1.0" encoding="utf-8"?>
<p188:cmLst xmlns:a="http://schemas.openxmlformats.org/drawingml/2006/main" xmlns:r="http://schemas.openxmlformats.org/officeDocument/2006/relationships" xmlns:p188="http://schemas.microsoft.com/office/powerpoint/2018/8/main">
  <p188:cm id="{5DE8AB11-7ACD-44C9-9E67-98AAA5919844}" authorId="{C1A475FA-4A5E-288F-6A86-1CF39C26D5E4}" status="resolved" created="2023-10-05T20:23:45.693" complete="100000">
    <pc:sldMkLst xmlns:pc="http://schemas.microsoft.com/office/powerpoint/2013/main/command">
      <pc:docMk/>
      <pc:sldMk cId="1404651703" sldId="275"/>
    </pc:sldMkLst>
    <p188:replyLst>
      <p188:reply id="{950436B6-0342-41E4-AD09-00AA802F55E9}" authorId="{483B292E-F3E2-CDDA-7C3D-B1332C4D1B6D}" created="2023-10-10T12:24:32.538">
        <p188:txBody>
          <a:bodyPr/>
          <a:lstStyle/>
          <a:p>
            <a:r>
              <a:rPr lang="en-US"/>
              <a:t>changed the background color</a:t>
            </a:r>
          </a:p>
        </p188:txBody>
      </p188:reply>
    </p188:replyLst>
    <p188:txBody>
      <a:bodyPr/>
      <a:lstStyle/>
      <a:p>
        <a:r>
          <a:rPr lang="en-US"/>
          <a:t>Hard to read -- change to white.  Appearing as white to the left, but not in the main frame.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256C31-D8A7-6CEB-6F22-A2D7123034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8E41CF-F763-CEE3-96A7-BA5610F93B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F20DA7-4F68-4591-84F4-DA01936D388A}" type="datetimeFigureOut">
              <a:rPr lang="en-US" smtClean="0"/>
              <a:t>10/11/2023</a:t>
            </a:fld>
            <a:endParaRPr lang="en-US"/>
          </a:p>
        </p:txBody>
      </p:sp>
      <p:sp>
        <p:nvSpPr>
          <p:cNvPr id="4" name="Footer Placeholder 3">
            <a:extLst>
              <a:ext uri="{FF2B5EF4-FFF2-40B4-BE49-F238E27FC236}">
                <a16:creationId xmlns:a16="http://schemas.microsoft.com/office/drawing/2014/main" id="{0551E9AB-DA70-BBAE-3B17-3E9C56BF0D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2BAB43-C2C8-BE57-066D-E5E3E8D37A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C3B0CB-EDC5-4D82-84AA-EB58D6CA5D02}" type="slidenum">
              <a:rPr lang="en-US" smtClean="0"/>
              <a:t>‹#›</a:t>
            </a:fld>
            <a:endParaRPr lang="en-US"/>
          </a:p>
        </p:txBody>
      </p:sp>
    </p:spTree>
    <p:extLst>
      <p:ext uri="{BB962C8B-B14F-4D97-AF65-F5344CB8AC3E}">
        <p14:creationId xmlns:p14="http://schemas.microsoft.com/office/powerpoint/2010/main" val="360102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5BFE0-BFD9-4DF0-80B4-414E8C6D93F3}"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F399D-19ED-442C-990F-0BC174DC3918}" type="slidenum">
              <a:rPr lang="en-US" smtClean="0"/>
              <a:t>‹#›</a:t>
            </a:fld>
            <a:endParaRPr lang="en-US"/>
          </a:p>
        </p:txBody>
      </p:sp>
    </p:spTree>
    <p:extLst>
      <p:ext uri="{BB962C8B-B14F-4D97-AF65-F5344CB8AC3E}">
        <p14:creationId xmlns:p14="http://schemas.microsoft.com/office/powerpoint/2010/main" val="3482344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3F399D-19ED-442C-990F-0BC174DC3918}" type="slidenum">
              <a:rPr lang="en-US" smtClean="0"/>
              <a:t>2</a:t>
            </a:fld>
            <a:endParaRPr lang="en-US"/>
          </a:p>
        </p:txBody>
      </p:sp>
    </p:spTree>
    <p:extLst>
      <p:ext uri="{BB962C8B-B14F-4D97-AF65-F5344CB8AC3E}">
        <p14:creationId xmlns:p14="http://schemas.microsoft.com/office/powerpoint/2010/main" val="228928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CF3F399D-19ED-442C-990F-0BC174DC3918}" type="slidenum">
              <a:rPr lang="en-US" smtClean="0"/>
              <a:t>3</a:t>
            </a:fld>
            <a:endParaRPr lang="en-US"/>
          </a:p>
        </p:txBody>
      </p:sp>
    </p:spTree>
    <p:extLst>
      <p:ext uri="{BB962C8B-B14F-4D97-AF65-F5344CB8AC3E}">
        <p14:creationId xmlns:p14="http://schemas.microsoft.com/office/powerpoint/2010/main" val="74616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3F399D-19ED-442C-990F-0BC174DC3918}" type="slidenum">
              <a:rPr lang="en-US" smtClean="0"/>
              <a:t>5</a:t>
            </a:fld>
            <a:endParaRPr lang="en-US"/>
          </a:p>
        </p:txBody>
      </p:sp>
    </p:spTree>
    <p:extLst>
      <p:ext uri="{BB962C8B-B14F-4D97-AF65-F5344CB8AC3E}">
        <p14:creationId xmlns:p14="http://schemas.microsoft.com/office/powerpoint/2010/main" val="215934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3F399D-19ED-442C-990F-0BC174DC3918}" type="slidenum">
              <a:rPr lang="en-US" smtClean="0"/>
              <a:t>6</a:t>
            </a:fld>
            <a:endParaRPr lang="en-US"/>
          </a:p>
        </p:txBody>
      </p:sp>
    </p:spTree>
    <p:extLst>
      <p:ext uri="{BB962C8B-B14F-4D97-AF65-F5344CB8AC3E}">
        <p14:creationId xmlns:p14="http://schemas.microsoft.com/office/powerpoint/2010/main" val="2656255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9106E-1F5E-31A3-47D9-A1A552815EA2}"/>
              </a:ext>
            </a:extLst>
          </p:cNvPr>
          <p:cNvSpPr>
            <a:spLocks noGrp="1"/>
          </p:cNvSpPr>
          <p:nvPr>
            <p:ph type="ctrTitle" hasCustomPrompt="1"/>
          </p:nvPr>
        </p:nvSpPr>
        <p:spPr>
          <a:xfrm>
            <a:off x="448215" y="1284095"/>
            <a:ext cx="4832132" cy="1322212"/>
          </a:xfrm>
        </p:spPr>
        <p:txBody>
          <a:bodyPr anchor="b"/>
          <a:lstStyle>
            <a:lvl1pPr algn="l">
              <a:defRPr sz="6000">
                <a:latin typeface="Oswald SemiBold" panose="00000700000000000000"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a:latin typeface="Arial"/>
                <a:cs typeface="Arial"/>
              </a:rPr>
              <a:t>Title</a:t>
            </a:r>
          </a:p>
        </p:txBody>
      </p:sp>
      <p:sp>
        <p:nvSpPr>
          <p:cNvPr id="7" name="Subtitle 2">
            <a:extLst>
              <a:ext uri="{FF2B5EF4-FFF2-40B4-BE49-F238E27FC236}">
                <a16:creationId xmlns:a16="http://schemas.microsoft.com/office/drawing/2014/main" id="{B9F54DB0-C199-BBB4-ACFC-C3C2328850DC}"/>
              </a:ext>
            </a:extLst>
          </p:cNvPr>
          <p:cNvSpPr>
            <a:spLocks noGrp="1"/>
          </p:cNvSpPr>
          <p:nvPr>
            <p:ph type="subTitle" idx="1" hasCustomPrompt="1"/>
          </p:nvPr>
        </p:nvSpPr>
        <p:spPr>
          <a:xfrm>
            <a:off x="417232" y="3753506"/>
            <a:ext cx="4832132" cy="484932"/>
          </a:xfrm>
        </p:spPr>
        <p:txBody>
          <a:bodyPr/>
          <a:lstStyle>
            <a:lvl1pPr marL="0" indent="0" algn="l">
              <a:buNone/>
              <a:defRPr sz="2400">
                <a:latin typeface="Oswald SemiBold" panose="000007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z="2400">
                <a:latin typeface="Arial"/>
                <a:cs typeface="Arial"/>
              </a:rPr>
              <a:t>Subtitle </a:t>
            </a:r>
          </a:p>
        </p:txBody>
      </p:sp>
      <p:sp>
        <p:nvSpPr>
          <p:cNvPr id="9" name="Subtitle 2">
            <a:extLst>
              <a:ext uri="{FF2B5EF4-FFF2-40B4-BE49-F238E27FC236}">
                <a16:creationId xmlns:a16="http://schemas.microsoft.com/office/drawing/2014/main" id="{07E8FB23-AD11-F9FE-8B36-543A7A1F2EF2}"/>
              </a:ext>
            </a:extLst>
          </p:cNvPr>
          <p:cNvSpPr txBox="1">
            <a:spLocks/>
          </p:cNvSpPr>
          <p:nvPr userDrawn="1"/>
        </p:nvSpPr>
        <p:spPr>
          <a:xfrm>
            <a:off x="301619" y="4954312"/>
            <a:ext cx="5507974" cy="12336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Oswald" panose="00000500000000000000" pitchFamily="2"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kern="1200">
                <a:solidFill>
                  <a:schemeClr val="tx1"/>
                </a:solidFill>
                <a:latin typeface="Oswald" panose="00000500000000000000" pitchFamily="2"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kern="1200">
                <a:solidFill>
                  <a:schemeClr val="tx1"/>
                </a:solidFill>
                <a:latin typeface="Oswald" panose="00000500000000000000" pitchFamily="2"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900">
                <a:latin typeface="Oswald" panose="00000500000000000000" pitchFamily="2" charset="0"/>
                <a:cs typeface="Arial"/>
              </a:rPr>
              <a:t>Sponsored by:</a:t>
            </a:r>
          </a:p>
          <a:p>
            <a:r>
              <a:rPr lang="en-US" sz="1900">
                <a:latin typeface="Oswald" panose="00000500000000000000" pitchFamily="2" charset="0"/>
                <a:cs typeface="Arial"/>
              </a:rPr>
              <a:t>Office of Innovation and Engagement (OIE)</a:t>
            </a:r>
          </a:p>
          <a:p>
            <a:r>
              <a:rPr lang="en-US" sz="1900">
                <a:latin typeface="Oswald" panose="00000500000000000000" pitchFamily="2" charset="0"/>
                <a:cs typeface="Arial"/>
              </a:rPr>
              <a:t>Office of the Chief Information Officer (OCIO)</a:t>
            </a:r>
          </a:p>
          <a:p>
            <a:endParaRPr lang="en-US">
              <a:latin typeface="Arial"/>
              <a:cs typeface="Arial"/>
            </a:endParaRPr>
          </a:p>
        </p:txBody>
      </p:sp>
      <p:pic>
        <p:nvPicPr>
          <p:cNvPr id="5" name="Picture 4" descr="A picture containing text, person&#10;&#10;Description automatically generated">
            <a:extLst>
              <a:ext uri="{FF2B5EF4-FFF2-40B4-BE49-F238E27FC236}">
                <a16:creationId xmlns:a16="http://schemas.microsoft.com/office/drawing/2014/main" id="{17C3BFBC-E653-6F6B-C60C-DAA4F55896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9593" y="129396"/>
            <a:ext cx="6241509" cy="6591238"/>
          </a:xfrm>
          <a:prstGeom prst="rect">
            <a:avLst/>
          </a:prstGeom>
        </p:spPr>
      </p:pic>
      <p:pic>
        <p:nvPicPr>
          <p:cNvPr id="3" name="Picture 2" descr="Logo&#10;&#10;Description automatically generated">
            <a:extLst>
              <a:ext uri="{FF2B5EF4-FFF2-40B4-BE49-F238E27FC236}">
                <a16:creationId xmlns:a16="http://schemas.microsoft.com/office/drawing/2014/main" id="{CF1B6E58-4E0B-4930-CFB9-326DE007881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4963" b="42118"/>
          <a:stretch/>
        </p:blipFill>
        <p:spPr>
          <a:xfrm>
            <a:off x="11124510" y="5920778"/>
            <a:ext cx="926592" cy="799856"/>
          </a:xfrm>
          <a:prstGeom prst="rect">
            <a:avLst/>
          </a:prstGeom>
        </p:spPr>
      </p:pic>
      <p:pic>
        <p:nvPicPr>
          <p:cNvPr id="2" name="Picture 1">
            <a:extLst>
              <a:ext uri="{FF2B5EF4-FFF2-40B4-BE49-F238E27FC236}">
                <a16:creationId xmlns:a16="http://schemas.microsoft.com/office/drawing/2014/main" id="{0A5B8D08-D3B7-A34F-6A40-DEAA6736CB71}"/>
              </a:ext>
            </a:extLst>
          </p:cNvPr>
          <p:cNvPicPr>
            <a:picLocks noChangeAspect="1"/>
          </p:cNvPicPr>
          <p:nvPr userDrawn="1"/>
        </p:nvPicPr>
        <p:blipFill>
          <a:blip r:embed="rId4"/>
          <a:stretch>
            <a:fillRect/>
          </a:stretch>
        </p:blipFill>
        <p:spPr>
          <a:xfrm>
            <a:off x="486841" y="3301225"/>
            <a:ext cx="4754880" cy="287762"/>
          </a:xfrm>
          <a:prstGeom prst="rect">
            <a:avLst/>
          </a:prstGeom>
        </p:spPr>
      </p:pic>
    </p:spTree>
    <p:extLst>
      <p:ext uri="{BB962C8B-B14F-4D97-AF65-F5344CB8AC3E}">
        <p14:creationId xmlns:p14="http://schemas.microsoft.com/office/powerpoint/2010/main" val="201011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8440-C16A-6DC5-5128-3271E22ED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169D4-27EA-657D-CBA9-3A868AC6F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0BEA-ADD7-F70A-866A-9B12058EE422}"/>
              </a:ext>
            </a:extLst>
          </p:cNvPr>
          <p:cNvSpPr>
            <a:spLocks noGrp="1"/>
          </p:cNvSpPr>
          <p:nvPr>
            <p:ph type="dt" sz="half" idx="10"/>
          </p:nvPr>
        </p:nvSpPr>
        <p:spPr/>
        <p:txBody>
          <a:bodyPr/>
          <a:lstStyle/>
          <a:p>
            <a:fld id="{868FC541-738A-4187-A36B-3BAC62E2381F}" type="datetime1">
              <a:rPr lang="en-US" smtClean="0"/>
              <a:t>10/11/2023</a:t>
            </a:fld>
            <a:endParaRPr lang="en-US"/>
          </a:p>
        </p:txBody>
      </p:sp>
      <p:sp>
        <p:nvSpPr>
          <p:cNvPr id="5" name="Footer Placeholder 4">
            <a:extLst>
              <a:ext uri="{FF2B5EF4-FFF2-40B4-BE49-F238E27FC236}">
                <a16:creationId xmlns:a16="http://schemas.microsoft.com/office/drawing/2014/main" id="{58AE1AE2-D2A4-76E6-2995-F0898C5D081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F308E411-10CF-8294-EC2F-CF877E7DEF70}"/>
              </a:ext>
            </a:extLst>
          </p:cNvPr>
          <p:cNvSpPr>
            <a:spLocks noGrp="1"/>
          </p:cNvSpPr>
          <p:nvPr>
            <p:ph type="sldNum" sz="quarter" idx="12"/>
          </p:nvPr>
        </p:nvSpPr>
        <p:spPr/>
        <p:txBody>
          <a:bodyPr/>
          <a:lstStyle/>
          <a:p>
            <a:fld id="{D512FE28-C787-490D-AA43-41AD85150926}" type="slidenum">
              <a:rPr lang="en-US" smtClean="0"/>
              <a:t>‹#›</a:t>
            </a:fld>
            <a:endParaRPr lang="en-US"/>
          </a:p>
        </p:txBody>
      </p:sp>
    </p:spTree>
    <p:extLst>
      <p:ext uri="{BB962C8B-B14F-4D97-AF65-F5344CB8AC3E}">
        <p14:creationId xmlns:p14="http://schemas.microsoft.com/office/powerpoint/2010/main" val="308595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27099-2D64-817B-FBDE-6065BCD489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ED217-F006-B1AB-140B-49CE8DE70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6B7AA-B979-B85E-8CE3-4AEE3C0CA841}"/>
              </a:ext>
            </a:extLst>
          </p:cNvPr>
          <p:cNvSpPr>
            <a:spLocks noGrp="1"/>
          </p:cNvSpPr>
          <p:nvPr>
            <p:ph type="dt" sz="half" idx="10"/>
          </p:nvPr>
        </p:nvSpPr>
        <p:spPr/>
        <p:txBody>
          <a:bodyPr/>
          <a:lstStyle/>
          <a:p>
            <a:fld id="{46150D09-03C5-4C78-B258-F77038A3D7B3}" type="datetime1">
              <a:rPr lang="en-US" smtClean="0"/>
              <a:t>10/11/2023</a:t>
            </a:fld>
            <a:endParaRPr lang="en-US"/>
          </a:p>
        </p:txBody>
      </p:sp>
      <p:sp>
        <p:nvSpPr>
          <p:cNvPr id="5" name="Footer Placeholder 4">
            <a:extLst>
              <a:ext uri="{FF2B5EF4-FFF2-40B4-BE49-F238E27FC236}">
                <a16:creationId xmlns:a16="http://schemas.microsoft.com/office/drawing/2014/main" id="{44767760-9601-30F3-57B3-5A85C579FDE4}"/>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6E02194-BE04-DD3A-2A31-6A913498C73F}"/>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7" name="Picture 2">
            <a:extLst>
              <a:ext uri="{FF2B5EF4-FFF2-40B4-BE49-F238E27FC236}">
                <a16:creationId xmlns:a16="http://schemas.microsoft.com/office/drawing/2014/main" id="{D9257ED3-1C32-5235-58CB-631325BD4F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49E19871-E854-842D-22EB-7E5280AEE73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65378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401A-BE22-D911-908A-0371098716C8}"/>
              </a:ext>
            </a:extLst>
          </p:cNvPr>
          <p:cNvSpPr>
            <a:spLocks noGrp="1"/>
          </p:cNvSpPr>
          <p:nvPr>
            <p:ph type="title"/>
          </p:nvPr>
        </p:nvSpPr>
        <p:spPr/>
        <p:txBody>
          <a:bodyPr/>
          <a:lstStyle>
            <a:lvl1pPr>
              <a:defRPr>
                <a:latin typeface="Oswald SemiBold" panose="00000700000000000000" pitchFamily="2"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9B4632C-2C26-AD0D-2A8B-92C0A0068853}"/>
              </a:ext>
            </a:extLst>
          </p:cNvPr>
          <p:cNvSpPr>
            <a:spLocks noGrp="1"/>
          </p:cNvSpPr>
          <p:nvPr>
            <p:ph idx="1"/>
          </p:nvPr>
        </p:nvSpPr>
        <p:spPr/>
        <p:txBody>
          <a:bodyPr/>
          <a:lstStyle>
            <a:lvl1pPr>
              <a:lnSpc>
                <a:spcPct val="114000"/>
              </a:lnSpc>
              <a:defRPr>
                <a:latin typeface="Oswald" panose="00000500000000000000" pitchFamily="2" charset="0"/>
                <a:cs typeface="Arial" panose="020B0604020202020204" pitchFamily="34" charset="0"/>
              </a:defRPr>
            </a:lvl1pPr>
            <a:lvl2pPr>
              <a:lnSpc>
                <a:spcPct val="114000"/>
              </a:lnSpc>
              <a:defRPr>
                <a:latin typeface="Oswald" panose="00000500000000000000" pitchFamily="2" charset="0"/>
                <a:cs typeface="Arial" panose="020B0604020202020204" pitchFamily="34" charset="0"/>
              </a:defRPr>
            </a:lvl2pPr>
            <a:lvl3pPr>
              <a:lnSpc>
                <a:spcPct val="114000"/>
              </a:lnSpc>
              <a:defRPr>
                <a:latin typeface="Oswald" panose="00000500000000000000" pitchFamily="2" charset="0"/>
                <a:cs typeface="Arial" panose="020B0604020202020204" pitchFamily="34" charset="0"/>
              </a:defRPr>
            </a:lvl3pPr>
            <a:lvl4pPr>
              <a:lnSpc>
                <a:spcPct val="114000"/>
              </a:lnSpc>
              <a:defRPr>
                <a:latin typeface="Oswald" panose="00000500000000000000" pitchFamily="2" charset="0"/>
                <a:cs typeface="Arial" panose="020B0604020202020204" pitchFamily="34" charset="0"/>
              </a:defRPr>
            </a:lvl4pPr>
            <a:lvl5pPr>
              <a:lnSpc>
                <a:spcPct val="114000"/>
              </a:lnSpc>
              <a:defRPr>
                <a:latin typeface="Oswald" panose="000005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500A2-1C66-1152-91DC-FA36DAEBFC97}"/>
              </a:ext>
            </a:extLst>
          </p:cNvPr>
          <p:cNvSpPr>
            <a:spLocks noGrp="1"/>
          </p:cNvSpPr>
          <p:nvPr>
            <p:ph type="dt" sz="half" idx="10"/>
          </p:nvPr>
        </p:nvSpPr>
        <p:spPr/>
        <p:txBody>
          <a:bodyPr/>
          <a:lstStyle>
            <a:lvl1pPr algn="ctr">
              <a:defRPr>
                <a:latin typeface="Bahnschrift Light Condensed" panose="020B0502040204020203" pitchFamily="34" charset="0"/>
              </a:defRPr>
            </a:lvl1pPr>
          </a:lstStyle>
          <a:p>
            <a:fld id="{858D4E80-38C4-4628-9E88-1CB6FE1A2243}" type="datetime1">
              <a:rPr lang="en-US" smtClean="0"/>
              <a:pPr/>
              <a:t>10/11/2023</a:t>
            </a:fld>
            <a:endParaRPr lang="en-US"/>
          </a:p>
        </p:txBody>
      </p:sp>
      <p:sp>
        <p:nvSpPr>
          <p:cNvPr id="5" name="Footer Placeholder 4">
            <a:extLst>
              <a:ext uri="{FF2B5EF4-FFF2-40B4-BE49-F238E27FC236}">
                <a16:creationId xmlns:a16="http://schemas.microsoft.com/office/drawing/2014/main" id="{7BCFBE83-4B40-2A97-0394-56D57AF87629}"/>
              </a:ext>
            </a:extLst>
          </p:cNvPr>
          <p:cNvSpPr>
            <a:spLocks noGrp="1"/>
          </p:cNvSpPr>
          <p:nvPr>
            <p:ph type="ftr" sz="quarter" idx="11"/>
          </p:nvPr>
        </p:nvSpPr>
        <p:spPr/>
        <p:txBody>
          <a:bodyPr/>
          <a:lstStyle>
            <a:lvl1pPr algn="ctr">
              <a:defRPr>
                <a:latin typeface="Bahnschrift Light Condensed" panose="020B0502040204020203" pitchFamily="34" charset="0"/>
              </a:defRPr>
            </a:lvl1pPr>
          </a:lstStyle>
          <a:p>
            <a:r>
              <a:rPr lang="en-US"/>
              <a:t>DOT Power Platform Day</a:t>
            </a:r>
          </a:p>
        </p:txBody>
      </p:sp>
      <p:sp>
        <p:nvSpPr>
          <p:cNvPr id="6" name="Slide Number Placeholder 5">
            <a:extLst>
              <a:ext uri="{FF2B5EF4-FFF2-40B4-BE49-F238E27FC236}">
                <a16:creationId xmlns:a16="http://schemas.microsoft.com/office/drawing/2014/main" id="{B10F2E63-61D8-2FED-7D5F-42A170BFE045}"/>
              </a:ext>
            </a:extLst>
          </p:cNvPr>
          <p:cNvSpPr>
            <a:spLocks noGrp="1"/>
          </p:cNvSpPr>
          <p:nvPr>
            <p:ph type="sldNum" sz="quarter" idx="12"/>
          </p:nvPr>
        </p:nvSpPr>
        <p:spPr/>
        <p:txBody>
          <a:bodyPr/>
          <a:lstStyle>
            <a:lvl1pPr algn="ctr">
              <a:defRPr>
                <a:latin typeface="Bahnschrift Light Condensed" panose="020B0502040204020203" pitchFamily="34" charset="0"/>
              </a:defRPr>
            </a:lvl1pPr>
          </a:lstStyle>
          <a:p>
            <a:fld id="{D512FE28-C787-490D-AA43-41AD85150926}" type="slidenum">
              <a:rPr lang="en-US" smtClean="0"/>
              <a:pPr/>
              <a:t>‹#›</a:t>
            </a:fld>
            <a:endParaRPr lang="en-US"/>
          </a:p>
        </p:txBody>
      </p:sp>
      <p:pic>
        <p:nvPicPr>
          <p:cNvPr id="8" name="Picture 2">
            <a:extLst>
              <a:ext uri="{FF2B5EF4-FFF2-40B4-BE49-F238E27FC236}">
                <a16:creationId xmlns:a16="http://schemas.microsoft.com/office/drawing/2014/main" id="{47EB1107-D3B5-9E8E-FAA1-95FE610E5B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2DE02F9C-B4E7-C391-0396-63D745ABF1C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171624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5182-296A-89EA-0D47-A44305145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49097-E4DC-2F07-5D31-F1E932F7B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C17B8-B239-92C5-E38A-C6031B23CCF5}"/>
              </a:ext>
            </a:extLst>
          </p:cNvPr>
          <p:cNvSpPr>
            <a:spLocks noGrp="1"/>
          </p:cNvSpPr>
          <p:nvPr>
            <p:ph type="dt" sz="half" idx="10"/>
          </p:nvPr>
        </p:nvSpPr>
        <p:spPr/>
        <p:txBody>
          <a:bodyPr/>
          <a:lstStyle/>
          <a:p>
            <a:fld id="{4C6C016A-9C3D-44D0-A429-9E25C36D8BE4}" type="datetime1">
              <a:rPr lang="en-US" smtClean="0"/>
              <a:t>10/11/2023</a:t>
            </a:fld>
            <a:endParaRPr lang="en-US"/>
          </a:p>
        </p:txBody>
      </p:sp>
      <p:sp>
        <p:nvSpPr>
          <p:cNvPr id="5" name="Footer Placeholder 4">
            <a:extLst>
              <a:ext uri="{FF2B5EF4-FFF2-40B4-BE49-F238E27FC236}">
                <a16:creationId xmlns:a16="http://schemas.microsoft.com/office/drawing/2014/main" id="{74422A5C-D03B-1FE8-57B5-B8BB760EAB5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6A0DA97A-FF0B-05F7-F081-9866AB189850}"/>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7" name="Picture 2">
            <a:extLst>
              <a:ext uri="{FF2B5EF4-FFF2-40B4-BE49-F238E27FC236}">
                <a16:creationId xmlns:a16="http://schemas.microsoft.com/office/drawing/2014/main" id="{D36DE56B-4843-F142-0978-9951154D61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A8825E8F-2BAE-D173-886C-B0D26E3184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79975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0972-B27D-DCB7-F738-56E0B2006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6DAE6-FA19-00CB-A74D-133BD9F03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143188-B863-5335-759C-8E2107354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E36060-E5F5-A63A-39F4-2960F1235C6D}"/>
              </a:ext>
            </a:extLst>
          </p:cNvPr>
          <p:cNvSpPr>
            <a:spLocks noGrp="1"/>
          </p:cNvSpPr>
          <p:nvPr>
            <p:ph type="dt" sz="half" idx="10"/>
          </p:nvPr>
        </p:nvSpPr>
        <p:spPr/>
        <p:txBody>
          <a:bodyPr/>
          <a:lstStyle/>
          <a:p>
            <a:fld id="{30F74929-319B-493D-9F8F-3992F0516A2B}" type="datetime1">
              <a:rPr lang="en-US" smtClean="0"/>
              <a:t>10/11/2023</a:t>
            </a:fld>
            <a:endParaRPr lang="en-US"/>
          </a:p>
        </p:txBody>
      </p:sp>
      <p:sp>
        <p:nvSpPr>
          <p:cNvPr id="6" name="Footer Placeholder 5">
            <a:extLst>
              <a:ext uri="{FF2B5EF4-FFF2-40B4-BE49-F238E27FC236}">
                <a16:creationId xmlns:a16="http://schemas.microsoft.com/office/drawing/2014/main" id="{BB838F75-5BC3-84A9-5B89-81F980EF0CED}"/>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9F532223-4255-116E-534E-5B5DC8D37827}"/>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8" name="Picture 2">
            <a:extLst>
              <a:ext uri="{FF2B5EF4-FFF2-40B4-BE49-F238E27FC236}">
                <a16:creationId xmlns:a16="http://schemas.microsoft.com/office/drawing/2014/main" id="{43492CBA-B1AA-573C-A294-A0AD8070DE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5FE476F0-B26A-86D9-CBC6-C25C0D64F9A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12031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7DED-5E2C-8BC0-FA5B-DAC8F08DE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5A069-6386-4E4C-2BFC-9C4CC249C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3FF20-FC16-A0BA-F7C1-7D2E55639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0CD16-6351-9F4E-9E05-CBE694D23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EBBFC5-9305-A4BF-8F63-5433E8259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BF161-E0E2-8C65-23B4-D849463D3B81}"/>
              </a:ext>
            </a:extLst>
          </p:cNvPr>
          <p:cNvSpPr>
            <a:spLocks noGrp="1"/>
          </p:cNvSpPr>
          <p:nvPr>
            <p:ph type="dt" sz="half" idx="10"/>
          </p:nvPr>
        </p:nvSpPr>
        <p:spPr/>
        <p:txBody>
          <a:bodyPr/>
          <a:lstStyle/>
          <a:p>
            <a:fld id="{589F5763-6359-4A8A-8AC6-26ACC9359EB9}" type="datetime1">
              <a:rPr lang="en-US" smtClean="0"/>
              <a:t>10/11/2023</a:t>
            </a:fld>
            <a:endParaRPr lang="en-US"/>
          </a:p>
        </p:txBody>
      </p:sp>
      <p:sp>
        <p:nvSpPr>
          <p:cNvPr id="8" name="Footer Placeholder 7">
            <a:extLst>
              <a:ext uri="{FF2B5EF4-FFF2-40B4-BE49-F238E27FC236}">
                <a16:creationId xmlns:a16="http://schemas.microsoft.com/office/drawing/2014/main" id="{07F3B6E4-AC13-7DCC-D717-6A871CE2A2E3}"/>
              </a:ext>
            </a:extLst>
          </p:cNvPr>
          <p:cNvSpPr>
            <a:spLocks noGrp="1"/>
          </p:cNvSpPr>
          <p:nvPr>
            <p:ph type="ftr" sz="quarter" idx="11"/>
          </p:nvPr>
        </p:nvSpPr>
        <p:spPr/>
        <p:txBody>
          <a:bodyPr/>
          <a:lstStyle/>
          <a:p>
            <a:r>
              <a:rPr lang="en-US"/>
              <a:t>DOT Power Platform Day</a:t>
            </a:r>
          </a:p>
        </p:txBody>
      </p:sp>
      <p:sp>
        <p:nvSpPr>
          <p:cNvPr id="9" name="Slide Number Placeholder 8">
            <a:extLst>
              <a:ext uri="{FF2B5EF4-FFF2-40B4-BE49-F238E27FC236}">
                <a16:creationId xmlns:a16="http://schemas.microsoft.com/office/drawing/2014/main" id="{8CC32E4B-3310-63C3-3C7B-CFA01DE19088}"/>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10" name="Picture 2">
            <a:extLst>
              <a:ext uri="{FF2B5EF4-FFF2-40B4-BE49-F238E27FC236}">
                <a16:creationId xmlns:a16="http://schemas.microsoft.com/office/drawing/2014/main" id="{D9B368D8-589E-0C88-D28B-B05C96800D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66D59CED-B3B4-464E-4F54-49C5212C41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12863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256D-C4C1-4ED4-A8E9-578E9C6C8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5BF638-276E-1DEE-0589-65E9FDE6AFC5}"/>
              </a:ext>
            </a:extLst>
          </p:cNvPr>
          <p:cNvSpPr>
            <a:spLocks noGrp="1"/>
          </p:cNvSpPr>
          <p:nvPr>
            <p:ph type="dt" sz="half" idx="10"/>
          </p:nvPr>
        </p:nvSpPr>
        <p:spPr/>
        <p:txBody>
          <a:bodyPr/>
          <a:lstStyle/>
          <a:p>
            <a:fld id="{B4AD520D-53FD-4427-99C0-F08AFA0D04FD}" type="datetime1">
              <a:rPr lang="en-US" smtClean="0"/>
              <a:t>10/11/2023</a:t>
            </a:fld>
            <a:endParaRPr lang="en-US"/>
          </a:p>
        </p:txBody>
      </p:sp>
      <p:sp>
        <p:nvSpPr>
          <p:cNvPr id="4" name="Footer Placeholder 3">
            <a:extLst>
              <a:ext uri="{FF2B5EF4-FFF2-40B4-BE49-F238E27FC236}">
                <a16:creationId xmlns:a16="http://schemas.microsoft.com/office/drawing/2014/main" id="{4FFCF4C9-B056-65DB-880F-AA48D5E5DE11}"/>
              </a:ext>
            </a:extLst>
          </p:cNvPr>
          <p:cNvSpPr>
            <a:spLocks noGrp="1"/>
          </p:cNvSpPr>
          <p:nvPr>
            <p:ph type="ftr" sz="quarter" idx="11"/>
          </p:nvPr>
        </p:nvSpPr>
        <p:spPr/>
        <p:txBody>
          <a:bodyPr/>
          <a:lstStyle/>
          <a:p>
            <a:r>
              <a:rPr lang="en-US"/>
              <a:t>DOT Power Platform Day</a:t>
            </a:r>
          </a:p>
        </p:txBody>
      </p:sp>
      <p:sp>
        <p:nvSpPr>
          <p:cNvPr id="5" name="Slide Number Placeholder 4">
            <a:extLst>
              <a:ext uri="{FF2B5EF4-FFF2-40B4-BE49-F238E27FC236}">
                <a16:creationId xmlns:a16="http://schemas.microsoft.com/office/drawing/2014/main" id="{16CE9C30-6610-92CF-BDA4-5F7E7292BA3D}"/>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6" name="Picture 2">
            <a:extLst>
              <a:ext uri="{FF2B5EF4-FFF2-40B4-BE49-F238E27FC236}">
                <a16:creationId xmlns:a16="http://schemas.microsoft.com/office/drawing/2014/main" id="{0A2081EE-803C-058D-A7B4-0BA574C04F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5EA65BC7-282E-E031-B4B8-9C001A5698B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68281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DA884-61C1-3913-4CD2-617F2745237B}"/>
              </a:ext>
            </a:extLst>
          </p:cNvPr>
          <p:cNvSpPr>
            <a:spLocks noGrp="1"/>
          </p:cNvSpPr>
          <p:nvPr>
            <p:ph type="dt" sz="half" idx="10"/>
          </p:nvPr>
        </p:nvSpPr>
        <p:spPr/>
        <p:txBody>
          <a:bodyPr/>
          <a:lstStyle/>
          <a:p>
            <a:fld id="{37962310-D6EB-48A1-860C-974AF6FEC77B}" type="datetime1">
              <a:rPr lang="en-US" smtClean="0"/>
              <a:t>10/11/2023</a:t>
            </a:fld>
            <a:endParaRPr lang="en-US"/>
          </a:p>
        </p:txBody>
      </p:sp>
      <p:sp>
        <p:nvSpPr>
          <p:cNvPr id="3" name="Footer Placeholder 2">
            <a:extLst>
              <a:ext uri="{FF2B5EF4-FFF2-40B4-BE49-F238E27FC236}">
                <a16:creationId xmlns:a16="http://schemas.microsoft.com/office/drawing/2014/main" id="{A9701A37-06C1-6018-363B-BFED43E5B9CE}"/>
              </a:ext>
            </a:extLst>
          </p:cNvPr>
          <p:cNvSpPr>
            <a:spLocks noGrp="1"/>
          </p:cNvSpPr>
          <p:nvPr>
            <p:ph type="ftr" sz="quarter" idx="11"/>
          </p:nvPr>
        </p:nvSpPr>
        <p:spPr/>
        <p:txBody>
          <a:bodyPr/>
          <a:lstStyle/>
          <a:p>
            <a:r>
              <a:rPr lang="en-US"/>
              <a:t>DOT Power Platform Day</a:t>
            </a:r>
          </a:p>
        </p:txBody>
      </p:sp>
      <p:sp>
        <p:nvSpPr>
          <p:cNvPr id="4" name="Slide Number Placeholder 3">
            <a:extLst>
              <a:ext uri="{FF2B5EF4-FFF2-40B4-BE49-F238E27FC236}">
                <a16:creationId xmlns:a16="http://schemas.microsoft.com/office/drawing/2014/main" id="{F89ADBDE-F883-5D99-70B0-0F4D825BDFAB}"/>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5" name="Picture 2">
            <a:extLst>
              <a:ext uri="{FF2B5EF4-FFF2-40B4-BE49-F238E27FC236}">
                <a16:creationId xmlns:a16="http://schemas.microsoft.com/office/drawing/2014/main" id="{AEC3B6D2-9A95-9153-4EAE-5DEC01B3F3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E94A95C8-E070-A0D6-9CC7-03787B5F2D0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49641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826D-FB2E-C7F5-9FFA-6BF4BB51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DE3E1-9300-20A2-E4C2-7DF5799EA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266320-CE7D-D723-2EDA-8CFFE6D3F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F8735-2BED-CD24-D323-BFFED221E0CD}"/>
              </a:ext>
            </a:extLst>
          </p:cNvPr>
          <p:cNvSpPr>
            <a:spLocks noGrp="1"/>
          </p:cNvSpPr>
          <p:nvPr>
            <p:ph type="dt" sz="half" idx="10"/>
          </p:nvPr>
        </p:nvSpPr>
        <p:spPr/>
        <p:txBody>
          <a:bodyPr/>
          <a:lstStyle/>
          <a:p>
            <a:fld id="{A7B10728-B386-41B2-8E86-7E9CB5BB40EB}" type="datetime1">
              <a:rPr lang="en-US" smtClean="0"/>
              <a:t>10/11/2023</a:t>
            </a:fld>
            <a:endParaRPr lang="en-US"/>
          </a:p>
        </p:txBody>
      </p:sp>
      <p:sp>
        <p:nvSpPr>
          <p:cNvPr id="6" name="Footer Placeholder 5">
            <a:extLst>
              <a:ext uri="{FF2B5EF4-FFF2-40B4-BE49-F238E27FC236}">
                <a16:creationId xmlns:a16="http://schemas.microsoft.com/office/drawing/2014/main" id="{80698325-736E-E432-6E87-B98EEB16D7D8}"/>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11EF04C4-5800-B231-1E09-782AA4EE2BE4}"/>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8" name="Picture 2">
            <a:extLst>
              <a:ext uri="{FF2B5EF4-FFF2-40B4-BE49-F238E27FC236}">
                <a16:creationId xmlns:a16="http://schemas.microsoft.com/office/drawing/2014/main" id="{1560DE8A-0AEB-836D-196B-BEFC29671F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49E138E9-A511-9D27-991C-9EFFF655B30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203249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5C63-05C0-30FD-B7BD-ACEDBD3F3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5050C-7BEC-3BA0-44EF-C4432E43D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D1BEBC-F940-D430-6452-88E2D814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DA1EB-982F-2356-1703-1FC7F46D18F3}"/>
              </a:ext>
            </a:extLst>
          </p:cNvPr>
          <p:cNvSpPr>
            <a:spLocks noGrp="1"/>
          </p:cNvSpPr>
          <p:nvPr>
            <p:ph type="dt" sz="half" idx="10"/>
          </p:nvPr>
        </p:nvSpPr>
        <p:spPr/>
        <p:txBody>
          <a:bodyPr/>
          <a:lstStyle/>
          <a:p>
            <a:fld id="{ECFE876A-A667-470A-9990-F4500491215F}" type="datetime1">
              <a:rPr lang="en-US" smtClean="0"/>
              <a:t>10/11/2023</a:t>
            </a:fld>
            <a:endParaRPr lang="en-US"/>
          </a:p>
        </p:txBody>
      </p:sp>
      <p:sp>
        <p:nvSpPr>
          <p:cNvPr id="6" name="Footer Placeholder 5">
            <a:extLst>
              <a:ext uri="{FF2B5EF4-FFF2-40B4-BE49-F238E27FC236}">
                <a16:creationId xmlns:a16="http://schemas.microsoft.com/office/drawing/2014/main" id="{4D65F7BD-08CB-C475-A806-D9DD977B8A3F}"/>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68BD4D7C-682C-C38B-EB3E-D82110FC5BEF}"/>
              </a:ext>
            </a:extLst>
          </p:cNvPr>
          <p:cNvSpPr>
            <a:spLocks noGrp="1"/>
          </p:cNvSpPr>
          <p:nvPr>
            <p:ph type="sldNum" sz="quarter" idx="12"/>
          </p:nvPr>
        </p:nvSpPr>
        <p:spPr/>
        <p:txBody>
          <a:bodyPr/>
          <a:lstStyle/>
          <a:p>
            <a:fld id="{D512FE28-C787-490D-AA43-41AD85150926}" type="slidenum">
              <a:rPr lang="en-US" smtClean="0"/>
              <a:t>‹#›</a:t>
            </a:fld>
            <a:endParaRPr lang="en-US"/>
          </a:p>
        </p:txBody>
      </p:sp>
    </p:spTree>
    <p:extLst>
      <p:ext uri="{BB962C8B-B14F-4D97-AF65-F5344CB8AC3E}">
        <p14:creationId xmlns:p14="http://schemas.microsoft.com/office/powerpoint/2010/main" val="165427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04C38-98E9-6F69-B357-AD2D16EFA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1BA9A-262B-7E2F-DED1-DF1DA7F4F05D}"/>
              </a:ext>
            </a:extLst>
          </p:cNvPr>
          <p:cNvSpPr>
            <a:spLocks noGrp="1" noRot="1" noMove="1" noResize="1" noEditPoints="1" noAdjustHandles="1" noChangeArrowheads="1" noChangeShapeType="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1D5B-442F-C226-4F37-885E344E7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CCBE494-C4A9-4400-B2E0-426AC2E52739}" type="datetime1">
              <a:rPr lang="en-US" smtClean="0"/>
              <a:pPr/>
              <a:t>10/11/2023</a:t>
            </a:fld>
            <a:endParaRPr lang="en-US"/>
          </a:p>
        </p:txBody>
      </p:sp>
      <p:sp>
        <p:nvSpPr>
          <p:cNvPr id="5" name="Footer Placeholder 4">
            <a:extLst>
              <a:ext uri="{FF2B5EF4-FFF2-40B4-BE49-F238E27FC236}">
                <a16:creationId xmlns:a16="http://schemas.microsoft.com/office/drawing/2014/main" id="{98DA237F-E44C-0C14-F392-5ED027BE8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DOT Power Platform Day</a:t>
            </a:r>
          </a:p>
        </p:txBody>
      </p:sp>
      <p:sp>
        <p:nvSpPr>
          <p:cNvPr id="6" name="Slide Number Placeholder 5">
            <a:extLst>
              <a:ext uri="{FF2B5EF4-FFF2-40B4-BE49-F238E27FC236}">
                <a16:creationId xmlns:a16="http://schemas.microsoft.com/office/drawing/2014/main" id="{FDDB178C-82DF-5998-923C-D2AFFF943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512FE28-C787-490D-AA43-41AD85150926}" type="slidenum">
              <a:rPr lang="en-US" smtClean="0"/>
              <a:pPr/>
              <a:t>‹#›</a:t>
            </a:fld>
            <a:endParaRPr lang="en-US"/>
          </a:p>
        </p:txBody>
      </p:sp>
      <p:grpSp>
        <p:nvGrpSpPr>
          <p:cNvPr id="7" name="Group 2">
            <a:extLst>
              <a:ext uri="{FF2B5EF4-FFF2-40B4-BE49-F238E27FC236}">
                <a16:creationId xmlns:a16="http://schemas.microsoft.com/office/drawing/2014/main" id="{C5F51633-03E3-E04E-AEA9-5B7285AD30D8}"/>
              </a:ext>
            </a:extLst>
          </p:cNvPr>
          <p:cNvGrpSpPr/>
          <p:nvPr userDrawn="1"/>
        </p:nvGrpSpPr>
        <p:grpSpPr>
          <a:xfrm rot="-5400000">
            <a:off x="2979737" y="-2979737"/>
            <a:ext cx="136525" cy="6096000"/>
            <a:chOff x="0" y="0"/>
            <a:chExt cx="54947" cy="3187451"/>
          </a:xfrm>
        </p:grpSpPr>
        <p:sp>
          <p:nvSpPr>
            <p:cNvPr id="8" name="Freeform 3">
              <a:extLst>
                <a:ext uri="{FF2B5EF4-FFF2-40B4-BE49-F238E27FC236}">
                  <a16:creationId xmlns:a16="http://schemas.microsoft.com/office/drawing/2014/main" id="{07D278BB-052A-4C40-29E9-E25422EB7291}"/>
                </a:ext>
              </a:extLst>
            </p:cNvPr>
            <p:cNvSpPr/>
            <p:nvPr/>
          </p:nvSpPr>
          <p:spPr>
            <a:xfrm>
              <a:off x="0" y="0"/>
              <a:ext cx="54947" cy="3187451"/>
            </a:xfrm>
            <a:custGeom>
              <a:avLst/>
              <a:gdLst/>
              <a:ahLst/>
              <a:cxnLst/>
              <a:rect l="l" t="t" r="r" b="b"/>
              <a:pathLst>
                <a:path w="54947" h="3187451">
                  <a:moveTo>
                    <a:pt x="0" y="0"/>
                  </a:moveTo>
                  <a:lnTo>
                    <a:pt x="54947" y="0"/>
                  </a:lnTo>
                  <a:lnTo>
                    <a:pt x="54947" y="3187451"/>
                  </a:lnTo>
                  <a:lnTo>
                    <a:pt x="0" y="3187451"/>
                  </a:lnTo>
                  <a:close/>
                </a:path>
              </a:pathLst>
            </a:custGeom>
            <a:solidFill>
              <a:srgbClr val="F14F21"/>
            </a:solidFill>
          </p:spPr>
        </p:sp>
        <p:sp>
          <p:nvSpPr>
            <p:cNvPr id="9" name="TextBox 4">
              <a:extLst>
                <a:ext uri="{FF2B5EF4-FFF2-40B4-BE49-F238E27FC236}">
                  <a16:creationId xmlns:a16="http://schemas.microsoft.com/office/drawing/2014/main" id="{B758630D-511E-26DF-DE85-A0EDF878F503}"/>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0" name="Group 5">
            <a:extLst>
              <a:ext uri="{FF2B5EF4-FFF2-40B4-BE49-F238E27FC236}">
                <a16:creationId xmlns:a16="http://schemas.microsoft.com/office/drawing/2014/main" id="{80756B7A-1DC5-4274-F2E6-E146ABCCE284}"/>
              </a:ext>
            </a:extLst>
          </p:cNvPr>
          <p:cNvGrpSpPr/>
          <p:nvPr userDrawn="1"/>
        </p:nvGrpSpPr>
        <p:grpSpPr>
          <a:xfrm rot="-5400000">
            <a:off x="9075737" y="-2979738"/>
            <a:ext cx="136525" cy="6096000"/>
            <a:chOff x="0" y="0"/>
            <a:chExt cx="54947" cy="3187451"/>
          </a:xfrm>
        </p:grpSpPr>
        <p:sp>
          <p:nvSpPr>
            <p:cNvPr id="11" name="Freeform 6">
              <a:extLst>
                <a:ext uri="{FF2B5EF4-FFF2-40B4-BE49-F238E27FC236}">
                  <a16:creationId xmlns:a16="http://schemas.microsoft.com/office/drawing/2014/main" id="{CB1E5DA4-6929-243A-CC8E-F67F286ECC82}"/>
                </a:ext>
              </a:extLst>
            </p:cNvPr>
            <p:cNvSpPr/>
            <p:nvPr/>
          </p:nvSpPr>
          <p:spPr>
            <a:xfrm>
              <a:off x="0" y="0"/>
              <a:ext cx="54947" cy="3187451"/>
            </a:xfrm>
            <a:custGeom>
              <a:avLst/>
              <a:gdLst/>
              <a:ahLst/>
              <a:cxnLst/>
              <a:rect l="l" t="t" r="r" b="b"/>
              <a:pathLst>
                <a:path w="54947" h="3187451">
                  <a:moveTo>
                    <a:pt x="0" y="0"/>
                  </a:moveTo>
                  <a:lnTo>
                    <a:pt x="54947" y="0"/>
                  </a:lnTo>
                  <a:lnTo>
                    <a:pt x="54947" y="3187451"/>
                  </a:lnTo>
                  <a:lnTo>
                    <a:pt x="0" y="3187451"/>
                  </a:lnTo>
                  <a:close/>
                </a:path>
              </a:pathLst>
            </a:custGeom>
            <a:solidFill>
              <a:srgbClr val="7EB900"/>
            </a:solidFill>
          </p:spPr>
        </p:sp>
        <p:sp>
          <p:nvSpPr>
            <p:cNvPr id="12" name="TextBox 7">
              <a:extLst>
                <a:ext uri="{FF2B5EF4-FFF2-40B4-BE49-F238E27FC236}">
                  <a16:creationId xmlns:a16="http://schemas.microsoft.com/office/drawing/2014/main" id="{44AD8F54-2224-42CD-37B3-EB956B440C43}"/>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3" name="Group 14">
            <a:extLst>
              <a:ext uri="{FF2B5EF4-FFF2-40B4-BE49-F238E27FC236}">
                <a16:creationId xmlns:a16="http://schemas.microsoft.com/office/drawing/2014/main" id="{74F52F97-6DC7-95CB-A9E1-2EB4D20FD5EF}"/>
              </a:ext>
            </a:extLst>
          </p:cNvPr>
          <p:cNvGrpSpPr/>
          <p:nvPr userDrawn="1"/>
        </p:nvGrpSpPr>
        <p:grpSpPr>
          <a:xfrm rot="-10800000">
            <a:off x="-4" y="3428999"/>
            <a:ext cx="155576" cy="3429000"/>
            <a:chOff x="0" y="0"/>
            <a:chExt cx="54231" cy="1792941"/>
          </a:xfrm>
        </p:grpSpPr>
        <p:sp>
          <p:nvSpPr>
            <p:cNvPr id="14" name="Freeform 15">
              <a:extLst>
                <a:ext uri="{FF2B5EF4-FFF2-40B4-BE49-F238E27FC236}">
                  <a16:creationId xmlns:a16="http://schemas.microsoft.com/office/drawing/2014/main" id="{E9246972-AB3C-81F0-2515-4D62F9C89B0B}"/>
                </a:ext>
              </a:extLst>
            </p:cNvPr>
            <p:cNvSpPr/>
            <p:nvPr/>
          </p:nvSpPr>
          <p:spPr>
            <a:xfrm>
              <a:off x="0" y="0"/>
              <a:ext cx="54231" cy="1792941"/>
            </a:xfrm>
            <a:custGeom>
              <a:avLst/>
              <a:gdLst/>
              <a:ahLst/>
              <a:cxnLst/>
              <a:rect l="l" t="t" r="r" b="b"/>
              <a:pathLst>
                <a:path w="54231" h="1792941">
                  <a:moveTo>
                    <a:pt x="0" y="0"/>
                  </a:moveTo>
                  <a:lnTo>
                    <a:pt x="54231" y="0"/>
                  </a:lnTo>
                  <a:lnTo>
                    <a:pt x="54231" y="1792941"/>
                  </a:lnTo>
                  <a:lnTo>
                    <a:pt x="0" y="1792941"/>
                  </a:lnTo>
                  <a:close/>
                </a:path>
              </a:pathLst>
            </a:custGeom>
            <a:solidFill>
              <a:srgbClr val="00A3EE"/>
            </a:solidFill>
          </p:spPr>
        </p:sp>
        <p:sp>
          <p:nvSpPr>
            <p:cNvPr id="15" name="TextBox 16">
              <a:extLst>
                <a:ext uri="{FF2B5EF4-FFF2-40B4-BE49-F238E27FC236}">
                  <a16:creationId xmlns:a16="http://schemas.microsoft.com/office/drawing/2014/main" id="{77B348A2-7943-2835-DE77-AC1B5DBB2CED}"/>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6" name="Group 17">
            <a:extLst>
              <a:ext uri="{FF2B5EF4-FFF2-40B4-BE49-F238E27FC236}">
                <a16:creationId xmlns:a16="http://schemas.microsoft.com/office/drawing/2014/main" id="{49B96D9C-45CE-3097-5A3B-A400E59322DA}"/>
              </a:ext>
            </a:extLst>
          </p:cNvPr>
          <p:cNvGrpSpPr/>
          <p:nvPr userDrawn="1"/>
        </p:nvGrpSpPr>
        <p:grpSpPr>
          <a:xfrm rot="-10800000">
            <a:off x="-1" y="78814"/>
            <a:ext cx="155575" cy="3350186"/>
            <a:chOff x="0" y="0"/>
            <a:chExt cx="54231" cy="1792941"/>
          </a:xfrm>
        </p:grpSpPr>
        <p:sp>
          <p:nvSpPr>
            <p:cNvPr id="17" name="Freeform 18">
              <a:extLst>
                <a:ext uri="{FF2B5EF4-FFF2-40B4-BE49-F238E27FC236}">
                  <a16:creationId xmlns:a16="http://schemas.microsoft.com/office/drawing/2014/main" id="{F44C32CA-4281-3B28-A33E-F0580F660AC0}"/>
                </a:ext>
              </a:extLst>
            </p:cNvPr>
            <p:cNvSpPr/>
            <p:nvPr/>
          </p:nvSpPr>
          <p:spPr>
            <a:xfrm>
              <a:off x="0" y="0"/>
              <a:ext cx="54231" cy="1792941"/>
            </a:xfrm>
            <a:custGeom>
              <a:avLst/>
              <a:gdLst/>
              <a:ahLst/>
              <a:cxnLst/>
              <a:rect l="l" t="t" r="r" b="b"/>
              <a:pathLst>
                <a:path w="54231" h="1792941">
                  <a:moveTo>
                    <a:pt x="0" y="0"/>
                  </a:moveTo>
                  <a:lnTo>
                    <a:pt x="54231" y="0"/>
                  </a:lnTo>
                  <a:lnTo>
                    <a:pt x="54231" y="1792941"/>
                  </a:lnTo>
                  <a:lnTo>
                    <a:pt x="0" y="1792941"/>
                  </a:lnTo>
                  <a:close/>
                </a:path>
              </a:pathLst>
            </a:custGeom>
            <a:solidFill>
              <a:srgbClr val="F14F21"/>
            </a:solidFill>
          </p:spPr>
        </p:sp>
        <p:sp>
          <p:nvSpPr>
            <p:cNvPr id="18" name="TextBox 19">
              <a:extLst>
                <a:ext uri="{FF2B5EF4-FFF2-40B4-BE49-F238E27FC236}">
                  <a16:creationId xmlns:a16="http://schemas.microsoft.com/office/drawing/2014/main" id="{37B326F1-AA53-28BC-4C1A-7B327766B48B}"/>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sp>
        <p:nvSpPr>
          <p:cNvPr id="26" name="Freeform 3">
            <a:extLst>
              <a:ext uri="{FF2B5EF4-FFF2-40B4-BE49-F238E27FC236}">
                <a16:creationId xmlns:a16="http://schemas.microsoft.com/office/drawing/2014/main" id="{187918E1-B8BB-3648-82DC-1FE3B86DD8A1}"/>
              </a:ext>
            </a:extLst>
          </p:cNvPr>
          <p:cNvSpPr/>
          <p:nvPr/>
        </p:nvSpPr>
        <p:spPr>
          <a:xfrm rot="16200000">
            <a:off x="2979732" y="3742865"/>
            <a:ext cx="136525" cy="6096000"/>
          </a:xfrm>
          <a:custGeom>
            <a:avLst/>
            <a:gdLst/>
            <a:ahLst/>
            <a:cxnLst/>
            <a:rect l="l" t="t" r="r" b="b"/>
            <a:pathLst>
              <a:path w="54947" h="3187451">
                <a:moveTo>
                  <a:pt x="0" y="0"/>
                </a:moveTo>
                <a:lnTo>
                  <a:pt x="54947" y="0"/>
                </a:lnTo>
                <a:lnTo>
                  <a:pt x="54947" y="3187451"/>
                </a:lnTo>
                <a:lnTo>
                  <a:pt x="0" y="3187451"/>
                </a:lnTo>
                <a:close/>
              </a:path>
            </a:pathLst>
          </a:custGeom>
          <a:solidFill>
            <a:srgbClr val="00A3EE"/>
          </a:solidFill>
        </p:spPr>
      </p:sp>
      <p:sp>
        <p:nvSpPr>
          <p:cNvPr id="29" name="Freeform 6">
            <a:extLst>
              <a:ext uri="{FF2B5EF4-FFF2-40B4-BE49-F238E27FC236}">
                <a16:creationId xmlns:a16="http://schemas.microsoft.com/office/drawing/2014/main" id="{F5E3AF7C-0948-BFD6-B58B-3794BB7EA4B3}"/>
              </a:ext>
            </a:extLst>
          </p:cNvPr>
          <p:cNvSpPr/>
          <p:nvPr/>
        </p:nvSpPr>
        <p:spPr>
          <a:xfrm rot="16200000">
            <a:off x="9075738" y="3742864"/>
            <a:ext cx="136525" cy="6096000"/>
          </a:xfrm>
          <a:custGeom>
            <a:avLst/>
            <a:gdLst/>
            <a:ahLst/>
            <a:cxnLst/>
            <a:rect l="l" t="t" r="r" b="b"/>
            <a:pathLst>
              <a:path w="54947" h="3187451">
                <a:moveTo>
                  <a:pt x="0" y="0"/>
                </a:moveTo>
                <a:lnTo>
                  <a:pt x="54947" y="0"/>
                </a:lnTo>
                <a:lnTo>
                  <a:pt x="54947" y="3187451"/>
                </a:lnTo>
                <a:lnTo>
                  <a:pt x="0" y="3187451"/>
                </a:lnTo>
                <a:close/>
              </a:path>
            </a:pathLst>
          </a:custGeom>
          <a:solidFill>
            <a:srgbClr val="FEB800"/>
          </a:solidFill>
        </p:spPr>
      </p:sp>
      <p:sp>
        <p:nvSpPr>
          <p:cNvPr id="44" name="Freeform 18">
            <a:extLst>
              <a:ext uri="{FF2B5EF4-FFF2-40B4-BE49-F238E27FC236}">
                <a16:creationId xmlns:a16="http://schemas.microsoft.com/office/drawing/2014/main" id="{16BE004A-9E2F-A0F8-F509-E28AA37D8DB0}"/>
              </a:ext>
            </a:extLst>
          </p:cNvPr>
          <p:cNvSpPr/>
          <p:nvPr/>
        </p:nvSpPr>
        <p:spPr>
          <a:xfrm rot="10800000">
            <a:off x="12043099" y="25262"/>
            <a:ext cx="155575" cy="3419961"/>
          </a:xfrm>
          <a:custGeom>
            <a:avLst/>
            <a:gdLst/>
            <a:ahLst/>
            <a:cxnLst/>
            <a:rect l="l" t="t" r="r" b="b"/>
            <a:pathLst>
              <a:path w="54231" h="1792941">
                <a:moveTo>
                  <a:pt x="0" y="0"/>
                </a:moveTo>
                <a:lnTo>
                  <a:pt x="54231" y="0"/>
                </a:lnTo>
                <a:lnTo>
                  <a:pt x="54231" y="1792941"/>
                </a:lnTo>
                <a:lnTo>
                  <a:pt x="0" y="1792941"/>
                </a:lnTo>
                <a:close/>
              </a:path>
            </a:pathLst>
          </a:custGeom>
          <a:solidFill>
            <a:srgbClr val="7EB900"/>
          </a:solidFill>
        </p:spPr>
      </p:sp>
      <p:sp>
        <p:nvSpPr>
          <p:cNvPr id="47" name="Freeform 15">
            <a:extLst>
              <a:ext uri="{FF2B5EF4-FFF2-40B4-BE49-F238E27FC236}">
                <a16:creationId xmlns:a16="http://schemas.microsoft.com/office/drawing/2014/main" id="{B70FEC0C-2C4D-5C74-2496-CA44F1D5798A}"/>
              </a:ext>
            </a:extLst>
          </p:cNvPr>
          <p:cNvSpPr/>
          <p:nvPr/>
        </p:nvSpPr>
        <p:spPr>
          <a:xfrm rot="10800000">
            <a:off x="12037762" y="3403737"/>
            <a:ext cx="155576" cy="3429000"/>
          </a:xfrm>
          <a:custGeom>
            <a:avLst/>
            <a:gdLst/>
            <a:ahLst/>
            <a:cxnLst/>
            <a:rect l="l" t="t" r="r" b="b"/>
            <a:pathLst>
              <a:path w="54231" h="1792941">
                <a:moveTo>
                  <a:pt x="0" y="0"/>
                </a:moveTo>
                <a:lnTo>
                  <a:pt x="54231" y="0"/>
                </a:lnTo>
                <a:lnTo>
                  <a:pt x="54231" y="1792941"/>
                </a:lnTo>
                <a:lnTo>
                  <a:pt x="0" y="1792941"/>
                </a:lnTo>
                <a:close/>
              </a:path>
            </a:pathLst>
          </a:custGeom>
          <a:solidFill>
            <a:srgbClr val="FEB800"/>
          </a:solidFill>
        </p:spPr>
      </p:sp>
      <p:pic>
        <p:nvPicPr>
          <p:cNvPr id="1032" name="Picture 8">
            <a:extLst>
              <a:ext uri="{FF2B5EF4-FFF2-40B4-BE49-F238E27FC236}">
                <a16:creationId xmlns:a16="http://schemas.microsoft.com/office/drawing/2014/main" id="{8BCE92BF-0802-B880-295B-C6720AC3D1C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86310" y="230188"/>
            <a:ext cx="393158" cy="391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Platform New Icons 2020 | Summit Bajracharya">
            <a:extLst>
              <a:ext uri="{FF2B5EF4-FFF2-40B4-BE49-F238E27FC236}">
                <a16:creationId xmlns:a16="http://schemas.microsoft.com/office/drawing/2014/main" id="{8D95BF82-F11A-653E-6D25-081D45768373}"/>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03685" y="240350"/>
            <a:ext cx="381798" cy="38179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0ED65D9-B9A4-ACD1-CE12-418A24E8E573}"/>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534344" y="258946"/>
            <a:ext cx="368514" cy="3673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Power Platform – Microsoft Adoption">
            <a:extLst>
              <a:ext uri="{FF2B5EF4-FFF2-40B4-BE49-F238E27FC236}">
                <a16:creationId xmlns:a16="http://schemas.microsoft.com/office/drawing/2014/main" id="{5D108520-2927-0E63-737D-F408B6972B92}"/>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580295" y="230188"/>
            <a:ext cx="420180" cy="40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8457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Oswald SemiBold" panose="020B0604020202020204" pitchFamily="2"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Oswald" panose="00000500000000000000"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Oswald" panose="00000500000000000000" pitchFamily="2"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Oswald" panose="00000500000000000000" pitchFamily="2"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Oswald" panose="00000500000000000000" pitchFamily="2"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Oswald" panose="00000500000000000000"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D_976E7C29.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2_969FA3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learn.microsoft.com/en-us/power-apps/developer/data-platform/custom-api" TargetMode="External"/><Relationship Id="rId3" Type="http://schemas.openxmlformats.org/officeDocument/2006/relationships/hyperlink" Target="https://www.youtube.com/watch?v=2hE2jY9hXgw" TargetMode="External"/><Relationship Id="rId7" Type="http://schemas.openxmlformats.org/officeDocument/2006/relationships/hyperlink" Target="https://learn.microsoft.com/en-us/power-query/dataflows/create-use" TargetMode="External"/><Relationship Id="rId12" Type="http://schemas.openxmlformats.org/officeDocument/2006/relationships/hyperlink" Target="https://learn.microsoft.com/en-us/power-apps/maker/data-platform/solutions-overview" TargetMode="External"/><Relationship Id="rId2" Type="http://schemas.microsoft.com/office/2018/10/relationships/comments" Target="../comments/modernComment_113_53B948B7.xml"/><Relationship Id="rId1" Type="http://schemas.openxmlformats.org/officeDocument/2006/relationships/slideLayout" Target="../slideLayouts/slideLayout2.xml"/><Relationship Id="rId6" Type="http://schemas.openxmlformats.org/officeDocument/2006/relationships/hyperlink" Target="https://learn.microsoft.com/en-us/power-apps/developer/component-framework/create-custom-controls-using-pcf" TargetMode="External"/><Relationship Id="rId11" Type="http://schemas.openxmlformats.org/officeDocument/2006/relationships/hyperlink" Target="https://learn.microsoft.com/en-us/sharepoint/dev/sp-add-ins/get-to-know-the-sharepoint-rest-service?tabs=csom" TargetMode="External"/><Relationship Id="rId5" Type="http://schemas.openxmlformats.org/officeDocument/2006/relationships/hyperlink" Target="https://github.com/blakeZTL/DOT-PowerPlatformDay" TargetMode="External"/><Relationship Id="rId10" Type="http://schemas.openxmlformats.org/officeDocument/2006/relationships/hyperlink" Target="https://learn.microsoft.com/en-us/power-apps/developer/data-platform/webapi/overview" TargetMode="External"/><Relationship Id="rId4" Type="http://schemas.openxmlformats.org/officeDocument/2006/relationships/hyperlink" Target="https://learn.microsoft.com/en-us/power-apps/developer/data-platform/tutorial-write-plug-in" TargetMode="External"/><Relationship Id="rId9" Type="http://schemas.openxmlformats.org/officeDocument/2006/relationships/hyperlink" Target="https://learn.microsoft.com/en-us/connectors/custom-connectors/define-bla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6222-D783-DCD2-C93C-052BAC733324}"/>
              </a:ext>
            </a:extLst>
          </p:cNvPr>
          <p:cNvSpPr>
            <a:spLocks noGrp="1"/>
          </p:cNvSpPr>
          <p:nvPr>
            <p:ph type="ctrTitle"/>
          </p:nvPr>
        </p:nvSpPr>
        <p:spPr>
          <a:xfrm>
            <a:off x="486841" y="1687929"/>
            <a:ext cx="4832132" cy="1322212"/>
          </a:xfrm>
        </p:spPr>
        <p:txBody>
          <a:bodyPr>
            <a:normAutofit/>
          </a:bodyPr>
          <a:lstStyle/>
          <a:p>
            <a:r>
              <a:rPr lang="en-US"/>
              <a:t>Eagle Eye</a:t>
            </a:r>
          </a:p>
        </p:txBody>
      </p:sp>
      <p:sp>
        <p:nvSpPr>
          <p:cNvPr id="3" name="Subtitle 2">
            <a:extLst>
              <a:ext uri="{FF2B5EF4-FFF2-40B4-BE49-F238E27FC236}">
                <a16:creationId xmlns:a16="http://schemas.microsoft.com/office/drawing/2014/main" id="{52C13730-BA8C-AC24-0DA5-06018E2A43B0}"/>
              </a:ext>
            </a:extLst>
          </p:cNvPr>
          <p:cNvSpPr>
            <a:spLocks noGrp="1"/>
          </p:cNvSpPr>
          <p:nvPr>
            <p:ph type="subTitle" idx="1"/>
          </p:nvPr>
        </p:nvSpPr>
        <p:spPr>
          <a:xfrm>
            <a:off x="489803" y="3608363"/>
            <a:ext cx="4832132" cy="484932"/>
          </a:xfrm>
        </p:spPr>
        <p:txBody>
          <a:bodyPr vert="horz" lIns="91440" tIns="45720" rIns="91440" bIns="45720" rtlCol="0" anchor="t">
            <a:noAutofit/>
          </a:bodyPr>
          <a:lstStyle/>
          <a:p>
            <a:r>
              <a:rPr lang="en-US" sz="3200">
                <a:latin typeface="Oswald SemiBold"/>
                <a:cs typeface="Arial"/>
              </a:rPr>
              <a:t>Air Traffic </a:t>
            </a:r>
            <a:endParaRPr lang="en-US" sz="3200"/>
          </a:p>
        </p:txBody>
      </p:sp>
      <p:sp>
        <p:nvSpPr>
          <p:cNvPr id="5" name="Subtitle 2">
            <a:extLst>
              <a:ext uri="{FF2B5EF4-FFF2-40B4-BE49-F238E27FC236}">
                <a16:creationId xmlns:a16="http://schemas.microsoft.com/office/drawing/2014/main" id="{57622863-0080-24EE-4038-4E3DF6B7AD92}"/>
              </a:ext>
            </a:extLst>
          </p:cNvPr>
          <p:cNvSpPr txBox="1">
            <a:spLocks/>
          </p:cNvSpPr>
          <p:nvPr/>
        </p:nvSpPr>
        <p:spPr>
          <a:xfrm>
            <a:off x="487989" y="4150835"/>
            <a:ext cx="4832132" cy="4849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Oswald SemiBold" panose="00000700000000000000" pitchFamily="2"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kern="1200">
                <a:solidFill>
                  <a:schemeClr val="tx1"/>
                </a:solidFill>
                <a:latin typeface="Oswald" panose="00000500000000000000" pitchFamily="2"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kern="1200">
                <a:solidFill>
                  <a:schemeClr val="tx1"/>
                </a:solidFill>
                <a:latin typeface="Oswald" panose="00000500000000000000" pitchFamily="2"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latin typeface="Oswald SemiBold"/>
                <a:cs typeface="Arial"/>
              </a:rPr>
              <a:t>By Blake Bradford, FAA </a:t>
            </a:r>
          </a:p>
        </p:txBody>
      </p:sp>
    </p:spTree>
    <p:extLst>
      <p:ext uri="{BB962C8B-B14F-4D97-AF65-F5344CB8AC3E}">
        <p14:creationId xmlns:p14="http://schemas.microsoft.com/office/powerpoint/2010/main" val="21245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ADC-6E37-C0EE-4C37-1C5E4622C265}"/>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C28CF0F1-CE58-F8BB-D494-E361DB4C857F}"/>
              </a:ext>
            </a:extLst>
          </p:cNvPr>
          <p:cNvSpPr>
            <a:spLocks noGrp="1"/>
          </p:cNvSpPr>
          <p:nvPr>
            <p:ph type="subTitle" idx="1"/>
          </p:nvPr>
        </p:nvSpPr>
        <p:spPr>
          <a:xfrm>
            <a:off x="417232" y="3753506"/>
            <a:ext cx="4832132" cy="743849"/>
          </a:xfrm>
        </p:spPr>
        <p:txBody>
          <a:bodyPr>
            <a:normAutofit fontScale="92500" lnSpcReduction="20000"/>
          </a:bodyPr>
          <a:lstStyle/>
          <a:p>
            <a:r>
              <a:rPr lang="en-US"/>
              <a:t>Questions?</a:t>
            </a:r>
          </a:p>
          <a:p>
            <a:r>
              <a:rPr lang="en-US"/>
              <a:t>james.b.bradford@faa.gov</a:t>
            </a:r>
          </a:p>
        </p:txBody>
      </p:sp>
    </p:spTree>
    <p:extLst>
      <p:ext uri="{BB962C8B-B14F-4D97-AF65-F5344CB8AC3E}">
        <p14:creationId xmlns:p14="http://schemas.microsoft.com/office/powerpoint/2010/main" val="112679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0BFE-8396-63FF-2F4B-890FDC461A7C}"/>
              </a:ext>
            </a:extLst>
          </p:cNvPr>
          <p:cNvSpPr>
            <a:spLocks noGrp="1"/>
          </p:cNvSpPr>
          <p:nvPr>
            <p:ph type="title"/>
          </p:nvPr>
        </p:nvSpPr>
        <p:spPr/>
        <p:txBody>
          <a:bodyPr/>
          <a:lstStyle/>
          <a:p>
            <a:r>
              <a:rPr lang="en-US"/>
              <a:t>Background on the Team</a:t>
            </a:r>
          </a:p>
        </p:txBody>
      </p:sp>
      <p:sp>
        <p:nvSpPr>
          <p:cNvPr id="3" name="Content Placeholder 2">
            <a:extLst>
              <a:ext uri="{FF2B5EF4-FFF2-40B4-BE49-F238E27FC236}">
                <a16:creationId xmlns:a16="http://schemas.microsoft.com/office/drawing/2014/main" id="{C13722EF-53CA-92C7-1880-E12674C23817}"/>
              </a:ext>
            </a:extLst>
          </p:cNvPr>
          <p:cNvSpPr>
            <a:spLocks noGrp="1"/>
          </p:cNvSpPr>
          <p:nvPr>
            <p:ph idx="1"/>
          </p:nvPr>
        </p:nvSpPr>
        <p:spPr/>
        <p:txBody>
          <a:bodyPr vert="horz" lIns="91440" tIns="45720" rIns="91440" bIns="45720" rtlCol="0" anchor="t">
            <a:normAutofit/>
          </a:bodyPr>
          <a:lstStyle/>
          <a:p>
            <a:r>
              <a:rPr lang="en-US"/>
              <a:t>Develop full stack applications in the Power Platform</a:t>
            </a:r>
          </a:p>
          <a:p>
            <a:r>
              <a:rPr lang="en-US"/>
              <a:t>Team of 3 remote employees based out of FAA HQ</a:t>
            </a:r>
          </a:p>
          <a:p>
            <a:r>
              <a:rPr lang="en-US">
                <a:latin typeface="Oswald"/>
                <a:cs typeface="Arial"/>
              </a:rPr>
              <a:t>As one of the three developers charged, my role is to unlock the full potential of what the Power Platform can do for the agency</a:t>
            </a:r>
          </a:p>
          <a:p>
            <a:pPr lvl="1"/>
            <a:r>
              <a:rPr lang="en-US"/>
              <a:t>Custom Connectors</a:t>
            </a:r>
          </a:p>
          <a:p>
            <a:pPr lvl="1"/>
            <a:r>
              <a:rPr lang="en-US">
                <a:latin typeface="Oswald"/>
                <a:cs typeface="Arial"/>
              </a:rPr>
              <a:t>Dataverse Plugins</a:t>
            </a:r>
          </a:p>
          <a:p>
            <a:pPr lvl="1"/>
            <a:r>
              <a:rPr lang="en-US"/>
              <a:t>Custom Code components</a:t>
            </a:r>
          </a:p>
          <a:p>
            <a:pPr lvl="1"/>
            <a:r>
              <a:rPr lang="en-US"/>
              <a:t>More…</a:t>
            </a:r>
          </a:p>
          <a:p>
            <a:endParaRPr lang="en-US"/>
          </a:p>
          <a:p>
            <a:endParaRPr lang="en-US"/>
          </a:p>
        </p:txBody>
      </p:sp>
      <p:sp>
        <p:nvSpPr>
          <p:cNvPr id="4" name="Date Placeholder 3">
            <a:extLst>
              <a:ext uri="{FF2B5EF4-FFF2-40B4-BE49-F238E27FC236}">
                <a16:creationId xmlns:a16="http://schemas.microsoft.com/office/drawing/2014/main" id="{8C229D12-7753-6B63-5747-AA8726797119}"/>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3786B5FB-A260-C7AA-DC34-1F41B5F8433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670DB4B-35F8-A1A8-3B23-FF3A4B751CC5}"/>
              </a:ext>
            </a:extLst>
          </p:cNvPr>
          <p:cNvSpPr>
            <a:spLocks noGrp="1"/>
          </p:cNvSpPr>
          <p:nvPr>
            <p:ph type="sldNum" sz="quarter" idx="12"/>
          </p:nvPr>
        </p:nvSpPr>
        <p:spPr/>
        <p:txBody>
          <a:bodyPr/>
          <a:lstStyle/>
          <a:p>
            <a:fld id="{D512FE28-C787-490D-AA43-41AD85150926}" type="slidenum">
              <a:rPr lang="en-US" smtClean="0"/>
              <a:t>2</a:t>
            </a:fld>
            <a:endParaRPr lang="en-US"/>
          </a:p>
        </p:txBody>
      </p:sp>
    </p:spTree>
    <p:extLst>
      <p:ext uri="{BB962C8B-B14F-4D97-AF65-F5344CB8AC3E}">
        <p14:creationId xmlns:p14="http://schemas.microsoft.com/office/powerpoint/2010/main" val="2540600361"/>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15EE-F8CA-E505-1DD4-CCDABF65603A}"/>
              </a:ext>
            </a:extLst>
          </p:cNvPr>
          <p:cNvSpPr>
            <a:spLocks noGrp="1"/>
          </p:cNvSpPr>
          <p:nvPr>
            <p:ph type="title"/>
          </p:nvPr>
        </p:nvSpPr>
        <p:spPr/>
        <p:txBody>
          <a:bodyPr/>
          <a:lstStyle/>
          <a:p>
            <a:r>
              <a:rPr lang="en-US"/>
              <a:t>Problem </a:t>
            </a:r>
          </a:p>
        </p:txBody>
      </p:sp>
      <p:sp>
        <p:nvSpPr>
          <p:cNvPr id="3" name="Content Placeholder 2">
            <a:extLst>
              <a:ext uri="{FF2B5EF4-FFF2-40B4-BE49-F238E27FC236}">
                <a16:creationId xmlns:a16="http://schemas.microsoft.com/office/drawing/2014/main" id="{DCDFC5C0-7E49-7170-F2BE-8A0839251B25}"/>
              </a:ext>
            </a:extLst>
          </p:cNvPr>
          <p:cNvSpPr>
            <a:spLocks noGrp="1"/>
          </p:cNvSpPr>
          <p:nvPr>
            <p:ph idx="1"/>
          </p:nvPr>
        </p:nvSpPr>
        <p:spPr/>
        <p:txBody>
          <a:bodyPr vert="horz" lIns="91440" tIns="45720" rIns="91440" bIns="45720" rtlCol="0" anchor="t">
            <a:normAutofit/>
          </a:bodyPr>
          <a:lstStyle/>
          <a:p>
            <a:r>
              <a:rPr lang="en-US">
                <a:latin typeface="Oswald"/>
                <a:cs typeface="Arial"/>
              </a:rPr>
              <a:t>Silos of information not easily accessible or effective</a:t>
            </a:r>
          </a:p>
          <a:p>
            <a:pPr lvl="1">
              <a:lnSpc>
                <a:spcPct val="113999"/>
              </a:lnSpc>
              <a:buFont typeface="Courier New" panose="02070309020205020404" pitchFamily="49" charset="0"/>
              <a:buChar char="o"/>
            </a:pPr>
            <a:r>
              <a:rPr lang="en-US">
                <a:latin typeface="Oswald"/>
                <a:cs typeface="Arial"/>
              </a:rPr>
              <a:t>Around 2 hours a day spent trying to gather and correlate data</a:t>
            </a:r>
          </a:p>
          <a:p>
            <a:pPr lvl="1">
              <a:lnSpc>
                <a:spcPct val="113999"/>
              </a:lnSpc>
              <a:buFont typeface="Courier New" panose="02070309020205020404" pitchFamily="49" charset="0"/>
              <a:buChar char="o"/>
            </a:pPr>
            <a:r>
              <a:rPr lang="en-US">
                <a:latin typeface="Oswald"/>
                <a:cs typeface="Arial"/>
              </a:rPr>
              <a:t>Collaboration based tasks become predicated on the ability to gather all data sources first</a:t>
            </a:r>
          </a:p>
          <a:p>
            <a:pPr lvl="1">
              <a:lnSpc>
                <a:spcPct val="113999"/>
              </a:lnSpc>
              <a:buFont typeface="Courier New" panose="02070309020205020404" pitchFamily="49" charset="0"/>
              <a:buChar char="o"/>
            </a:pPr>
            <a:r>
              <a:rPr lang="en-US">
                <a:latin typeface="Oswald"/>
                <a:cs typeface="Arial"/>
              </a:rPr>
              <a:t>Overall, it is impractical to expect an operation supervisor to have a consistent amount of time to accomplish the full data gathering daily</a:t>
            </a:r>
          </a:p>
          <a:p>
            <a:endParaRPr lang="en-US"/>
          </a:p>
          <a:p>
            <a:endParaRPr lang="en-US"/>
          </a:p>
        </p:txBody>
      </p:sp>
      <p:sp>
        <p:nvSpPr>
          <p:cNvPr id="4" name="Date Placeholder 3">
            <a:extLst>
              <a:ext uri="{FF2B5EF4-FFF2-40B4-BE49-F238E27FC236}">
                <a16:creationId xmlns:a16="http://schemas.microsoft.com/office/drawing/2014/main" id="{4B944921-9178-A810-0E05-B811BDFC4F4B}"/>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D5FE9AFA-9E79-9419-F449-7934A335A7D2}"/>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F9CC809B-F948-D584-6D84-B39BA90543BC}"/>
              </a:ext>
            </a:extLst>
          </p:cNvPr>
          <p:cNvSpPr>
            <a:spLocks noGrp="1"/>
          </p:cNvSpPr>
          <p:nvPr>
            <p:ph type="sldNum" sz="quarter" idx="12"/>
          </p:nvPr>
        </p:nvSpPr>
        <p:spPr/>
        <p:txBody>
          <a:bodyPr/>
          <a:lstStyle/>
          <a:p>
            <a:fld id="{D512FE28-C787-490D-AA43-41AD85150926}" type="slidenum">
              <a:rPr lang="en-US" smtClean="0"/>
              <a:t>3</a:t>
            </a:fld>
            <a:endParaRPr lang="en-US"/>
          </a:p>
        </p:txBody>
      </p:sp>
    </p:spTree>
    <p:extLst>
      <p:ext uri="{BB962C8B-B14F-4D97-AF65-F5344CB8AC3E}">
        <p14:creationId xmlns:p14="http://schemas.microsoft.com/office/powerpoint/2010/main" val="208205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6825-98EE-7E2B-03DA-50808A8CCE45}"/>
              </a:ext>
            </a:extLst>
          </p:cNvPr>
          <p:cNvSpPr>
            <a:spLocks noGrp="1"/>
          </p:cNvSpPr>
          <p:nvPr>
            <p:ph type="title"/>
          </p:nvPr>
        </p:nvSpPr>
        <p:spPr/>
        <p:txBody>
          <a:bodyPr/>
          <a:lstStyle/>
          <a:p>
            <a:r>
              <a:rPr lang="en-US"/>
              <a:t>Solution Overview</a:t>
            </a:r>
          </a:p>
        </p:txBody>
      </p:sp>
      <p:sp>
        <p:nvSpPr>
          <p:cNvPr id="3" name="Content Placeholder 2">
            <a:extLst>
              <a:ext uri="{FF2B5EF4-FFF2-40B4-BE49-F238E27FC236}">
                <a16:creationId xmlns:a16="http://schemas.microsoft.com/office/drawing/2014/main" id="{AC6A18D0-8292-7A31-361E-919560D685C7}"/>
              </a:ext>
            </a:extLst>
          </p:cNvPr>
          <p:cNvSpPr>
            <a:spLocks noGrp="1"/>
          </p:cNvSpPr>
          <p:nvPr>
            <p:ph idx="1"/>
          </p:nvPr>
        </p:nvSpPr>
        <p:spPr/>
        <p:txBody>
          <a:bodyPr vert="horz" lIns="91440" tIns="45720" rIns="91440" bIns="45720" rtlCol="0" anchor="t">
            <a:normAutofit fontScale="92500" lnSpcReduction="20000"/>
          </a:bodyPr>
          <a:lstStyle/>
          <a:p>
            <a:r>
              <a:rPr lang="en-US"/>
              <a:t>Created a Canvas Application to operate as a complex and interactive Dashboard</a:t>
            </a:r>
          </a:p>
          <a:p>
            <a:pPr lvl="1">
              <a:buFont typeface="Courier New" panose="02070309020205020404" pitchFamily="49" charset="0"/>
              <a:buChar char="o"/>
            </a:pPr>
            <a:r>
              <a:rPr lang="en-US"/>
              <a:t>Companion Model Driven Application for data sharing and visibility</a:t>
            </a:r>
          </a:p>
          <a:p>
            <a:pPr lvl="1">
              <a:buFont typeface="Courier New" panose="02070309020205020404" pitchFamily="49" charset="0"/>
              <a:buChar char="o"/>
            </a:pPr>
            <a:r>
              <a:rPr lang="en-US">
                <a:latin typeface="Oswald"/>
                <a:cs typeface="Arial"/>
              </a:rPr>
              <a:t>Power Bi report for a rolled-up version of the information</a:t>
            </a:r>
          </a:p>
          <a:p>
            <a:r>
              <a:rPr lang="en-US">
                <a:latin typeface="Oswald"/>
                <a:cs typeface="Arial"/>
              </a:rPr>
              <a:t>4 total solutions, including a total of 110 items</a:t>
            </a:r>
          </a:p>
          <a:p>
            <a:pPr lvl="1">
              <a:buFont typeface="Courier New" panose="02070309020205020404" pitchFamily="49" charset="0"/>
              <a:buChar char="o"/>
            </a:pPr>
            <a:r>
              <a:rPr lang="en-US"/>
              <a:t>2 apps, 31 tables, 24 cloud flows, 1 column security profile, 17 connection references, 8 custom connectors, 10 dataflows, 1 custom control (custom code component), 10 environmental variables, 1 security role, 1 site map, 3 web resources</a:t>
            </a:r>
          </a:p>
          <a:p>
            <a:r>
              <a:rPr lang="en-US">
                <a:latin typeface="Oswald"/>
                <a:cs typeface="Arial"/>
              </a:rPr>
              <a:t>Only possible through the use of custom connectors leveraging external APIs, threaded BATCH Dataverse API calls through Power Automate, custom code components, and the delegable features of using Dataverse to create complex custom visuals.</a:t>
            </a:r>
          </a:p>
          <a:p>
            <a:endParaRPr lang="en-US"/>
          </a:p>
        </p:txBody>
      </p:sp>
      <p:sp>
        <p:nvSpPr>
          <p:cNvPr id="4" name="Date Placeholder 3">
            <a:extLst>
              <a:ext uri="{FF2B5EF4-FFF2-40B4-BE49-F238E27FC236}">
                <a16:creationId xmlns:a16="http://schemas.microsoft.com/office/drawing/2014/main" id="{394A7952-1252-C045-43D3-017923D8F5C6}"/>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E5710396-EE8F-EB95-2A62-228A4E7A3D41}"/>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8109AFE5-E71B-EA8D-AD35-1723E22DD44A}"/>
              </a:ext>
            </a:extLst>
          </p:cNvPr>
          <p:cNvSpPr>
            <a:spLocks noGrp="1"/>
          </p:cNvSpPr>
          <p:nvPr>
            <p:ph type="sldNum" sz="quarter" idx="12"/>
          </p:nvPr>
        </p:nvSpPr>
        <p:spPr/>
        <p:txBody>
          <a:bodyPr/>
          <a:lstStyle/>
          <a:p>
            <a:fld id="{D512FE28-C787-490D-AA43-41AD85150926}" type="slidenum">
              <a:rPr lang="en-US" smtClean="0"/>
              <a:t>4</a:t>
            </a:fld>
            <a:endParaRPr lang="en-US"/>
          </a:p>
        </p:txBody>
      </p:sp>
    </p:spTree>
    <p:extLst>
      <p:ext uri="{BB962C8B-B14F-4D97-AF65-F5344CB8AC3E}">
        <p14:creationId xmlns:p14="http://schemas.microsoft.com/office/powerpoint/2010/main" val="2444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4306-6AE1-17B9-926A-C8FCB5BE1A06}"/>
              </a:ext>
            </a:extLst>
          </p:cNvPr>
          <p:cNvSpPr>
            <a:spLocks noGrp="1"/>
          </p:cNvSpPr>
          <p:nvPr>
            <p:ph type="title"/>
          </p:nvPr>
        </p:nvSpPr>
        <p:spPr/>
        <p:txBody>
          <a:bodyPr/>
          <a:lstStyle/>
          <a:p>
            <a:r>
              <a:rPr lang="en-US"/>
              <a:t>Solution Implementation</a:t>
            </a:r>
          </a:p>
        </p:txBody>
      </p:sp>
      <p:sp>
        <p:nvSpPr>
          <p:cNvPr id="3" name="Content Placeholder 2">
            <a:extLst>
              <a:ext uri="{FF2B5EF4-FFF2-40B4-BE49-F238E27FC236}">
                <a16:creationId xmlns:a16="http://schemas.microsoft.com/office/drawing/2014/main" id="{678DDDEB-DC23-0C27-ED48-9FBE18F8AE65}"/>
              </a:ext>
            </a:extLst>
          </p:cNvPr>
          <p:cNvSpPr>
            <a:spLocks noGrp="1"/>
          </p:cNvSpPr>
          <p:nvPr>
            <p:ph idx="1"/>
          </p:nvPr>
        </p:nvSpPr>
        <p:spPr>
          <a:xfrm>
            <a:off x="838200" y="1552087"/>
            <a:ext cx="10515600" cy="4810491"/>
          </a:xfrm>
        </p:spPr>
        <p:txBody>
          <a:bodyPr vert="horz" lIns="91440" tIns="45720" rIns="91440" bIns="45720" rtlCol="0" anchor="t">
            <a:normAutofit fontScale="77500" lnSpcReduction="20000"/>
          </a:bodyPr>
          <a:lstStyle/>
          <a:p>
            <a:r>
              <a:rPr lang="en-US"/>
              <a:t>Iterative process:</a:t>
            </a:r>
          </a:p>
          <a:p>
            <a:pPr lvl="1">
              <a:buFont typeface="Courier New" panose="020B0604020202020204" pitchFamily="34" charset="0"/>
              <a:buChar char="o"/>
            </a:pPr>
            <a:r>
              <a:rPr lang="en-US">
                <a:latin typeface="Oswald"/>
                <a:cs typeface="Arial"/>
              </a:rPr>
              <a:t>Started by creating Dataflows that would programmatically bring data into Dataverse.</a:t>
            </a:r>
          </a:p>
          <a:p>
            <a:pPr lvl="1">
              <a:buFont typeface="Courier New" panose="020B0604020202020204" pitchFamily="34" charset="0"/>
              <a:buChar char="o"/>
            </a:pPr>
            <a:r>
              <a:rPr lang="en-US">
                <a:latin typeface="Oswald"/>
                <a:cs typeface="Arial"/>
              </a:rPr>
              <a:t>Based on some dataset sizes, threaded and batched automations written for time savings</a:t>
            </a:r>
          </a:p>
          <a:p>
            <a:pPr lvl="1">
              <a:buFont typeface="Courier New" panose="020B0604020202020204" pitchFamily="34" charset="0"/>
              <a:buChar char="o"/>
            </a:pPr>
            <a:r>
              <a:rPr lang="en-US">
                <a:latin typeface="Oswald"/>
                <a:cs typeface="Arial"/>
              </a:rPr>
              <a:t>Custom connectors written to connect to the external sources</a:t>
            </a:r>
          </a:p>
          <a:p>
            <a:pPr lvl="1">
              <a:buFont typeface="Courier New" panose="020B0604020202020204" pitchFamily="34" charset="0"/>
              <a:buChar char="o"/>
            </a:pPr>
            <a:r>
              <a:rPr lang="en-US">
                <a:latin typeface="Oswald"/>
                <a:cs typeface="Arial"/>
              </a:rPr>
              <a:t>User Interface (UI) modeling</a:t>
            </a:r>
          </a:p>
          <a:p>
            <a:r>
              <a:rPr lang="en-US">
                <a:latin typeface="Oswald"/>
                <a:cs typeface="Arial"/>
              </a:rPr>
              <a:t>The data is refreshed every morning at 7 AM EST. With the assistance of Dataflows and Power Automate, the process is 15-20 minutes long, versus 3 hours.</a:t>
            </a:r>
          </a:p>
          <a:p>
            <a:r>
              <a:rPr lang="en-US"/>
              <a:t>Hurdles during design/implementation:</a:t>
            </a:r>
          </a:p>
          <a:p>
            <a:pPr lvl="1">
              <a:buFont typeface="Courier New" panose="020B0604020202020204" pitchFamily="34" charset="0"/>
              <a:buChar char="o"/>
            </a:pPr>
            <a:r>
              <a:rPr lang="en-US">
                <a:latin typeface="Oswald"/>
                <a:cs typeface="Arial"/>
              </a:rPr>
              <a:t>Time. Data needed to be available daily, but also at a time in which it would be the most usable.</a:t>
            </a:r>
          </a:p>
          <a:p>
            <a:pPr lvl="1">
              <a:buFont typeface="Courier New" panose="020B0604020202020204" pitchFamily="34" charset="0"/>
              <a:buChar char="o"/>
            </a:pPr>
            <a:r>
              <a:rPr lang="en-US">
                <a:latin typeface="Oswald"/>
                <a:cs typeface="Arial"/>
              </a:rPr>
              <a:t>Creating custom data models. Server Query Language (SQL) and Python were used to create datasets to map weather stations to air traffic facilities. This dataset is a backbone of the product and its usefulness.</a:t>
            </a:r>
          </a:p>
          <a:p>
            <a:pPr lvl="1">
              <a:buFont typeface="Courier New" panose="020B0604020202020204" pitchFamily="34" charset="0"/>
              <a:buChar char="o"/>
            </a:pPr>
            <a:r>
              <a:rPr lang="en-US">
                <a:latin typeface="Oswald"/>
                <a:cs typeface="Arial"/>
              </a:rPr>
              <a:t>User saved settings.</a:t>
            </a:r>
          </a:p>
          <a:p>
            <a:pPr lvl="1">
              <a:buFont typeface="Courier New" panose="020B0604020202020204" pitchFamily="34" charset="0"/>
              <a:buChar char="o"/>
            </a:pPr>
            <a:r>
              <a:rPr lang="en-US">
                <a:latin typeface="Oswald"/>
                <a:cs typeface="Arial"/>
              </a:rPr>
              <a:t>Modeling data backed in functionality, instead of turning to custom code components.</a:t>
            </a:r>
          </a:p>
          <a:p>
            <a:endParaRPr lang="en-US"/>
          </a:p>
          <a:p>
            <a:endParaRPr lang="en-US"/>
          </a:p>
        </p:txBody>
      </p:sp>
      <p:sp>
        <p:nvSpPr>
          <p:cNvPr id="4" name="Date Placeholder 3">
            <a:extLst>
              <a:ext uri="{FF2B5EF4-FFF2-40B4-BE49-F238E27FC236}">
                <a16:creationId xmlns:a16="http://schemas.microsoft.com/office/drawing/2014/main" id="{A33EBA85-CA7C-840C-17FF-7C745C489D19}"/>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CB2D0F48-C419-0048-8D43-5EA888CC48AF}"/>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24847B9-F24D-8BA2-D29A-BE186B7167F7}"/>
              </a:ext>
            </a:extLst>
          </p:cNvPr>
          <p:cNvSpPr>
            <a:spLocks noGrp="1"/>
          </p:cNvSpPr>
          <p:nvPr>
            <p:ph type="sldNum" sz="quarter" idx="12"/>
          </p:nvPr>
        </p:nvSpPr>
        <p:spPr/>
        <p:txBody>
          <a:bodyPr/>
          <a:lstStyle/>
          <a:p>
            <a:fld id="{D512FE28-C787-490D-AA43-41AD85150926}" type="slidenum">
              <a:rPr lang="en-US" smtClean="0"/>
              <a:t>5</a:t>
            </a:fld>
            <a:endParaRPr lang="en-US"/>
          </a:p>
        </p:txBody>
      </p:sp>
    </p:spTree>
    <p:extLst>
      <p:ext uri="{BB962C8B-B14F-4D97-AF65-F5344CB8AC3E}">
        <p14:creationId xmlns:p14="http://schemas.microsoft.com/office/powerpoint/2010/main" val="338194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76E2-9730-03D7-A3A2-61C2460CAD28}"/>
              </a:ext>
            </a:extLst>
          </p:cNvPr>
          <p:cNvSpPr>
            <a:spLocks noGrp="1"/>
          </p:cNvSpPr>
          <p:nvPr>
            <p:ph type="title"/>
          </p:nvPr>
        </p:nvSpPr>
        <p:spPr/>
        <p:txBody>
          <a:bodyPr/>
          <a:lstStyle/>
          <a:p>
            <a:r>
              <a:rPr lang="en-US"/>
              <a:t>Solution Demo &amp; Display	</a:t>
            </a:r>
          </a:p>
        </p:txBody>
      </p:sp>
      <p:sp>
        <p:nvSpPr>
          <p:cNvPr id="3" name="Content Placeholder 2">
            <a:extLst>
              <a:ext uri="{FF2B5EF4-FFF2-40B4-BE49-F238E27FC236}">
                <a16:creationId xmlns:a16="http://schemas.microsoft.com/office/drawing/2014/main" id="{8E28BA9E-79F4-2BD3-5864-22232DA1645B}"/>
              </a:ext>
            </a:extLst>
          </p:cNvPr>
          <p:cNvSpPr>
            <a:spLocks noGrp="1"/>
          </p:cNvSpPr>
          <p:nvPr>
            <p:ph idx="1"/>
          </p:nvPr>
        </p:nvSpPr>
        <p:spPr/>
        <p:txBody>
          <a:bodyPr vert="horz" lIns="91440" tIns="45720" rIns="91440" bIns="45720" rtlCol="0" anchor="t">
            <a:noAutofit/>
          </a:bodyPr>
          <a:lstStyle/>
          <a:p>
            <a:pPr>
              <a:lnSpc>
                <a:spcPct val="113999"/>
              </a:lnSpc>
            </a:pPr>
            <a:r>
              <a:rPr lang="en-US">
                <a:latin typeface="Oswald"/>
                <a:cs typeface="Arial"/>
              </a:rPr>
              <a:t>Complex/unique aspects of product</a:t>
            </a:r>
          </a:p>
          <a:p>
            <a:pPr marL="800100" lvl="2" indent="-342900">
              <a:lnSpc>
                <a:spcPct val="113999"/>
              </a:lnSpc>
              <a:spcBef>
                <a:spcPts val="1000"/>
              </a:spcBef>
              <a:buFont typeface="Courier New" panose="02070309020205020404" pitchFamily="49" charset="0"/>
              <a:buChar char="o"/>
            </a:pPr>
            <a:r>
              <a:rPr lang="en-US" sz="2400">
                <a:latin typeface="Oswald"/>
                <a:cs typeface="Arial"/>
              </a:rPr>
              <a:t>Demo of the BATCH threaded automations</a:t>
            </a:r>
          </a:p>
          <a:p>
            <a:pPr marL="800100" lvl="2" indent="-342900">
              <a:lnSpc>
                <a:spcPct val="113999"/>
              </a:lnSpc>
              <a:spcBef>
                <a:spcPts val="1000"/>
              </a:spcBef>
              <a:buFont typeface="Courier New" panose="02070309020205020404" pitchFamily="49" charset="0"/>
              <a:buChar char="o"/>
            </a:pPr>
            <a:r>
              <a:rPr lang="en-US" sz="2400">
                <a:latin typeface="Oswald"/>
                <a:cs typeface="Arial"/>
              </a:rPr>
              <a:t>Code behind of the Position Data visual</a:t>
            </a:r>
          </a:p>
          <a:p>
            <a:pPr>
              <a:lnSpc>
                <a:spcPct val="113999"/>
              </a:lnSpc>
            </a:pPr>
            <a:r>
              <a:rPr lang="en-US">
                <a:latin typeface="Oswald"/>
                <a:cs typeface="Arial"/>
              </a:rPr>
              <a:t>User story demonstration</a:t>
            </a:r>
            <a:endParaRPr lang="en-US"/>
          </a:p>
          <a:p>
            <a:pPr marL="800100" lvl="2" indent="-342900">
              <a:spcBef>
                <a:spcPts val="1000"/>
              </a:spcBef>
              <a:buFont typeface="Courier New" panose="02070309020205020404" pitchFamily="49" charset="0"/>
              <a:buChar char="o"/>
            </a:pPr>
            <a:r>
              <a:rPr lang="en-US" sz="2400">
                <a:latin typeface="Oswald"/>
                <a:cs typeface="Arial"/>
              </a:rPr>
              <a:t>Canvas Application</a:t>
            </a:r>
          </a:p>
          <a:p>
            <a:pPr marL="800100" lvl="2" indent="-342900">
              <a:spcBef>
                <a:spcPts val="1000"/>
              </a:spcBef>
              <a:buFont typeface="Courier New" panose="02070309020205020404" pitchFamily="49" charset="0"/>
              <a:buChar char="o"/>
            </a:pPr>
            <a:r>
              <a:rPr lang="en-US" sz="2400">
                <a:latin typeface="Oswald"/>
                <a:cs typeface="Arial"/>
              </a:rPr>
              <a:t>Model Driven Application</a:t>
            </a:r>
          </a:p>
          <a:p>
            <a:pPr marL="800100" lvl="2" indent="-342900">
              <a:spcBef>
                <a:spcPts val="1000"/>
              </a:spcBef>
              <a:buFont typeface="Courier New" panose="02070309020205020404" pitchFamily="49" charset="0"/>
              <a:buChar char="o"/>
            </a:pPr>
            <a:r>
              <a:rPr lang="en-US" sz="2400">
                <a:latin typeface="Oswald"/>
                <a:cs typeface="Arial"/>
              </a:rPr>
              <a:t>Power Bi Report</a:t>
            </a:r>
          </a:p>
        </p:txBody>
      </p:sp>
      <p:sp>
        <p:nvSpPr>
          <p:cNvPr id="4" name="Date Placeholder 3">
            <a:extLst>
              <a:ext uri="{FF2B5EF4-FFF2-40B4-BE49-F238E27FC236}">
                <a16:creationId xmlns:a16="http://schemas.microsoft.com/office/drawing/2014/main" id="{A2339D27-423F-052D-9168-0A88B35C82A6}"/>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6AAE3CE6-BDE5-3E89-5B0B-9EBA1879445E}"/>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795F4472-D86E-55C9-40D2-3CF35A2ABBB7}"/>
              </a:ext>
            </a:extLst>
          </p:cNvPr>
          <p:cNvSpPr>
            <a:spLocks noGrp="1"/>
          </p:cNvSpPr>
          <p:nvPr>
            <p:ph type="sldNum" sz="quarter" idx="12"/>
          </p:nvPr>
        </p:nvSpPr>
        <p:spPr/>
        <p:txBody>
          <a:bodyPr/>
          <a:lstStyle/>
          <a:p>
            <a:fld id="{D512FE28-C787-490D-AA43-41AD85150926}" type="slidenum">
              <a:rPr lang="en-US" smtClean="0"/>
              <a:t>6</a:t>
            </a:fld>
            <a:endParaRPr lang="en-US"/>
          </a:p>
        </p:txBody>
      </p:sp>
    </p:spTree>
    <p:extLst>
      <p:ext uri="{BB962C8B-B14F-4D97-AF65-F5344CB8AC3E}">
        <p14:creationId xmlns:p14="http://schemas.microsoft.com/office/powerpoint/2010/main" val="77486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35BE-B187-203A-0D6C-3B58471F9E62}"/>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48F2B83B-4D39-3972-3C85-3C8CCD3B0F49}"/>
              </a:ext>
            </a:extLst>
          </p:cNvPr>
          <p:cNvSpPr>
            <a:spLocks noGrp="1"/>
          </p:cNvSpPr>
          <p:nvPr>
            <p:ph idx="1"/>
          </p:nvPr>
        </p:nvSpPr>
        <p:spPr/>
        <p:txBody>
          <a:bodyPr vert="horz" lIns="91440" tIns="45720" rIns="91440" bIns="45720" rtlCol="0" anchor="t">
            <a:normAutofit fontScale="92500" lnSpcReduction="10000"/>
          </a:bodyPr>
          <a:lstStyle/>
          <a:p>
            <a:r>
              <a:rPr lang="en-US"/>
              <a:t>The Power Platform allowed us to create a basic infrastructure for the application quickly.</a:t>
            </a:r>
          </a:p>
          <a:p>
            <a:pPr lvl="1">
              <a:buFont typeface="Courier New" panose="02070309020205020404" pitchFamily="49" charset="0"/>
              <a:buChar char="o"/>
            </a:pPr>
            <a:r>
              <a:rPr lang="en-US"/>
              <a:t>Beyond that, we were able to implement more complex solutions easily and quickly with the optional tools available.</a:t>
            </a:r>
          </a:p>
          <a:p>
            <a:r>
              <a:rPr lang="en-US"/>
              <a:t>Drawbacks</a:t>
            </a:r>
          </a:p>
          <a:p>
            <a:pPr lvl="1">
              <a:buFont typeface="Courier New" panose="02070309020205020404" pitchFamily="49" charset="0"/>
              <a:buChar char="o"/>
            </a:pPr>
            <a:r>
              <a:rPr lang="en-US"/>
              <a:t>Dataflows are slow and therefore automations had to be written. Introduces an additional point of failure.</a:t>
            </a:r>
          </a:p>
          <a:p>
            <a:r>
              <a:rPr lang="en-US">
                <a:latin typeface="Oswald"/>
                <a:cs typeface="Arial"/>
              </a:rPr>
              <a:t>Overall Outcome</a:t>
            </a:r>
            <a:endParaRPr lang="en-US"/>
          </a:p>
          <a:p>
            <a:pPr lvl="1">
              <a:lnSpc>
                <a:spcPct val="113999"/>
              </a:lnSpc>
              <a:buFont typeface="Courier New" panose="02070309020205020404" pitchFamily="49" charset="0"/>
              <a:buChar char="o"/>
            </a:pPr>
            <a:r>
              <a:rPr lang="en-US">
                <a:latin typeface="Oswald"/>
                <a:cs typeface="Arial"/>
              </a:rPr>
              <a:t>2+ hours given back each day to the operational supervisors</a:t>
            </a:r>
            <a:endParaRPr lang="en-US"/>
          </a:p>
          <a:p>
            <a:pPr lvl="1">
              <a:lnSpc>
                <a:spcPct val="113999"/>
              </a:lnSpc>
              <a:buFont typeface="Courier New" panose="02070309020205020404" pitchFamily="49" charset="0"/>
              <a:buChar char="o"/>
            </a:pPr>
            <a:r>
              <a:rPr lang="en-US">
                <a:latin typeface="Oswald"/>
                <a:cs typeface="Arial"/>
              </a:rPr>
              <a:t>Time to Dollars: Over 16 million a year</a:t>
            </a:r>
            <a:endParaRPr lang="en-US"/>
          </a:p>
          <a:p>
            <a:endParaRPr lang="en-US"/>
          </a:p>
        </p:txBody>
      </p:sp>
      <p:sp>
        <p:nvSpPr>
          <p:cNvPr id="4" name="Date Placeholder 3">
            <a:extLst>
              <a:ext uri="{FF2B5EF4-FFF2-40B4-BE49-F238E27FC236}">
                <a16:creationId xmlns:a16="http://schemas.microsoft.com/office/drawing/2014/main" id="{94EBCC26-7212-80DA-0A74-ECD09B6E3AC1}"/>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203F04E1-3051-453E-2C78-F127FA99CAD1}"/>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1B2CFC1E-5002-D3C9-ECBA-603AD71C7E52}"/>
              </a:ext>
            </a:extLst>
          </p:cNvPr>
          <p:cNvSpPr>
            <a:spLocks noGrp="1"/>
          </p:cNvSpPr>
          <p:nvPr>
            <p:ph type="sldNum" sz="quarter" idx="12"/>
          </p:nvPr>
        </p:nvSpPr>
        <p:spPr/>
        <p:txBody>
          <a:bodyPr/>
          <a:lstStyle/>
          <a:p>
            <a:fld id="{D512FE28-C787-490D-AA43-41AD85150926}" type="slidenum">
              <a:rPr lang="en-US" smtClean="0"/>
              <a:t>7</a:t>
            </a:fld>
            <a:endParaRPr lang="en-US"/>
          </a:p>
        </p:txBody>
      </p:sp>
    </p:spTree>
    <p:extLst>
      <p:ext uri="{BB962C8B-B14F-4D97-AF65-F5344CB8AC3E}">
        <p14:creationId xmlns:p14="http://schemas.microsoft.com/office/powerpoint/2010/main" val="206625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0EC9-F556-9331-ED78-FD4D06E1F13F}"/>
              </a:ext>
            </a:extLst>
          </p:cNvPr>
          <p:cNvSpPr>
            <a:spLocks noGrp="1"/>
          </p:cNvSpPr>
          <p:nvPr>
            <p:ph type="title"/>
          </p:nvPr>
        </p:nvSpPr>
        <p:spPr>
          <a:xfrm>
            <a:off x="838200" y="365125"/>
            <a:ext cx="10515600" cy="813595"/>
          </a:xfrm>
        </p:spPr>
        <p:txBody>
          <a:bodyPr/>
          <a:lstStyle/>
          <a:p>
            <a:r>
              <a:rPr lang="en-US"/>
              <a:t>Takeaways</a:t>
            </a:r>
          </a:p>
        </p:txBody>
      </p:sp>
      <p:sp>
        <p:nvSpPr>
          <p:cNvPr id="3" name="Content Placeholder 2">
            <a:extLst>
              <a:ext uri="{FF2B5EF4-FFF2-40B4-BE49-F238E27FC236}">
                <a16:creationId xmlns:a16="http://schemas.microsoft.com/office/drawing/2014/main" id="{B7E93A47-C28D-2564-35E3-164B6754ABD6}"/>
              </a:ext>
            </a:extLst>
          </p:cNvPr>
          <p:cNvSpPr>
            <a:spLocks noGrp="1"/>
          </p:cNvSpPr>
          <p:nvPr>
            <p:ph idx="1"/>
          </p:nvPr>
        </p:nvSpPr>
        <p:spPr>
          <a:xfrm>
            <a:off x="838200" y="1269696"/>
            <a:ext cx="10515600" cy="4907267"/>
          </a:xfrm>
        </p:spPr>
        <p:txBody>
          <a:bodyPr vert="horz" lIns="91440" tIns="45720" rIns="91440" bIns="45720" rtlCol="0" anchor="t">
            <a:normAutofit/>
          </a:bodyPr>
          <a:lstStyle/>
          <a:p>
            <a:r>
              <a:rPr lang="en-US">
                <a:latin typeface="Oswald"/>
                <a:cs typeface="Arial"/>
              </a:rPr>
              <a:t>The Power Platform allows for quick application structuring, along with many opportunities to introduce full scale web application design.</a:t>
            </a:r>
          </a:p>
          <a:p>
            <a:pPr lvl="1">
              <a:buFont typeface="Courier New" panose="020B0604020202020204" pitchFamily="34" charset="0"/>
              <a:buChar char="o"/>
            </a:pPr>
            <a:endParaRPr lang="en-US"/>
          </a:p>
          <a:p>
            <a:r>
              <a:rPr lang="en-US"/>
              <a:t>Looking to do something similar?</a:t>
            </a:r>
          </a:p>
          <a:p>
            <a:pPr lvl="1">
              <a:buFont typeface="Courier New" panose="020B0604020202020204" pitchFamily="34" charset="0"/>
              <a:buChar char="o"/>
            </a:pPr>
            <a:r>
              <a:rPr lang="en-US">
                <a:latin typeface="Oswald"/>
                <a:cs typeface="Arial"/>
              </a:rPr>
              <a:t>Prepare your data using the Model Driven Application functionality.</a:t>
            </a:r>
          </a:p>
          <a:p>
            <a:pPr lvl="1">
              <a:buFont typeface="Courier New" panose="020B0604020202020204" pitchFamily="34" charset="0"/>
              <a:buChar char="o"/>
            </a:pPr>
            <a:r>
              <a:rPr lang="en-US">
                <a:latin typeface="Oswald"/>
                <a:cs typeface="Arial"/>
              </a:rPr>
              <a:t>Turn to canvas for as much of a UI layer only as possible</a:t>
            </a:r>
          </a:p>
          <a:p>
            <a:pPr lvl="1">
              <a:buFont typeface="Courier New" panose="020B0604020202020204" pitchFamily="34" charset="0"/>
              <a:buChar char="o"/>
            </a:pPr>
            <a:r>
              <a:rPr lang="en-US">
                <a:latin typeface="Oswald"/>
                <a:cs typeface="Arial"/>
              </a:rPr>
              <a:t>If in Dataverse, bolster security by leveraging Security roles, Column Security profiles and Dataverse plugins to intercept server requests made outside of your canvas application</a:t>
            </a:r>
          </a:p>
          <a:p>
            <a:pPr>
              <a:buFont typeface="Courier New" panose="020B0604020202020204" pitchFamily="34" charset="0"/>
              <a:buChar char="o"/>
            </a:pPr>
            <a:endParaRPr lang="en-US"/>
          </a:p>
        </p:txBody>
      </p:sp>
      <p:sp>
        <p:nvSpPr>
          <p:cNvPr id="4" name="Date Placeholder 3">
            <a:extLst>
              <a:ext uri="{FF2B5EF4-FFF2-40B4-BE49-F238E27FC236}">
                <a16:creationId xmlns:a16="http://schemas.microsoft.com/office/drawing/2014/main" id="{722D8448-2330-5852-4832-833DFA913417}"/>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7437B8B9-6B71-36AD-8FC8-55F5EF4595AC}"/>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349A01F4-E549-F2FA-C486-818FCCACDAB4}"/>
              </a:ext>
            </a:extLst>
          </p:cNvPr>
          <p:cNvSpPr>
            <a:spLocks noGrp="1"/>
          </p:cNvSpPr>
          <p:nvPr>
            <p:ph type="sldNum" sz="quarter" idx="12"/>
          </p:nvPr>
        </p:nvSpPr>
        <p:spPr/>
        <p:txBody>
          <a:bodyPr/>
          <a:lstStyle/>
          <a:p>
            <a:fld id="{D512FE28-C787-490D-AA43-41AD85150926}" type="slidenum">
              <a:rPr lang="en-US" smtClean="0"/>
              <a:t>8</a:t>
            </a:fld>
            <a:endParaRPr lang="en-US"/>
          </a:p>
        </p:txBody>
      </p:sp>
    </p:spTree>
    <p:extLst>
      <p:ext uri="{BB962C8B-B14F-4D97-AF65-F5344CB8AC3E}">
        <p14:creationId xmlns:p14="http://schemas.microsoft.com/office/powerpoint/2010/main" val="252704442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EA4A-615D-C180-7996-9301332CCE2A}"/>
              </a:ext>
            </a:extLst>
          </p:cNvPr>
          <p:cNvSpPr>
            <a:spLocks noGrp="1"/>
          </p:cNvSpPr>
          <p:nvPr>
            <p:ph type="title"/>
          </p:nvPr>
        </p:nvSpPr>
        <p:spPr/>
        <p:txBody>
          <a:bodyPr/>
          <a:lstStyle/>
          <a:p>
            <a:r>
              <a:rPr lang="en-US">
                <a:latin typeface="Oswald SemiBold"/>
                <a:cs typeface="Arial"/>
              </a:rPr>
              <a:t>Resources</a:t>
            </a:r>
          </a:p>
        </p:txBody>
      </p:sp>
      <p:sp>
        <p:nvSpPr>
          <p:cNvPr id="3" name="Content Placeholder 2">
            <a:extLst>
              <a:ext uri="{FF2B5EF4-FFF2-40B4-BE49-F238E27FC236}">
                <a16:creationId xmlns:a16="http://schemas.microsoft.com/office/drawing/2014/main" id="{2043833F-1DF7-B6F8-D54D-0048B050ECC4}"/>
              </a:ext>
            </a:extLst>
          </p:cNvPr>
          <p:cNvSpPr>
            <a:spLocks noGrp="1"/>
          </p:cNvSpPr>
          <p:nvPr>
            <p:ph idx="1"/>
          </p:nvPr>
        </p:nvSpPr>
        <p:spPr>
          <a:xfrm>
            <a:off x="838200" y="1349375"/>
            <a:ext cx="10505017" cy="4996921"/>
          </a:xfrm>
          <a:solidFill>
            <a:schemeClr val="tx1">
              <a:lumMod val="75000"/>
            </a:schemeClr>
          </a:solidFill>
        </p:spPr>
        <p:txBody>
          <a:bodyPr vert="horz" lIns="91440" tIns="45720" rIns="91440" bIns="45720" rtlCol="0" anchor="t">
            <a:normAutofit fontScale="77500" lnSpcReduction="20000"/>
          </a:bodyPr>
          <a:lstStyle/>
          <a:p>
            <a:r>
              <a:rPr lang="en-US">
                <a:solidFill>
                  <a:schemeClr val="bg1"/>
                </a:solidFill>
                <a:latin typeface="Oswald"/>
                <a:cs typeface="Arial"/>
                <a:hlinkClick r:id="rId3">
                  <a:extLst>
                    <a:ext uri="{A12FA001-AC4F-418D-AE19-62706E023703}">
                      <ahyp:hlinkClr xmlns:ahyp="http://schemas.microsoft.com/office/drawing/2018/hyperlinkcolor" val="tx"/>
                    </a:ext>
                  </a:extLst>
                </a:hlinkClick>
              </a:rPr>
              <a:t>(168) Power Platform: Advanced Learning Workshop on Solution Architecture </a:t>
            </a:r>
            <a:r>
              <a:rPr lang="en-US">
                <a:solidFill>
                  <a:schemeClr val="bg1"/>
                </a:solidFill>
                <a:latin typeface="Oswald"/>
                <a:cs typeface="Arial"/>
                <a:hlinkClick r:id="rId4">
                  <a:extLst>
                    <a:ext uri="{A12FA001-AC4F-418D-AE19-62706E023703}">
                      <ahyp:hlinkClr xmlns:ahyp="http://schemas.microsoft.com/office/drawing/2018/hyperlinkcolor" val="tx"/>
                    </a:ext>
                  </a:extLst>
                </a:hlinkClick>
              </a:rPr>
              <a:t>–</a:t>
            </a:r>
            <a:r>
              <a:rPr lang="en-US">
                <a:solidFill>
                  <a:schemeClr val="bg1"/>
                </a:solidFill>
                <a:latin typeface="Oswald"/>
                <a:cs typeface="Arial"/>
                <a:hlinkClick r:id="rId3">
                  <a:extLst>
                    <a:ext uri="{A12FA001-AC4F-418D-AE19-62706E023703}">
                      <ahyp:hlinkClr xmlns:ahyp="http://schemas.microsoft.com/office/drawing/2018/hyperlinkcolor" val="tx"/>
                    </a:ext>
                  </a:extLst>
                </a:hlinkClick>
              </a:rPr>
              <a:t> YouTube</a:t>
            </a:r>
            <a:endParaRPr lang="en-US">
              <a:solidFill>
                <a:schemeClr val="bg1"/>
              </a:solidFill>
              <a:latin typeface="Oswald"/>
              <a:cs typeface="Arial"/>
            </a:endParaRPr>
          </a:p>
          <a:p>
            <a:r>
              <a:rPr lang="en-US">
                <a:solidFill>
                  <a:schemeClr val="bg1"/>
                </a:solidFill>
                <a:latin typeface="Oswald"/>
                <a:cs typeface="Arial"/>
                <a:hlinkClick r:id="rId5">
                  <a:extLst>
                    <a:ext uri="{A12FA001-AC4F-418D-AE19-62706E023703}">
                      <ahyp:hlinkClr xmlns:ahyp="http://schemas.microsoft.com/office/drawing/2018/hyperlinkcolor" val="tx"/>
                    </a:ext>
                  </a:extLst>
                </a:hlinkClick>
              </a:rPr>
              <a:t>blakeZTL/DOT-PowerPlatformDay: A repository for resources regarding the presentation (github.com)</a:t>
            </a:r>
            <a:endParaRPr lang="en-US">
              <a:solidFill>
                <a:schemeClr val="bg1"/>
              </a:solidFill>
              <a:latin typeface="Oswald"/>
              <a:cs typeface="Arial"/>
              <a:hlinkClick r:id="rId4">
                <a:extLst>
                  <a:ext uri="{A12FA001-AC4F-418D-AE19-62706E023703}">
                    <ahyp:hlinkClr xmlns:ahyp="http://schemas.microsoft.com/office/drawing/2018/hyperlinkcolor" val="tx"/>
                  </a:ext>
                </a:extLst>
              </a:hlinkClick>
            </a:endParaRPr>
          </a:p>
          <a:p>
            <a:r>
              <a:rPr lang="en-US">
                <a:solidFill>
                  <a:schemeClr val="bg1"/>
                </a:solidFill>
                <a:latin typeface="Oswald"/>
                <a:cs typeface="Arial"/>
                <a:hlinkClick r:id="rId4">
                  <a:extLst>
                    <a:ext uri="{A12FA001-AC4F-418D-AE19-62706E023703}">
                      <ahyp:hlinkClr xmlns:ahyp="http://schemas.microsoft.com/office/drawing/2018/hyperlinkcolor" val="tx"/>
                    </a:ext>
                  </a:extLst>
                </a:hlinkClick>
              </a:rPr>
              <a:t>Tutorial: Write and register a plug-in (Microsoft Dataverse) - Power Apps | Microsoft Learn</a:t>
            </a:r>
            <a:endParaRPr lang="en-US">
              <a:solidFill>
                <a:schemeClr val="bg1"/>
              </a:solidFill>
              <a:latin typeface="Oswald"/>
              <a:cs typeface="Arial"/>
            </a:endParaRPr>
          </a:p>
          <a:p>
            <a:r>
              <a:rPr lang="en-US">
                <a:solidFill>
                  <a:schemeClr val="bg1"/>
                </a:solidFill>
                <a:latin typeface="Oswald"/>
                <a:cs typeface="Arial"/>
                <a:hlinkClick r:id="rId6">
                  <a:extLst>
                    <a:ext uri="{A12FA001-AC4F-418D-AE19-62706E023703}">
                      <ahyp:hlinkClr xmlns:ahyp="http://schemas.microsoft.com/office/drawing/2018/hyperlinkcolor" val="tx"/>
                    </a:ext>
                  </a:extLst>
                </a:hlinkClick>
              </a:rPr>
              <a:t>Create and build a code component - Power Apps | Microsoft Learn</a:t>
            </a:r>
            <a:endParaRPr lang="en-US">
              <a:solidFill>
                <a:schemeClr val="bg1"/>
              </a:solidFill>
              <a:latin typeface="Oswald"/>
              <a:cs typeface="Arial"/>
            </a:endParaRPr>
          </a:p>
          <a:p>
            <a:r>
              <a:rPr lang="en-US">
                <a:solidFill>
                  <a:schemeClr val="bg1"/>
                </a:solidFill>
                <a:latin typeface="Oswald"/>
                <a:cs typeface="Arial"/>
                <a:hlinkClick r:id="rId7">
                  <a:extLst>
                    <a:ext uri="{A12FA001-AC4F-418D-AE19-62706E023703}">
                      <ahyp:hlinkClr xmlns:ahyp="http://schemas.microsoft.com/office/drawing/2018/hyperlinkcolor" val="tx"/>
                    </a:ext>
                  </a:extLst>
                </a:hlinkClick>
              </a:rPr>
              <a:t>Create and use dataflows in Microsoft Power Platform - Power Query | Microsoft Learn</a:t>
            </a:r>
            <a:endParaRPr lang="en-US">
              <a:solidFill>
                <a:schemeClr val="bg1"/>
              </a:solidFill>
              <a:latin typeface="Oswald"/>
              <a:cs typeface="Arial"/>
            </a:endParaRPr>
          </a:p>
          <a:p>
            <a:r>
              <a:rPr lang="en-US">
                <a:solidFill>
                  <a:schemeClr val="bg1"/>
                </a:solidFill>
                <a:latin typeface="Oswald"/>
                <a:cs typeface="Arial"/>
                <a:hlinkClick r:id="rId8">
                  <a:extLst>
                    <a:ext uri="{A12FA001-AC4F-418D-AE19-62706E023703}">
                      <ahyp:hlinkClr xmlns:ahyp="http://schemas.microsoft.com/office/drawing/2018/hyperlinkcolor" val="tx"/>
                    </a:ext>
                  </a:extLst>
                </a:hlinkClick>
              </a:rPr>
              <a:t>Create and use custom APIs (Microsoft Dataverse) - Power Apps | Microsoft Learn</a:t>
            </a:r>
            <a:endParaRPr lang="en-US">
              <a:solidFill>
                <a:schemeClr val="bg1"/>
              </a:solidFill>
              <a:latin typeface="Oswald"/>
              <a:cs typeface="Arial"/>
            </a:endParaRPr>
          </a:p>
          <a:p>
            <a:r>
              <a:rPr lang="en-US">
                <a:solidFill>
                  <a:schemeClr val="bg1"/>
                </a:solidFill>
                <a:latin typeface="Oswald"/>
                <a:cs typeface="Arial"/>
                <a:hlinkClick r:id="rId9">
                  <a:extLst>
                    <a:ext uri="{A12FA001-AC4F-418D-AE19-62706E023703}">
                      <ahyp:hlinkClr xmlns:ahyp="http://schemas.microsoft.com/office/drawing/2018/hyperlinkcolor" val="tx"/>
                    </a:ext>
                  </a:extLst>
                </a:hlinkClick>
              </a:rPr>
              <a:t>Create a custom connector from scratch | Microsoft Learn</a:t>
            </a:r>
            <a:endParaRPr lang="en-US">
              <a:solidFill>
                <a:schemeClr val="bg1"/>
              </a:solidFill>
              <a:latin typeface="Oswald"/>
              <a:cs typeface="Arial"/>
            </a:endParaRPr>
          </a:p>
          <a:p>
            <a:r>
              <a:rPr lang="en-US">
                <a:solidFill>
                  <a:schemeClr val="bg1"/>
                </a:solidFill>
                <a:latin typeface="Oswald"/>
                <a:cs typeface="Arial"/>
                <a:hlinkClick r:id="rId10">
                  <a:extLst>
                    <a:ext uri="{A12FA001-AC4F-418D-AE19-62706E023703}">
                      <ahyp:hlinkClr xmlns:ahyp="http://schemas.microsoft.com/office/drawing/2018/hyperlinkcolor" val="tx"/>
                    </a:ext>
                  </a:extLst>
                </a:hlinkClick>
              </a:rPr>
              <a:t>Use the Microsoft Dataverse Web API (Dataverse) - Power Apps | Microsoft Learn</a:t>
            </a:r>
            <a:endParaRPr lang="en-US">
              <a:solidFill>
                <a:schemeClr val="bg1"/>
              </a:solidFill>
              <a:latin typeface="Oswald"/>
              <a:cs typeface="Arial"/>
            </a:endParaRPr>
          </a:p>
          <a:p>
            <a:r>
              <a:rPr lang="en-US">
                <a:solidFill>
                  <a:schemeClr val="bg1"/>
                </a:solidFill>
                <a:latin typeface="Oswald"/>
                <a:cs typeface="Arial"/>
                <a:hlinkClick r:id="rId11">
                  <a:extLst>
                    <a:ext uri="{A12FA001-AC4F-418D-AE19-62706E023703}">
                      <ahyp:hlinkClr xmlns:ahyp="http://schemas.microsoft.com/office/drawing/2018/hyperlinkcolor" val="tx"/>
                    </a:ext>
                  </a:extLst>
                </a:hlinkClick>
              </a:rPr>
              <a:t>Get to know the SharePoint REST service | Microsoft Learn</a:t>
            </a:r>
            <a:endParaRPr lang="en-US">
              <a:solidFill>
                <a:schemeClr val="bg1"/>
              </a:solidFill>
              <a:latin typeface="Oswald"/>
              <a:cs typeface="Arial"/>
            </a:endParaRPr>
          </a:p>
          <a:p>
            <a:r>
              <a:rPr lang="en-US">
                <a:solidFill>
                  <a:schemeClr val="bg1"/>
                </a:solidFill>
                <a:latin typeface="Oswald"/>
                <a:cs typeface="Arial"/>
                <a:hlinkClick r:id="rId12">
                  <a:extLst>
                    <a:ext uri="{A12FA001-AC4F-418D-AE19-62706E023703}">
                      <ahyp:hlinkClr xmlns:ahyp="http://schemas.microsoft.com/office/drawing/2018/hyperlinkcolor" val="tx"/>
                    </a:ext>
                  </a:extLst>
                </a:hlinkClick>
              </a:rPr>
              <a:t>Solutions in Power Apps - Power Apps | Microsoft Learn</a:t>
            </a:r>
            <a:endParaRPr lang="en-US">
              <a:solidFill>
                <a:schemeClr val="bg1"/>
              </a:solidFill>
              <a:latin typeface="Oswald"/>
              <a:cs typeface="Arial"/>
            </a:endParaRPr>
          </a:p>
        </p:txBody>
      </p:sp>
      <p:sp>
        <p:nvSpPr>
          <p:cNvPr id="4" name="Date Placeholder 3">
            <a:extLst>
              <a:ext uri="{FF2B5EF4-FFF2-40B4-BE49-F238E27FC236}">
                <a16:creationId xmlns:a16="http://schemas.microsoft.com/office/drawing/2014/main" id="{F14BEB73-6900-9EF7-6ADA-4C11DD3847DD}"/>
              </a:ext>
            </a:extLst>
          </p:cNvPr>
          <p:cNvSpPr>
            <a:spLocks noGrp="1"/>
          </p:cNvSpPr>
          <p:nvPr>
            <p:ph type="dt" sz="half" idx="10"/>
          </p:nvPr>
        </p:nvSpPr>
        <p:spPr/>
        <p:txBody>
          <a:bodyPr/>
          <a:lstStyle/>
          <a:p>
            <a:fld id="{858D4E80-38C4-4628-9E88-1CB6FE1A2243}" type="datetime1">
              <a:rPr lang="en-US" smtClean="0"/>
              <a:t>10/11/2023</a:t>
            </a:fld>
            <a:endParaRPr lang="en-US"/>
          </a:p>
        </p:txBody>
      </p:sp>
      <p:sp>
        <p:nvSpPr>
          <p:cNvPr id="5" name="Footer Placeholder 4">
            <a:extLst>
              <a:ext uri="{FF2B5EF4-FFF2-40B4-BE49-F238E27FC236}">
                <a16:creationId xmlns:a16="http://schemas.microsoft.com/office/drawing/2014/main" id="{FC0320C1-8614-96E3-D4D5-214176DF64DD}"/>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AB62EBDA-D53E-37D0-CE46-6D43791E8C2E}"/>
              </a:ext>
            </a:extLst>
          </p:cNvPr>
          <p:cNvSpPr>
            <a:spLocks noGrp="1"/>
          </p:cNvSpPr>
          <p:nvPr>
            <p:ph type="sldNum" sz="quarter" idx="12"/>
          </p:nvPr>
        </p:nvSpPr>
        <p:spPr/>
        <p:txBody>
          <a:bodyPr/>
          <a:lstStyle/>
          <a:p>
            <a:fld id="{D512FE28-C787-490D-AA43-41AD85150926}" type="slidenum">
              <a:rPr lang="en-US" smtClean="0"/>
              <a:t>9</a:t>
            </a:fld>
            <a:endParaRPr lang="en-US"/>
          </a:p>
        </p:txBody>
      </p:sp>
    </p:spTree>
    <p:extLst>
      <p:ext uri="{BB962C8B-B14F-4D97-AF65-F5344CB8AC3E}">
        <p14:creationId xmlns:p14="http://schemas.microsoft.com/office/powerpoint/2010/main" val="14046517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e1b2695-1a14-49df-bfba-d5b78c679949">
      <Terms xmlns="http://schemas.microsoft.com/office/infopath/2007/PartnerControls"/>
    </lcf76f155ced4ddcb4097134ff3c332f>
    <TaxCatchAll xmlns="c063b311-7538-4db3-af6e-4bd640bec0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7DA8DC2117064090494360E6B5888D" ma:contentTypeVersion="9" ma:contentTypeDescription="Create a new document." ma:contentTypeScope="" ma:versionID="ff624e0cf27fe42759947b80ada2af50">
  <xsd:schema xmlns:xsd="http://www.w3.org/2001/XMLSchema" xmlns:xs="http://www.w3.org/2001/XMLSchema" xmlns:p="http://schemas.microsoft.com/office/2006/metadata/properties" xmlns:ns2="0e1b2695-1a14-49df-bfba-d5b78c679949" xmlns:ns3="c063b311-7538-4db3-af6e-4bd640bec0e2" targetNamespace="http://schemas.microsoft.com/office/2006/metadata/properties" ma:root="true" ma:fieldsID="3f0a10b1175439a36460d14d0e830af3" ns2:_="" ns3:_="">
    <xsd:import namespace="0e1b2695-1a14-49df-bfba-d5b78c679949"/>
    <xsd:import namespace="c063b311-7538-4db3-af6e-4bd640bec0e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2695-1a14-49df-bfba-d5b78c6799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2aa446fb-c4e7-47d1-9e02-aae3431be31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63b311-7538-4db3-af6e-4bd640bec0e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84ec63f9-df5f-4340-b184-cffeb8105ba5}" ma:internalName="TaxCatchAll" ma:showField="CatchAllData" ma:web="c063b311-7538-4db3-af6e-4bd640bec0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65BE16-5A6A-4E15-B7C9-803EEF43672B}">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c063b311-7538-4db3-af6e-4bd640bec0e2"/>
    <ds:schemaRef ds:uri="0e1b2695-1a14-49df-bfba-d5b78c679949"/>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F1446BC0-6709-49D4-B0A5-A3962833E52F}">
  <ds:schemaRefs>
    <ds:schemaRef ds:uri="0e1b2695-1a14-49df-bfba-d5b78c679949"/>
    <ds:schemaRef ds:uri="c063b311-7538-4db3-af6e-4bd640bec0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BF7065-5B60-467E-977C-0649D6279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100</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Condensed</vt:lpstr>
      <vt:lpstr>Calibri</vt:lpstr>
      <vt:lpstr>Courier New</vt:lpstr>
      <vt:lpstr>Oswald</vt:lpstr>
      <vt:lpstr>Oswald SemiBold</vt:lpstr>
      <vt:lpstr>Office Theme</vt:lpstr>
      <vt:lpstr>Eagle Eye</vt:lpstr>
      <vt:lpstr>Background on the Team</vt:lpstr>
      <vt:lpstr>Problem </vt:lpstr>
      <vt:lpstr>Solution Overview</vt:lpstr>
      <vt:lpstr>Solution Implementation</vt:lpstr>
      <vt:lpstr>Solution Demo &amp; Display </vt:lpstr>
      <vt:lpstr>Evaluation</vt:lpstr>
      <vt:lpstr>Takeaways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Platform Day Presenter Template</dc:title>
  <dc:creator>Karam, Shriya CTR (OST)</dc:creator>
  <cp:lastModifiedBy>Bradford, James B (FAA)</cp:lastModifiedBy>
  <cp:revision>2</cp:revision>
  <dcterms:created xsi:type="dcterms:W3CDTF">2023-07-27T19:47:11Z</dcterms:created>
  <dcterms:modified xsi:type="dcterms:W3CDTF">2023-10-11T16:23:55Z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0x010100B87DA8DC2117064090494360E6B5888D</vt:lpwstr>
  </property>
  <property fmtid="{D5CDD505-2E9C-101B-9397-08002B2CF9AE}" pid="3" name="MediaServiceImageTags">
    <vt:lpwstr/>
  </property>
</Properties>
</file>