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4C21A2-AB70-4935-8FE6-8C0A81FA6520}">
  <a:tblStyle styleId="{0D4C21A2-AB70-4935-8FE6-8C0A81FA65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snapToGrid="0">
      <p:cViewPr varScale="1">
        <p:scale>
          <a:sx n="106" d="100"/>
          <a:sy n="106" d="100"/>
        </p:scale>
        <p:origin x="176" y="2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452f712ee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452f712ee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454d8e76e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454d8e76e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52f712ee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52f712e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diagram to show relevant works that list significant findings, methods, etc. </a:t>
            </a:r>
            <a:endParaRPr/>
          </a:p>
          <a:p>
            <a:pPr marL="0" lvl="0" indent="0" algn="l" rtl="0">
              <a:lnSpc>
                <a:spcPct val="115000"/>
              </a:lnSpc>
              <a:spcBef>
                <a:spcPts val="0"/>
              </a:spcBef>
              <a:spcAft>
                <a:spcPts val="0"/>
              </a:spcAft>
              <a:buClr>
                <a:schemeClr val="dk1"/>
              </a:buClr>
              <a:buSzPts val="1100"/>
              <a:buFont typeface="Arial"/>
              <a:buNone/>
            </a:pPr>
            <a:r>
              <a:rPr lang="en" sz="1000">
                <a:solidFill>
                  <a:schemeClr val="dk1"/>
                </a:solidFill>
              </a:rPr>
              <a:t>However, current human-robot teams are seeking advancements in future robotic teammates that may be capable of acting and gathering information and helping build situation awareness (SA) in environments that may be too difficult or too dangerous for human operators. Previous research has looked into reliability in relationship to the human operators’ perception of reliable and unreliable diagnostic aiding automation (robots) in various environments. </a:t>
            </a:r>
            <a:endParaRPr sz="1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54d8e76e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54d8e76e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54d8e76e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54d8e76e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54d8e76e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54d8e7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52f712ee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452f712e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454d8e76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454d8e76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452f712e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452f712e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454d8e76ed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454d8e76e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news.mit.edu/2013/humans-robots-interaction-cross-training-0211"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www.google.com/search?tbm=isch&amp;q=github+kitty&amp;chips=q:github+kitty,g_1:octocat&amp;usg=AI4_-kQqGakIm54gESFuomELJt-9IyMmgg&amp;sa=X&amp;ved=0ahUKEwilxe_x-azeAhUwh-AKHWtaBAYQ4lYIKygB&amp;biw=1169&amp;bih=647&amp;dpr=2#imgrc=jwqWNATuXr5CbM" TargetMode="External"/><Relationship Id="rId4" Type="http://schemas.openxmlformats.org/officeDocument/2006/relationships/hyperlink" Target="https://github.com/krman009/Octodex-Images-Link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67577"/>
            <a:ext cx="8520600" cy="1133400"/>
          </a:xfrm>
          <a:prstGeom prst="rect">
            <a:avLst/>
          </a:prstGeom>
        </p:spPr>
        <p:txBody>
          <a:bodyPr spcFirstLastPara="1" wrap="square" lIns="91425" tIns="91425" rIns="91425" bIns="91425" anchor="b" anchorCtr="0">
            <a:noAutofit/>
          </a:bodyPr>
          <a:lstStyle/>
          <a:p>
            <a:pPr lvl="0"/>
            <a:r>
              <a:rPr lang="en-US" sz="3600">
                <a:latin typeface="Times New Roman"/>
                <a:ea typeface="Times New Roman"/>
                <a:cs typeface="Times New Roman"/>
                <a:sym typeface="Times New Roman"/>
              </a:rPr>
              <a:t> Human Robot Interaction (HRI): Trust and Reliance in Diagnostic Aiding Automation</a:t>
            </a:r>
            <a:endParaRPr sz="3600"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4129525"/>
            <a:ext cx="8520600" cy="113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Times New Roman"/>
                <a:ea typeface="Times New Roman"/>
                <a:cs typeface="Times New Roman"/>
                <a:sym typeface="Times New Roman"/>
              </a:rPr>
              <a:t>Blake Nguyen and Na’Kiya Russell</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University of Central Florida </a:t>
            </a:r>
            <a:endParaRPr sz="2000">
              <a:latin typeface="Times New Roman"/>
              <a:ea typeface="Times New Roman"/>
              <a:cs typeface="Times New Roman"/>
              <a:sym typeface="Times New Roman"/>
            </a:endParaRPr>
          </a:p>
          <a:p>
            <a:pPr marL="0" lvl="0" indent="0" algn="ctr" rtl="0">
              <a:spcBef>
                <a:spcPts val="0"/>
              </a:spcBef>
              <a:spcAft>
                <a:spcPts val="0"/>
              </a:spcAft>
              <a:buNone/>
            </a:pPr>
            <a:r>
              <a:rPr lang="en" sz="2000">
                <a:latin typeface="Times New Roman"/>
                <a:ea typeface="Times New Roman"/>
                <a:cs typeface="Times New Roman"/>
                <a:sym typeface="Times New Roman"/>
              </a:rPr>
              <a:t>October 30, 2018</a:t>
            </a:r>
            <a:endParaRPr sz="2000">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212125" y="1249325"/>
            <a:ext cx="4609180" cy="2880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Plan of Action</a:t>
            </a:r>
            <a:endParaRPr sz="3600">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our definition of novice and experts based on literature review.</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questionnaire to assess whether levels of expertise find automation reliable or unreliable.</a:t>
            </a:r>
            <a:endParaRPr sz="2000">
              <a:solidFill>
                <a:srgbClr val="000000"/>
              </a:solidFill>
              <a:latin typeface="Times New Roman"/>
              <a:ea typeface="Times New Roman"/>
              <a:cs typeface="Times New Roman"/>
              <a:sym typeface="Times New Roman"/>
            </a:endParaRPr>
          </a:p>
          <a:p>
            <a:pPr marL="914400" lvl="1"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Paper form or Qualtrics online survey engine?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Determine how to administer questionnaire to participants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Analyze data collected from Pilot Study</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Complete Github readme files</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Develop draft UCF IRB protocol for our research study</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References </a:t>
            </a:r>
            <a:endParaRPr sz="3600">
              <a:latin typeface="Times New Roman"/>
              <a:ea typeface="Times New Roman"/>
              <a:cs typeface="Times New Roman"/>
              <a:sym typeface="Times New Roman"/>
            </a:endParaRPr>
          </a:p>
        </p:txBody>
      </p:sp>
      <p:sp>
        <p:nvSpPr>
          <p:cNvPr id="119" name="Google Shape;119;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Font typeface="Times New Roman"/>
              <a:buChar char="●"/>
            </a:pPr>
            <a:r>
              <a:rPr lang="en" sz="1600">
                <a:latin typeface="Times New Roman"/>
                <a:ea typeface="Times New Roman"/>
                <a:cs typeface="Times New Roman"/>
                <a:sym typeface="Times New Roman"/>
              </a:rPr>
              <a:t>Image References: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3"/>
              </a:rPr>
              <a:t>http://news.mit.edu/2013/humans-robots-interaction-cross-training-0211</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4"/>
              </a:rPr>
              <a:t>https://github.com/krman009/Octodex-Images-Links</a:t>
            </a:r>
            <a:endParaRPr sz="1600">
              <a:latin typeface="Times New Roman"/>
              <a:ea typeface="Times New Roman"/>
              <a:cs typeface="Times New Roman"/>
              <a:sym typeface="Times New Roman"/>
            </a:endParaRPr>
          </a:p>
          <a:p>
            <a:pPr marL="914400" lvl="1" indent="-330200" algn="l" rtl="0">
              <a:spcBef>
                <a:spcPts val="0"/>
              </a:spcBef>
              <a:spcAft>
                <a:spcPts val="0"/>
              </a:spcAft>
              <a:buSzPts val="1600"/>
              <a:buFont typeface="Times New Roman"/>
              <a:buChar char="○"/>
            </a:pPr>
            <a:r>
              <a:rPr lang="en" sz="1600" u="sng">
                <a:solidFill>
                  <a:schemeClr val="hlink"/>
                </a:solidFill>
                <a:latin typeface="Times New Roman"/>
                <a:ea typeface="Times New Roman"/>
                <a:cs typeface="Times New Roman"/>
                <a:sym typeface="Times New Roman"/>
                <a:hlinkClick r:id="rId5"/>
              </a:rPr>
              <a:t>https://www.google.com/search?tbm=isch&amp;q=github+kitty&amp;chips=q:github+kitty,g_1:octocat&amp;usg=AI4_-kQqGakIm54gESFuomELJt-9IyMmgg&amp;sa=X&amp;ved=0ahUKEwilxe_x-azeAhUwh-AKHWtaBAYQ4lYIKygB&amp;biw=1169&amp;bih=647&amp;dpr=2#imgrc=jwqWNATuXr5CbM</a:t>
            </a:r>
            <a:r>
              <a:rPr lang="en"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Attitudes toward unreliable diagnostic aiding in dangerous task environments. Faerevaag, C. L., Nguyen, B. A., Jimenez, C. A., &amp; Jentsch, F. University of Central Florida</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1200"/>
              </a:spcBef>
              <a:spcAft>
                <a:spcPts val="16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a:latin typeface="Times New Roman"/>
                <a:ea typeface="Times New Roman"/>
                <a:cs typeface="Times New Roman"/>
                <a:sym typeface="Times New Roman"/>
              </a:rPr>
              <a:t>Background</a:t>
            </a:r>
            <a:endParaRPr sz="4800">
              <a:latin typeface="Times New Roman"/>
              <a:ea typeface="Times New Roman"/>
              <a:cs typeface="Times New Roman"/>
              <a:sym typeface="Times New Roman"/>
            </a:endParaRPr>
          </a:p>
        </p:txBody>
      </p:sp>
      <p:sp>
        <p:nvSpPr>
          <p:cNvPr id="62" name="Google Shape;62;p14"/>
          <p:cNvSpPr txBox="1">
            <a:spLocks noGrp="1"/>
          </p:cNvSpPr>
          <p:nvPr>
            <p:ph type="body" idx="1"/>
          </p:nvPr>
        </p:nvSpPr>
        <p:spPr>
          <a:xfrm>
            <a:off x="311700" y="1438225"/>
            <a:ext cx="8520600" cy="299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In HRI, the aspect of reliability is important to take into consideration when seeking research advancements in such complex teaming. Previous research regarding reliability refers to a reliability threshold. When diagnostic aiding technology falls below 70% reliability, it is seen as not useful, and will negatively affect overall task performance. The reliability threshold is based on tasks humans are capable of performing without needing help from such technologies.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Study Design</a:t>
            </a:r>
            <a:endParaRPr sz="360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C42132D-0D29-0B40-986A-489E217646FC}"/>
              </a:ext>
            </a:extLst>
          </p:cNvPr>
          <p:cNvGraphicFramePr>
            <a:graphicFrameLocks noGrp="1"/>
          </p:cNvGraphicFramePr>
          <p:nvPr>
            <p:extLst>
              <p:ext uri="{D42A27DB-BD31-4B8C-83A1-F6EECF244321}">
                <p14:modId xmlns:p14="http://schemas.microsoft.com/office/powerpoint/2010/main" val="2271048082"/>
              </p:ext>
            </p:extLst>
          </p:nvPr>
        </p:nvGraphicFramePr>
        <p:xfrm>
          <a:off x="745958" y="1203158"/>
          <a:ext cx="7532729" cy="3678489"/>
        </p:xfrm>
        <a:graphic>
          <a:graphicData uri="http://schemas.openxmlformats.org/drawingml/2006/table">
            <a:tbl>
              <a:tblPr/>
              <a:tblGrid>
                <a:gridCol w="2488994">
                  <a:extLst>
                    <a:ext uri="{9D8B030D-6E8A-4147-A177-3AD203B41FA5}">
                      <a16:colId xmlns:a16="http://schemas.microsoft.com/office/drawing/2014/main" val="3182476723"/>
                    </a:ext>
                  </a:extLst>
                </a:gridCol>
                <a:gridCol w="2517171">
                  <a:extLst>
                    <a:ext uri="{9D8B030D-6E8A-4147-A177-3AD203B41FA5}">
                      <a16:colId xmlns:a16="http://schemas.microsoft.com/office/drawing/2014/main" val="1994303035"/>
                    </a:ext>
                  </a:extLst>
                </a:gridCol>
                <a:gridCol w="2526564">
                  <a:extLst>
                    <a:ext uri="{9D8B030D-6E8A-4147-A177-3AD203B41FA5}">
                      <a16:colId xmlns:a16="http://schemas.microsoft.com/office/drawing/2014/main" val="1908116250"/>
                    </a:ext>
                  </a:extLst>
                </a:gridCol>
              </a:tblGrid>
              <a:tr h="1226163">
                <a:tc>
                  <a:txBody>
                    <a:bodyPr/>
                    <a:lstStyle/>
                    <a:p>
                      <a:pPr algn="ctr" rtl="0" fontAlgn="base">
                        <a:spcBef>
                          <a:spcPts val="0"/>
                        </a:spcBef>
                        <a:spcAft>
                          <a:spcPts val="0"/>
                        </a:spcAft>
                      </a:pPr>
                      <a:endParaRPr lang="en-US"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6199279"/>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 </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50%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349366"/>
                  </a:ext>
                </a:extLst>
              </a:tr>
              <a:tr h="1226163">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80% Reliability</a:t>
                      </a:r>
                      <a:endParaRPr lang="en-US" sz="2000" dirty="0">
                        <a:effectLst/>
                        <a:latin typeface="Times New Roman" panose="02020603050405020304" pitchFamily="18" charset="0"/>
                        <a:cs typeface="Times New Roman" panose="02020603050405020304" pitchFamily="18" charset="0"/>
                      </a:endParaRPr>
                    </a:p>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169427"/>
                  </a:ext>
                </a:extLst>
              </a:tr>
            </a:tbl>
          </a:graphicData>
        </a:graphic>
      </p:graphicFrame>
      <p:sp>
        <p:nvSpPr>
          <p:cNvPr id="3" name="Rectangle 1">
            <a:extLst>
              <a:ext uri="{FF2B5EF4-FFF2-40B4-BE49-F238E27FC236}">
                <a16:creationId xmlns:a16="http://schemas.microsoft.com/office/drawing/2014/main" id="{F96E2EB5-F7AC-9A46-B306-3ADC32B70A01}"/>
              </a:ext>
            </a:extLst>
          </p:cNvPr>
          <p:cNvSpPr>
            <a:spLocks noChangeArrowheads="1"/>
          </p:cNvSpPr>
          <p:nvPr/>
        </p:nvSpPr>
        <p:spPr bwMode="auto">
          <a:xfrm>
            <a:off x="913063" y="146534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Previous Research Findings</a:t>
            </a:r>
            <a:endParaRPr sz="3600">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chemeClr val="dk1"/>
                </a:solidFill>
                <a:latin typeface="Times New Roman"/>
                <a:ea typeface="Times New Roman"/>
                <a:cs typeface="Times New Roman"/>
                <a:sym typeface="Times New Roman"/>
              </a:rPr>
              <a:t>Results suggested that in dangerous environmental conditions, people may perceive unreliable diagnostic aiding automation (robots) more positively and showed more willingness to work with them.</a:t>
            </a:r>
            <a:endParaRPr sz="2000">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1600"/>
              </a:spcBef>
              <a:spcAft>
                <a:spcPts val="1600"/>
              </a:spcAft>
              <a:buNone/>
            </a:pPr>
            <a:endParaRPr>
              <a:latin typeface="Times New Roman"/>
              <a:ea typeface="Times New Roman"/>
              <a:cs typeface="Times New Roman"/>
              <a:sym typeface="Times New Roman"/>
            </a:endParaRPr>
          </a:p>
        </p:txBody>
      </p:sp>
      <p:pic>
        <p:nvPicPr>
          <p:cNvPr id="75" name="Google Shape;75;p16"/>
          <p:cNvPicPr preferRelativeResize="0"/>
          <p:nvPr/>
        </p:nvPicPr>
        <p:blipFill>
          <a:blip r:embed="rId3">
            <a:alphaModFix/>
          </a:blip>
          <a:stretch>
            <a:fillRect/>
          </a:stretch>
        </p:blipFill>
        <p:spPr>
          <a:xfrm>
            <a:off x="5481800" y="1885400"/>
            <a:ext cx="3295549" cy="318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Purpose Statement</a:t>
            </a:r>
            <a:endParaRPr sz="360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solidFill>
                  <a:schemeClr val="dk1"/>
                </a:solidFill>
                <a:latin typeface="Times New Roman"/>
                <a:ea typeface="Times New Roman"/>
                <a:cs typeface="Times New Roman"/>
                <a:sym typeface="Times New Roman"/>
              </a:rPr>
              <a:t>The purpose of this study is to explore the reliability threshold and its effect on human-robot teams in dangerous and safe environments. The study also seeks to compare at what level of expertise: novice or expert, relies more on diagnostic aiding technology (i.e., autonomous agent, automation) in such environments.</a:t>
            </a:r>
            <a:endParaRPr sz="24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Research Questions</a:t>
            </a:r>
            <a:endParaRPr sz="3600">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271300"/>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Is there a difference in perception of reliable and unreliable diagnostic aiding automation in both safe and dangerous environments when comparing levels of expertise (novice and experts)?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Do novice consider diagnostic aiding automation to be reliable or unreliable as opposed to an expert operator when automation reliability rate is set to 50% in both benign and hostile environments?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600">
                <a:latin typeface="Times New Roman"/>
                <a:ea typeface="Times New Roman"/>
                <a:cs typeface="Times New Roman"/>
                <a:sym typeface="Times New Roman"/>
              </a:rPr>
              <a:t>Hypotheses</a:t>
            </a:r>
            <a:endParaRPr sz="3600">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93" name="Google Shape;93;p19"/>
          <p:cNvSpPr txBox="1">
            <a:spLocks noGrp="1"/>
          </p:cNvSpPr>
          <p:nvPr>
            <p:ph type="body" idx="1"/>
          </p:nvPr>
        </p:nvSpPr>
        <p:spPr>
          <a:xfrm>
            <a:off x="311700" y="1228675"/>
            <a:ext cx="8520600" cy="3416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Novice will consider diagnostic aiding automation to be unreliable when </a:t>
            </a:r>
            <a:r>
              <a:rPr lang="en" sz="2000" b="1">
                <a:solidFill>
                  <a:schemeClr val="dk1"/>
                </a:solidFill>
                <a:latin typeface="Times New Roman"/>
                <a:ea typeface="Times New Roman"/>
                <a:cs typeface="Times New Roman"/>
                <a:sym typeface="Times New Roman"/>
              </a:rPr>
              <a:t>reliability is set at 50% in both safe and dangerous environments</a:t>
            </a: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reliable</a:t>
            </a:r>
            <a:r>
              <a:rPr lang="en" sz="2000">
                <a:solidFill>
                  <a:schemeClr val="dk1"/>
                </a:solidFill>
                <a:latin typeface="Times New Roman"/>
                <a:ea typeface="Times New Roman"/>
                <a:cs typeface="Times New Roman"/>
                <a:sym typeface="Times New Roman"/>
              </a:rPr>
              <a:t> </a:t>
            </a:r>
            <a:r>
              <a:rPr lang="en" sz="2000" b="1" u="sng">
                <a:solidFill>
                  <a:schemeClr val="dk1"/>
                </a:solidFill>
                <a:latin typeface="Times New Roman"/>
                <a:ea typeface="Times New Roman"/>
                <a:cs typeface="Times New Roman"/>
                <a:sym typeface="Times New Roman"/>
              </a:rPr>
              <a:t>only</a:t>
            </a:r>
            <a:r>
              <a:rPr lang="en" sz="2000" b="1">
                <a:solidFill>
                  <a:schemeClr val="dk1"/>
                </a:solidFill>
                <a:latin typeface="Times New Roman"/>
                <a:ea typeface="Times New Roman"/>
                <a:cs typeface="Times New Roman"/>
                <a:sym typeface="Times New Roman"/>
              </a:rPr>
              <a:t> in hostile environments </a:t>
            </a:r>
            <a:r>
              <a:rPr lang="en" sz="2000">
                <a:solidFill>
                  <a:schemeClr val="dk1"/>
                </a:solidFill>
                <a:latin typeface="Times New Roman"/>
                <a:ea typeface="Times New Roman"/>
                <a:cs typeface="Times New Roman"/>
                <a:sym typeface="Times New Roman"/>
              </a:rPr>
              <a:t>when reliability is set at 50%.</a:t>
            </a:r>
            <a:endParaRPr sz="200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AutoNum type="arabicPeriod"/>
            </a:pPr>
            <a:r>
              <a:rPr lang="en" sz="2000">
                <a:solidFill>
                  <a:schemeClr val="dk1"/>
                </a:solidFill>
                <a:latin typeface="Times New Roman"/>
                <a:ea typeface="Times New Roman"/>
                <a:cs typeface="Times New Roman"/>
                <a:sym typeface="Times New Roman"/>
              </a:rPr>
              <a:t>Experts will consider diagnostic aiding automation to be </a:t>
            </a:r>
            <a:r>
              <a:rPr lang="en" sz="2000" b="1">
                <a:solidFill>
                  <a:schemeClr val="dk1"/>
                </a:solidFill>
                <a:latin typeface="Times New Roman"/>
                <a:ea typeface="Times New Roman"/>
                <a:cs typeface="Times New Roman"/>
                <a:sym typeface="Times New Roman"/>
              </a:rPr>
              <a:t>unreliable</a:t>
            </a:r>
            <a:r>
              <a:rPr lang="en" sz="2000">
                <a:solidFill>
                  <a:schemeClr val="dk1"/>
                </a:solidFill>
                <a:latin typeface="Times New Roman"/>
                <a:ea typeface="Times New Roman"/>
                <a:cs typeface="Times New Roman"/>
                <a:sym typeface="Times New Roman"/>
              </a:rPr>
              <a:t> when reliability is set to 50% in safe environments.</a:t>
            </a:r>
            <a:endParaRPr sz="2000">
              <a:solidFill>
                <a:schemeClr val="dk1"/>
              </a:solidFill>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Current Study Design</a:t>
            </a:r>
            <a:endParaRPr sz="3600">
              <a:latin typeface="Times New Roman"/>
              <a:ea typeface="Times New Roman"/>
              <a:cs typeface="Times New Roman"/>
              <a:sym typeface="Times New Roman"/>
            </a:endParaRPr>
          </a:p>
        </p:txBody>
      </p:sp>
      <p:sp>
        <p:nvSpPr>
          <p:cNvPr id="100" name="Google Shape;100;p20"/>
          <p:cNvSpPr txBox="1"/>
          <p:nvPr/>
        </p:nvSpPr>
        <p:spPr>
          <a:xfrm>
            <a:off x="1973075" y="4384625"/>
            <a:ext cx="5548200" cy="45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E753D89C-67CE-F746-97A0-6600E47F1320}"/>
              </a:ext>
            </a:extLst>
          </p:cNvPr>
          <p:cNvGraphicFramePr>
            <a:graphicFrameLocks noGrp="1"/>
          </p:cNvGraphicFramePr>
          <p:nvPr>
            <p:extLst>
              <p:ext uri="{D42A27DB-BD31-4B8C-83A1-F6EECF244321}">
                <p14:modId xmlns:p14="http://schemas.microsoft.com/office/powerpoint/2010/main" val="2144288663"/>
              </p:ext>
            </p:extLst>
          </p:nvPr>
        </p:nvGraphicFramePr>
        <p:xfrm>
          <a:off x="720934" y="1457312"/>
          <a:ext cx="7365248" cy="3416301"/>
        </p:xfrm>
        <a:graphic>
          <a:graphicData uri="http://schemas.openxmlformats.org/drawingml/2006/table">
            <a:tbl>
              <a:tblPr/>
              <a:tblGrid>
                <a:gridCol w="2433654">
                  <a:extLst>
                    <a:ext uri="{9D8B030D-6E8A-4147-A177-3AD203B41FA5}">
                      <a16:colId xmlns:a16="http://schemas.microsoft.com/office/drawing/2014/main" val="3877374908"/>
                    </a:ext>
                  </a:extLst>
                </a:gridCol>
                <a:gridCol w="2461205">
                  <a:extLst>
                    <a:ext uri="{9D8B030D-6E8A-4147-A177-3AD203B41FA5}">
                      <a16:colId xmlns:a16="http://schemas.microsoft.com/office/drawing/2014/main" val="3157401854"/>
                    </a:ext>
                  </a:extLst>
                </a:gridCol>
                <a:gridCol w="2470389">
                  <a:extLst>
                    <a:ext uri="{9D8B030D-6E8A-4147-A177-3AD203B41FA5}">
                      <a16:colId xmlns:a16="http://schemas.microsoft.com/office/drawing/2014/main" val="1747431747"/>
                    </a:ext>
                  </a:extLst>
                </a:gridCol>
              </a:tblGrid>
              <a:tr h="1138767">
                <a:tc>
                  <a:txBody>
                    <a:bodyPr/>
                    <a:lstStyle/>
                    <a:p>
                      <a:pPr algn="ctr" rtl="0" fontAlgn="base">
                        <a:spcBef>
                          <a:spcPts val="0"/>
                        </a:spcBef>
                        <a:spcAft>
                          <a:spcPts val="0"/>
                        </a:spcAft>
                      </a:pPr>
                      <a:endParaRPr lang="en-US" sz="2000" b="0" i="0" u="none" strike="noStrike">
                        <a:solidFill>
                          <a:srgbClr val="000000"/>
                        </a:solidFill>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a:noFill/>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a:noFill/>
                    </a:lnR>
                    <a:lnT>
                      <a:noFill/>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5946664"/>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Novice</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Novice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a:solidFill>
                            <a:srgbClr val="000000"/>
                          </a:solidFill>
                          <a:effectLst/>
                          <a:latin typeface="Times New Roman" panose="02020603050405020304" pitchFamily="18" charset="0"/>
                          <a:cs typeface="Times New Roman" panose="02020603050405020304" pitchFamily="18" charset="0"/>
                        </a:rPr>
                        <a:t>Novice Safe Environment</a:t>
                      </a:r>
                      <a:endParaRPr lang="en-US" sz="200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1262913"/>
                  </a:ext>
                </a:extLst>
              </a:tr>
              <a:tr h="1138767">
                <a:tc>
                  <a:txBody>
                    <a:bodyPr/>
                    <a:lstStyle/>
                    <a:p>
                      <a:pPr algn="ctr" rtl="0" fontAlgn="t">
                        <a:spcBef>
                          <a:spcPts val="0"/>
                        </a:spcBef>
                        <a:spcAft>
                          <a:spcPts val="0"/>
                        </a:spcAft>
                      </a:pPr>
                      <a:r>
                        <a:rPr lang="en-US" sz="2000" b="1" i="0" u="none" strike="noStrike" dirty="0">
                          <a:solidFill>
                            <a:srgbClr val="000000"/>
                          </a:solidFill>
                          <a:effectLst/>
                          <a:latin typeface="Times New Roman" panose="02020603050405020304" pitchFamily="18" charset="0"/>
                          <a:cs typeface="Times New Roman" panose="02020603050405020304" pitchFamily="18" charset="0"/>
                        </a:rPr>
                        <a:t>Expert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a:noFill/>
                    </a:lnL>
                    <a:lnR w="12649" cap="flat" cmpd="sng" algn="ctr">
                      <a:solidFill>
                        <a:srgbClr val="000000"/>
                      </a:solidFill>
                      <a:prstDash val="solid"/>
                      <a:round/>
                      <a:headEnd type="none" w="med" len="med"/>
                      <a:tailEnd type="none" w="med" len="med"/>
                    </a:lnR>
                    <a:lnT>
                      <a:noFill/>
                    </a:lnT>
                    <a:lnB>
                      <a:noFill/>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Dangerous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Expert Safe Environment</a:t>
                      </a:r>
                      <a:endParaRPr lang="en-US" sz="2000" dirty="0">
                        <a:effectLst/>
                        <a:latin typeface="Times New Roman" panose="02020603050405020304" pitchFamily="18" charset="0"/>
                        <a:cs typeface="Times New Roman" panose="02020603050405020304" pitchFamily="18" charset="0"/>
                      </a:endParaRPr>
                    </a:p>
                  </a:txBody>
                  <a:tcPr marL="64285" marR="64285" marT="91836" marB="91836">
                    <a:lnL w="12649" cap="flat" cmpd="sng" algn="ctr">
                      <a:solidFill>
                        <a:srgbClr val="000000"/>
                      </a:solidFill>
                      <a:prstDash val="solid"/>
                      <a:round/>
                      <a:headEnd type="none" w="med" len="med"/>
                      <a:tailEnd type="none" w="med" len="med"/>
                    </a:lnL>
                    <a:lnR w="12649" cap="flat" cmpd="sng" algn="ctr">
                      <a:solidFill>
                        <a:srgbClr val="000000"/>
                      </a:solidFill>
                      <a:prstDash val="solid"/>
                      <a:round/>
                      <a:headEnd type="none" w="med" len="med"/>
                      <a:tailEnd type="none" w="med" len="med"/>
                    </a:lnR>
                    <a:lnT w="12649" cap="flat" cmpd="sng" algn="ctr">
                      <a:solidFill>
                        <a:srgbClr val="000000"/>
                      </a:solidFill>
                      <a:prstDash val="solid"/>
                      <a:round/>
                      <a:headEnd type="none" w="med" len="med"/>
                      <a:tailEnd type="none" w="med" len="med"/>
                    </a:lnT>
                    <a:lnB w="12649"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0520594"/>
                  </a:ext>
                </a:extLst>
              </a:tr>
            </a:tbl>
          </a:graphicData>
        </a:graphic>
      </p:graphicFrame>
      <p:sp>
        <p:nvSpPr>
          <p:cNvPr id="3" name="Rectangle 1">
            <a:extLst>
              <a:ext uri="{FF2B5EF4-FFF2-40B4-BE49-F238E27FC236}">
                <a16:creationId xmlns:a16="http://schemas.microsoft.com/office/drawing/2014/main" id="{BBC71494-50EA-A842-BD0E-3DC56208CFCC}"/>
              </a:ext>
            </a:extLst>
          </p:cNvPr>
          <p:cNvSpPr>
            <a:spLocks noChangeArrowheads="1"/>
          </p:cNvSpPr>
          <p:nvPr/>
        </p:nvSpPr>
        <p:spPr bwMode="auto">
          <a:xfrm>
            <a:off x="889000" y="11525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latin typeface="Times New Roman"/>
                <a:ea typeface="Times New Roman"/>
                <a:cs typeface="Times New Roman"/>
                <a:sym typeface="Times New Roman"/>
              </a:rPr>
              <a:t>Study Design Information</a:t>
            </a:r>
            <a:endParaRPr sz="3600">
              <a:latin typeface="Times New Roman"/>
              <a:ea typeface="Times New Roman"/>
              <a:cs typeface="Times New Roman"/>
              <a:sym typeface="Times New Roman"/>
            </a:endParaRPr>
          </a:p>
        </p:txBody>
      </p:sp>
      <p:sp>
        <p:nvSpPr>
          <p:cNvPr id="106" name="Google Shape;106;p21"/>
          <p:cNvSpPr txBox="1">
            <a:spLocks noGrp="1"/>
          </p:cNvSpPr>
          <p:nvPr>
            <p:ph type="body" idx="1"/>
          </p:nvPr>
        </p:nvSpPr>
        <p:spPr>
          <a:xfrm>
            <a:off x="235500" y="6586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457200" lvl="0" indent="-355600" algn="l" rtl="0">
              <a:spcBef>
                <a:spcPts val="16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Quasi IV: Level of Expertise (Novice vs. Expert)</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IV: Environment (Dangerous vs. Safe)</a:t>
            </a:r>
            <a:endParaRPr sz="2000">
              <a:solidFill>
                <a:srgbClr val="000000"/>
              </a:solidFill>
              <a:latin typeface="Times New Roman"/>
              <a:ea typeface="Times New Roman"/>
              <a:cs typeface="Times New Roman"/>
              <a:sym typeface="Times New Roman"/>
            </a:endParaRPr>
          </a:p>
          <a:p>
            <a:pPr marL="457200" lvl="0" indent="-355600" algn="l" rtl="0">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DV: Participants’ level of trust on robot’s feedback</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None/>
            </a:pP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0"/>
              </a:spcAft>
              <a:buClr>
                <a:schemeClr val="dk1"/>
              </a:buClr>
              <a:buSzPts val="1100"/>
              <a:buFont typeface="Arial"/>
              <a:buNone/>
            </a:pPr>
            <a:r>
              <a:rPr lang="en" sz="2000">
                <a:solidFill>
                  <a:srgbClr val="000000"/>
                </a:solidFill>
                <a:latin typeface="Times New Roman"/>
                <a:ea typeface="Times New Roman"/>
                <a:cs typeface="Times New Roman"/>
                <a:sym typeface="Times New Roman"/>
              </a:rPr>
              <a:t>*Reliability rate is not part of the design because its kept constant at 50%.</a:t>
            </a:r>
            <a:endParaRPr sz="2000">
              <a:solidFill>
                <a:srgbClr val="000000"/>
              </a:solidFill>
              <a:latin typeface="Times New Roman"/>
              <a:ea typeface="Times New Roman"/>
              <a:cs typeface="Times New Roman"/>
              <a:sym typeface="Times New Roman"/>
            </a:endParaRPr>
          </a:p>
          <a:p>
            <a:pPr marL="0" lvl="0" indent="0" algn="l" rtl="0">
              <a:spcBef>
                <a:spcPts val="1600"/>
              </a:spcBef>
              <a:spcAft>
                <a:spcPts val="1600"/>
              </a:spcAft>
              <a:buNone/>
            </a:pPr>
            <a:endParaRPr/>
          </a:p>
        </p:txBody>
      </p:sp>
      <p:pic>
        <p:nvPicPr>
          <p:cNvPr id="107" name="Google Shape;107;p21"/>
          <p:cNvPicPr preferRelativeResize="0"/>
          <p:nvPr/>
        </p:nvPicPr>
        <p:blipFill>
          <a:blip r:embed="rId3">
            <a:alphaModFix/>
          </a:blip>
          <a:stretch>
            <a:fillRect/>
          </a:stretch>
        </p:blipFill>
        <p:spPr>
          <a:xfrm>
            <a:off x="5758975" y="990325"/>
            <a:ext cx="3389501" cy="338950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Macintosh PowerPoint</Application>
  <PresentationFormat>On-screen Show (16:9)</PresentationFormat>
  <Paragraphs>68</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 Human Robot Interaction (HRI): Trust and Reliance in Diagnostic Aiding Automation</vt:lpstr>
      <vt:lpstr>Background</vt:lpstr>
      <vt:lpstr>Previous Study Design</vt:lpstr>
      <vt:lpstr>Previous Research Findings</vt:lpstr>
      <vt:lpstr>Purpose Statement</vt:lpstr>
      <vt:lpstr>Research Questions</vt:lpstr>
      <vt:lpstr>Hypotheses </vt:lpstr>
      <vt:lpstr>Current Study Design</vt:lpstr>
      <vt:lpstr>Study Design Information</vt:lpstr>
      <vt:lpstr>Plan of Action</vt:lpstr>
      <vt:lpstr>References </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Human-Robot Interaction (HRI): Trust in Diagnostic Aiding Automation</dc:title>
  <cp:lastModifiedBy>Blake Nguyen</cp:lastModifiedBy>
  <cp:revision>3</cp:revision>
  <dcterms:modified xsi:type="dcterms:W3CDTF">2018-10-31T00:47:08Z</dcterms:modified>
</cp:coreProperties>
</file>