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C21A2-AB70-4935-8FE6-8C0A81FA6520}">
  <a:tblStyle styleId="{0D4C21A2-AB70-4935-8FE6-8C0A81FA65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Human-Robot Interaction (HRI): Trust in Diagnostic Aiding Automation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Image References: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3"/>
              </a:rPr>
              <a:t>http://news.mit.edu/2013/humans-robots-interaction-cross-training-0211</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4"/>
              </a:rPr>
              <a:t>https://github.com/krman009/Octodex-Images-Links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Attitudes toward unreliable diagnostic aiding in dangerous task environments. Faerevaag, C. L., Nguyen, B. A., Jimenez, C. A., &amp; Jentsch, F. University of Central Florida</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The reliability threshold is based on tasks humans are capable of performing without needing help from such technologies.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C42132D-0D29-0B40-986A-489E217646FC}"/>
              </a:ext>
            </a:extLst>
          </p:cNvPr>
          <p:cNvGraphicFramePr>
            <a:graphicFrameLocks noGrp="1"/>
          </p:cNvGraphicFramePr>
          <p:nvPr>
            <p:extLst>
              <p:ext uri="{D42A27DB-BD31-4B8C-83A1-F6EECF244321}">
                <p14:modId xmlns:p14="http://schemas.microsoft.com/office/powerpoint/2010/main" val="2271048082"/>
              </p:ext>
            </p:extLst>
          </p:nvPr>
        </p:nvGraphicFramePr>
        <p:xfrm>
          <a:off x="745958" y="1203158"/>
          <a:ext cx="7532729" cy="3678489"/>
        </p:xfrm>
        <a:graphic>
          <a:graphicData uri="http://schemas.openxmlformats.org/drawingml/2006/table">
            <a:tbl>
              <a:tblPr/>
              <a:tblGrid>
                <a:gridCol w="2488994">
                  <a:extLst>
                    <a:ext uri="{9D8B030D-6E8A-4147-A177-3AD203B41FA5}">
                      <a16:colId xmlns:a16="http://schemas.microsoft.com/office/drawing/2014/main" val="3182476723"/>
                    </a:ext>
                  </a:extLst>
                </a:gridCol>
                <a:gridCol w="2517171">
                  <a:extLst>
                    <a:ext uri="{9D8B030D-6E8A-4147-A177-3AD203B41FA5}">
                      <a16:colId xmlns:a16="http://schemas.microsoft.com/office/drawing/2014/main" val="1994303035"/>
                    </a:ext>
                  </a:extLst>
                </a:gridCol>
                <a:gridCol w="2526564">
                  <a:extLst>
                    <a:ext uri="{9D8B030D-6E8A-4147-A177-3AD203B41FA5}">
                      <a16:colId xmlns:a16="http://schemas.microsoft.com/office/drawing/2014/main" val="1908116250"/>
                    </a:ext>
                  </a:extLst>
                </a:gridCol>
              </a:tblGrid>
              <a:tr h="1226163">
                <a:tc>
                  <a:txBody>
                    <a:bodyPr/>
                    <a:lstStyle/>
                    <a:p>
                      <a:pPr algn="ctr" rtl="0" fontAlgn="base">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99279"/>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 </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49366"/>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169427"/>
                  </a:ext>
                </a:extLst>
              </a:tr>
            </a:tbl>
          </a:graphicData>
        </a:graphic>
      </p:graphicFrame>
      <p:sp>
        <p:nvSpPr>
          <p:cNvPr id="3" name="Rectangle 1">
            <a:extLst>
              <a:ext uri="{FF2B5EF4-FFF2-40B4-BE49-F238E27FC236}">
                <a16:creationId xmlns:a16="http://schemas.microsoft.com/office/drawing/2014/main" id="{F96E2EB5-F7AC-9A46-B306-3ADC32B70A01}"/>
              </a:ext>
            </a:extLst>
          </p:cNvPr>
          <p:cNvSpPr>
            <a:spLocks noChangeArrowheads="1"/>
          </p:cNvSpPr>
          <p:nvPr/>
        </p:nvSpPr>
        <p:spPr bwMode="auto">
          <a:xfrm>
            <a:off x="913063" y="14653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E753D89C-67CE-F746-97A0-6600E47F1320}"/>
              </a:ext>
            </a:extLst>
          </p:cNvPr>
          <p:cNvGraphicFramePr>
            <a:graphicFrameLocks noGrp="1"/>
          </p:cNvGraphicFramePr>
          <p:nvPr>
            <p:extLst>
              <p:ext uri="{D42A27DB-BD31-4B8C-83A1-F6EECF244321}">
                <p14:modId xmlns:p14="http://schemas.microsoft.com/office/powerpoint/2010/main" val="2144288663"/>
              </p:ext>
            </p:extLst>
          </p:nvPr>
        </p:nvGraphicFramePr>
        <p:xfrm>
          <a:off x="720934" y="1457312"/>
          <a:ext cx="7365248" cy="3416301"/>
        </p:xfrm>
        <a:graphic>
          <a:graphicData uri="http://schemas.openxmlformats.org/drawingml/2006/table">
            <a:tbl>
              <a:tblPr/>
              <a:tblGrid>
                <a:gridCol w="2433654">
                  <a:extLst>
                    <a:ext uri="{9D8B030D-6E8A-4147-A177-3AD203B41FA5}">
                      <a16:colId xmlns:a16="http://schemas.microsoft.com/office/drawing/2014/main" val="3877374908"/>
                    </a:ext>
                  </a:extLst>
                </a:gridCol>
                <a:gridCol w="2461205">
                  <a:extLst>
                    <a:ext uri="{9D8B030D-6E8A-4147-A177-3AD203B41FA5}">
                      <a16:colId xmlns:a16="http://schemas.microsoft.com/office/drawing/2014/main" val="3157401854"/>
                    </a:ext>
                  </a:extLst>
                </a:gridCol>
                <a:gridCol w="2470389">
                  <a:extLst>
                    <a:ext uri="{9D8B030D-6E8A-4147-A177-3AD203B41FA5}">
                      <a16:colId xmlns:a16="http://schemas.microsoft.com/office/drawing/2014/main" val="1747431747"/>
                    </a:ext>
                  </a:extLst>
                </a:gridCol>
              </a:tblGrid>
              <a:tr h="1138767">
                <a:tc>
                  <a:txBody>
                    <a:bodyPr/>
                    <a:lstStyle/>
                    <a:p>
                      <a:pPr algn="ctr" rtl="0" fontAlgn="base">
                        <a:spcBef>
                          <a:spcPts val="0"/>
                        </a:spcBef>
                        <a:spcAft>
                          <a:spcPts val="0"/>
                        </a:spcAft>
                      </a:pP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46664"/>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Novice</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Novice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a:solidFill>
                            <a:srgbClr val="000000"/>
                          </a:solidFill>
                          <a:effectLst/>
                          <a:latin typeface="Times New Roman" panose="02020603050405020304" pitchFamily="18" charset="0"/>
                          <a:cs typeface="Times New Roman" panose="02020603050405020304" pitchFamily="18" charset="0"/>
                        </a:rPr>
                        <a:t>Novice Safe Environment</a:t>
                      </a:r>
                      <a:endParaRPr lang="en-US" sz="200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62913"/>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Expert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520594"/>
                  </a:ext>
                </a:extLst>
              </a:tr>
            </a:tbl>
          </a:graphicData>
        </a:graphic>
      </p:graphicFrame>
      <p:sp>
        <p:nvSpPr>
          <p:cNvPr id="3" name="Rectangle 1">
            <a:extLst>
              <a:ext uri="{FF2B5EF4-FFF2-40B4-BE49-F238E27FC236}">
                <a16:creationId xmlns:a16="http://schemas.microsoft.com/office/drawing/2014/main" id="{BBC71494-50EA-A842-BD0E-3DC56208CFCC}"/>
              </a:ext>
            </a:extLst>
          </p:cNvPr>
          <p:cNvSpPr>
            <a:spLocks noChangeArrowheads="1"/>
          </p:cNvSpPr>
          <p:nvPr/>
        </p:nvSpPr>
        <p:spPr bwMode="auto">
          <a:xfrm>
            <a:off x="889000"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701</Words>
  <Application>Microsoft Macintosh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Human-Robot Interaction (HRI): Trust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2</cp:revision>
  <dcterms:modified xsi:type="dcterms:W3CDTF">2018-10-30T01:34:01Z</dcterms:modified>
</cp:coreProperties>
</file>