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D4C21A2-AB70-4935-8FE6-8C0A81FA6520}">
  <a:tblStyle styleId="{0D4C21A2-AB70-4935-8FE6-8C0A81FA652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94"/>
  </p:normalViewPr>
  <p:slideViewPr>
    <p:cSldViewPr snapToGrid="0">
      <p:cViewPr varScale="1">
        <p:scale>
          <a:sx n="106" d="100"/>
          <a:sy n="106" d="100"/>
        </p:scale>
        <p:origin x="176" y="2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452f712ee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452f712ee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454d8e76e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454d8e76e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452f712ee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452f712e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Insert diagram to show relevant works that list significant findings, methods, etc. </a:t>
            </a:r>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However, current human-robot teams are seeking advancements in future robotic teammates that may be capable of acting and gathering information and helping build situation awareness (SA) in environments that may be too difficult or too dangerous for human operators. Previous research has looked into reliability in relationship to the human operators’ perception of reliable and unreliable diagnostic aiding automation (robots) in various environments. </a:t>
            </a:r>
            <a:endParaRPr sz="10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454d8e76ed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454d8e76e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454d8e76ed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454d8e76e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454d8e76ed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454d8e76e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452f712ee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452f712e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54d8e76e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54d8e76e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452f712ee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452f712ee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54d8e76ed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54d8e76e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news.mit.edu/2013/humans-robots-interaction-cross-training-0211"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hyperlink" Target="https://www.google.com/search?tbm=isch&amp;q=github+kitty&amp;chips=q:github+kitty,g_1:octocat&amp;usg=AI4_-kQqGakIm54gESFuomELJt-9IyMmgg&amp;sa=X&amp;ved=0ahUKEwilxe_x-azeAhUwh-AKHWtaBAYQ4lYIKygB&amp;biw=1169&amp;bih=647&amp;dpr=2#imgrc=jwqWNATuXr5CbM" TargetMode="External"/><Relationship Id="rId4" Type="http://schemas.openxmlformats.org/officeDocument/2006/relationships/hyperlink" Target="https://github.com/krman009/Octodex-Images-Link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67577"/>
            <a:ext cx="8520600" cy="113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latin typeface="Times New Roman"/>
                <a:ea typeface="Times New Roman"/>
                <a:cs typeface="Times New Roman"/>
                <a:sym typeface="Times New Roman"/>
              </a:rPr>
              <a:t>Human-Robot Interaction (HRI): Trust in Diagnostic Aiding Automation</a:t>
            </a:r>
            <a:endParaRPr sz="3600">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311700" y="4129525"/>
            <a:ext cx="8520600" cy="113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latin typeface="Times New Roman"/>
                <a:ea typeface="Times New Roman"/>
                <a:cs typeface="Times New Roman"/>
                <a:sym typeface="Times New Roman"/>
              </a:rPr>
              <a:t>Blake Nguyen and Na’Kiya Russell</a:t>
            </a:r>
            <a:endParaRPr sz="2000">
              <a:latin typeface="Times New Roman"/>
              <a:ea typeface="Times New Roman"/>
              <a:cs typeface="Times New Roman"/>
              <a:sym typeface="Times New Roman"/>
            </a:endParaRPr>
          </a:p>
          <a:p>
            <a:pPr marL="0" lvl="0" indent="0" algn="ctr" rtl="0">
              <a:spcBef>
                <a:spcPts val="0"/>
              </a:spcBef>
              <a:spcAft>
                <a:spcPts val="0"/>
              </a:spcAft>
              <a:buNone/>
            </a:pPr>
            <a:r>
              <a:rPr lang="en" sz="2000">
                <a:latin typeface="Times New Roman"/>
                <a:ea typeface="Times New Roman"/>
                <a:cs typeface="Times New Roman"/>
                <a:sym typeface="Times New Roman"/>
              </a:rPr>
              <a:t>University of Central Florida </a:t>
            </a:r>
            <a:endParaRPr sz="2000">
              <a:latin typeface="Times New Roman"/>
              <a:ea typeface="Times New Roman"/>
              <a:cs typeface="Times New Roman"/>
              <a:sym typeface="Times New Roman"/>
            </a:endParaRPr>
          </a:p>
          <a:p>
            <a:pPr marL="0" lvl="0" indent="0" algn="ctr" rtl="0">
              <a:spcBef>
                <a:spcPts val="0"/>
              </a:spcBef>
              <a:spcAft>
                <a:spcPts val="0"/>
              </a:spcAft>
              <a:buNone/>
            </a:pPr>
            <a:r>
              <a:rPr lang="en" sz="2000">
                <a:latin typeface="Times New Roman"/>
                <a:ea typeface="Times New Roman"/>
                <a:cs typeface="Times New Roman"/>
                <a:sym typeface="Times New Roman"/>
              </a:rPr>
              <a:t>October 30, 2018</a:t>
            </a:r>
            <a:endParaRPr sz="2000">
              <a:latin typeface="Times New Roman"/>
              <a:ea typeface="Times New Roman"/>
              <a:cs typeface="Times New Roman"/>
              <a:sym typeface="Times New Roman"/>
            </a:endParaRPr>
          </a:p>
        </p:txBody>
      </p:sp>
      <p:pic>
        <p:nvPicPr>
          <p:cNvPr id="56" name="Google Shape;56;p13"/>
          <p:cNvPicPr preferRelativeResize="0"/>
          <p:nvPr/>
        </p:nvPicPr>
        <p:blipFill>
          <a:blip r:embed="rId3">
            <a:alphaModFix/>
          </a:blip>
          <a:stretch>
            <a:fillRect/>
          </a:stretch>
        </p:blipFill>
        <p:spPr>
          <a:xfrm>
            <a:off x="2212125" y="1249325"/>
            <a:ext cx="4609180" cy="2880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Plan of Action</a:t>
            </a:r>
            <a:endParaRPr sz="3600">
              <a:latin typeface="Times New Roman"/>
              <a:ea typeface="Times New Roman"/>
              <a:cs typeface="Times New Roman"/>
              <a:sym typeface="Times New Roman"/>
            </a:endParaRPr>
          </a:p>
        </p:txBody>
      </p:sp>
      <p:sp>
        <p:nvSpPr>
          <p:cNvPr id="113" name="Google Shape;113;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Determine our definition of novice and experts based on literature review.</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Develop questionnaire to assess whether levels of expertise find automation reliable or unreliable.</a:t>
            </a:r>
            <a:endParaRPr sz="2000">
              <a:solidFill>
                <a:srgbClr val="000000"/>
              </a:solidFill>
              <a:latin typeface="Times New Roman"/>
              <a:ea typeface="Times New Roman"/>
              <a:cs typeface="Times New Roman"/>
              <a:sym typeface="Times New Roman"/>
            </a:endParaRPr>
          </a:p>
          <a:p>
            <a:pPr marL="914400" lvl="1"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Paper form or Qualtrics online survey engine?</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Determine how to administer questionnaire to participants</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Analyze data collected from Pilot Study</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Complete Github readme files</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Develop draft UCF IRB protocol for our research study</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References </a:t>
            </a:r>
            <a:endParaRPr sz="3600">
              <a:latin typeface="Times New Roman"/>
              <a:ea typeface="Times New Roman"/>
              <a:cs typeface="Times New Roman"/>
              <a:sym typeface="Times New Roman"/>
            </a:endParaRPr>
          </a:p>
        </p:txBody>
      </p:sp>
      <p:sp>
        <p:nvSpPr>
          <p:cNvPr id="119" name="Google Shape;119;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Font typeface="Times New Roman"/>
              <a:buChar char="●"/>
            </a:pPr>
            <a:r>
              <a:rPr lang="en" sz="1600" dirty="0">
                <a:latin typeface="Times New Roman"/>
                <a:ea typeface="Times New Roman"/>
                <a:cs typeface="Times New Roman"/>
                <a:sym typeface="Times New Roman"/>
              </a:rPr>
              <a:t>Image References:</a:t>
            </a:r>
            <a:endParaRPr sz="1600" dirty="0">
              <a:latin typeface="Times New Roman"/>
              <a:ea typeface="Times New Roman"/>
              <a:cs typeface="Times New Roman"/>
              <a:sym typeface="Times New Roman"/>
            </a:endParaRPr>
          </a:p>
          <a:p>
            <a:pPr marL="914400" lvl="1" indent="-330200" algn="l" rtl="0">
              <a:spcBef>
                <a:spcPts val="0"/>
              </a:spcBef>
              <a:spcAft>
                <a:spcPts val="0"/>
              </a:spcAft>
              <a:buSzPts val="1600"/>
              <a:buFont typeface="Times New Roman"/>
              <a:buChar char="○"/>
            </a:pPr>
            <a:r>
              <a:rPr lang="en" sz="1600" u="sng" dirty="0">
                <a:solidFill>
                  <a:schemeClr val="hlink"/>
                </a:solidFill>
                <a:latin typeface="Times New Roman"/>
                <a:ea typeface="Times New Roman"/>
                <a:cs typeface="Times New Roman"/>
                <a:sym typeface="Times New Roman"/>
                <a:hlinkClick r:id="rId3"/>
              </a:rPr>
              <a:t>http://news.mit.edu/2013/humans-robots-interaction-cross-training-0211</a:t>
            </a:r>
            <a:endParaRPr sz="1600" dirty="0">
              <a:latin typeface="Times New Roman"/>
              <a:ea typeface="Times New Roman"/>
              <a:cs typeface="Times New Roman"/>
              <a:sym typeface="Times New Roman"/>
            </a:endParaRPr>
          </a:p>
          <a:p>
            <a:pPr marL="914400" lvl="1" indent="-330200" algn="l" rtl="0">
              <a:spcBef>
                <a:spcPts val="0"/>
              </a:spcBef>
              <a:spcAft>
                <a:spcPts val="0"/>
              </a:spcAft>
              <a:buSzPts val="1600"/>
              <a:buFont typeface="Times New Roman"/>
              <a:buChar char="○"/>
            </a:pPr>
            <a:r>
              <a:rPr lang="en" sz="1600" u="sng" dirty="0">
                <a:solidFill>
                  <a:schemeClr val="hlink"/>
                </a:solidFill>
                <a:latin typeface="Times New Roman"/>
                <a:ea typeface="Times New Roman"/>
                <a:cs typeface="Times New Roman"/>
                <a:sym typeface="Times New Roman"/>
                <a:hlinkClick r:id="rId4"/>
              </a:rPr>
              <a:t>https://github.com/krman009/Octodex-Images-Links</a:t>
            </a:r>
            <a:endParaRPr sz="1600" dirty="0">
              <a:latin typeface="Times New Roman"/>
              <a:ea typeface="Times New Roman"/>
              <a:cs typeface="Times New Roman"/>
              <a:sym typeface="Times New Roman"/>
            </a:endParaRPr>
          </a:p>
          <a:p>
            <a:pPr marL="914400" lvl="1" indent="-330200" algn="l" rtl="0">
              <a:spcBef>
                <a:spcPts val="0"/>
              </a:spcBef>
              <a:spcAft>
                <a:spcPts val="0"/>
              </a:spcAft>
              <a:buSzPts val="1600"/>
              <a:buFont typeface="Times New Roman"/>
              <a:buChar char="○"/>
            </a:pPr>
            <a:r>
              <a:rPr lang="en" sz="1600" u="sng" dirty="0">
                <a:solidFill>
                  <a:schemeClr val="hlink"/>
                </a:solidFill>
                <a:latin typeface="Times New Roman"/>
                <a:ea typeface="Times New Roman"/>
                <a:cs typeface="Times New Roman"/>
                <a:sym typeface="Times New Roman"/>
                <a:hlinkClick r:id="rId5"/>
              </a:rPr>
              <a:t>https://www.google.com/search?tbm=isch&amp;q=github+kitty&amp;chips=q:github+kitty,g_1:octocat&amp;usg=AI4_-kQqGakIm54gESFuomELJt-9IyMmgg&amp;sa=X&amp;ved=0ahUKEwilxe_x-azeAhUwh-AKHWtaBAYQ4lYIKygB&amp;biw=1169&amp;bih=647&amp;dpr=2#imgrc=jwqWNATuXr5CbM</a:t>
            </a:r>
            <a:r>
              <a:rPr lang="en" sz="1600" dirty="0">
                <a:latin typeface="Times New Roman"/>
                <a:ea typeface="Times New Roman"/>
                <a:cs typeface="Times New Roman"/>
                <a:sym typeface="Times New Roman"/>
              </a:rPr>
              <a:t>:</a:t>
            </a:r>
            <a:endParaRPr sz="1600" dirty="0">
              <a:latin typeface="Times New Roman"/>
              <a:ea typeface="Times New Roman"/>
              <a:cs typeface="Times New Roman"/>
              <a:sym typeface="Times New Roman"/>
            </a:endParaRPr>
          </a:p>
          <a:p>
            <a:r>
              <a:rPr lang="en-US" sz="1600" dirty="0" err="1">
                <a:highlight>
                  <a:srgbClr val="FFFFFF"/>
                </a:highlight>
                <a:latin typeface="Times New Roman" panose="02020603050405020304" pitchFamily="18" charset="0"/>
                <a:cs typeface="Times New Roman" panose="02020603050405020304" pitchFamily="18" charset="0"/>
              </a:rPr>
              <a:t>Faerevaag</a:t>
            </a:r>
            <a:r>
              <a:rPr lang="en-US" sz="1600" dirty="0">
                <a:highlight>
                  <a:srgbClr val="FFFFFF"/>
                </a:highlight>
                <a:latin typeface="Times New Roman" panose="02020603050405020304" pitchFamily="18" charset="0"/>
                <a:cs typeface="Times New Roman" panose="02020603050405020304" pitchFamily="18" charset="0"/>
              </a:rPr>
              <a:t>, C. L., Nguyen, B. A., Jimenez, C. A., Jentsch, F. (2017). Attitudes toward unreliable diagnostic aiding in dangerous task environments. In </a:t>
            </a:r>
            <a:r>
              <a:rPr lang="en-US" sz="1600" i="1" dirty="0">
                <a:highlight>
                  <a:srgbClr val="FFFFFF"/>
                </a:highlight>
                <a:latin typeface="Times New Roman" panose="02020603050405020304" pitchFamily="18" charset="0"/>
                <a:cs typeface="Times New Roman" panose="02020603050405020304" pitchFamily="18" charset="0"/>
              </a:rPr>
              <a:t>Proceedings of the Annual Meeting of the Human Factors and Ergonomics Society </a:t>
            </a:r>
            <a:r>
              <a:rPr lang="en-US" sz="1600" dirty="0">
                <a:highlight>
                  <a:srgbClr val="FFFFFF"/>
                </a:highlight>
                <a:latin typeface="Times New Roman" panose="02020603050405020304" pitchFamily="18" charset="0"/>
                <a:cs typeface="Times New Roman" panose="02020603050405020304" pitchFamily="18" charset="0"/>
              </a:rPr>
              <a:t>(Vol. 61). Los Angeles, CA: SAGE Publications.</a:t>
            </a:r>
          </a:p>
          <a:p>
            <a:pPr marL="114300" indent="0">
              <a:buNone/>
            </a:pPr>
            <a:endParaRPr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a:latin typeface="Times New Roman"/>
                <a:ea typeface="Times New Roman"/>
                <a:cs typeface="Times New Roman"/>
                <a:sym typeface="Times New Roman"/>
              </a:rPr>
              <a:t>Background</a:t>
            </a:r>
            <a:endParaRPr sz="4800">
              <a:latin typeface="Times New Roman"/>
              <a:ea typeface="Times New Roman"/>
              <a:cs typeface="Times New Roman"/>
              <a:sym typeface="Times New Roman"/>
            </a:endParaRPr>
          </a:p>
        </p:txBody>
      </p:sp>
      <p:sp>
        <p:nvSpPr>
          <p:cNvPr id="62" name="Google Shape;62;p14"/>
          <p:cNvSpPr txBox="1">
            <a:spLocks noGrp="1"/>
          </p:cNvSpPr>
          <p:nvPr>
            <p:ph type="body" idx="1"/>
          </p:nvPr>
        </p:nvSpPr>
        <p:spPr>
          <a:xfrm>
            <a:off x="311700" y="1438225"/>
            <a:ext cx="8520600" cy="299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In HRI, the aspect of reliability is important to take into consideration when seeking research advancements in such complex teaming. Previous research regarding reliability refers to a reliability threshold. When diagnostic aiding technology falls below 70% reliability, it is seen as not useful, and will negatively affect overall task performance. The reliability threshold is based on tasks humans are capable of performing without needing help from such technologies. </a:t>
            </a:r>
            <a:endParaRPr sz="2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Previous Study Design</a:t>
            </a:r>
            <a:endParaRPr sz="3600">
              <a:latin typeface="Times New Roman"/>
              <a:ea typeface="Times New Roman"/>
              <a:cs typeface="Times New Roman"/>
              <a:sym typeface="Times New Roman"/>
            </a:endParaRPr>
          </a:p>
        </p:txBody>
      </p:sp>
      <p:graphicFrame>
        <p:nvGraphicFramePr>
          <p:cNvPr id="2" name="Table 1">
            <a:extLst>
              <a:ext uri="{FF2B5EF4-FFF2-40B4-BE49-F238E27FC236}">
                <a16:creationId xmlns:a16="http://schemas.microsoft.com/office/drawing/2014/main" id="{CC42132D-0D29-0B40-986A-489E217646FC}"/>
              </a:ext>
            </a:extLst>
          </p:cNvPr>
          <p:cNvGraphicFramePr>
            <a:graphicFrameLocks noGrp="1"/>
          </p:cNvGraphicFramePr>
          <p:nvPr>
            <p:extLst>
              <p:ext uri="{D42A27DB-BD31-4B8C-83A1-F6EECF244321}">
                <p14:modId xmlns:p14="http://schemas.microsoft.com/office/powerpoint/2010/main" val="2271048082"/>
              </p:ext>
            </p:extLst>
          </p:nvPr>
        </p:nvGraphicFramePr>
        <p:xfrm>
          <a:off x="745958" y="1203158"/>
          <a:ext cx="7532729" cy="3678489"/>
        </p:xfrm>
        <a:graphic>
          <a:graphicData uri="http://schemas.openxmlformats.org/drawingml/2006/table">
            <a:tbl>
              <a:tblPr/>
              <a:tblGrid>
                <a:gridCol w="2488994">
                  <a:extLst>
                    <a:ext uri="{9D8B030D-6E8A-4147-A177-3AD203B41FA5}">
                      <a16:colId xmlns:a16="http://schemas.microsoft.com/office/drawing/2014/main" val="3182476723"/>
                    </a:ext>
                  </a:extLst>
                </a:gridCol>
                <a:gridCol w="2517171">
                  <a:extLst>
                    <a:ext uri="{9D8B030D-6E8A-4147-A177-3AD203B41FA5}">
                      <a16:colId xmlns:a16="http://schemas.microsoft.com/office/drawing/2014/main" val="1994303035"/>
                    </a:ext>
                  </a:extLst>
                </a:gridCol>
                <a:gridCol w="2526564">
                  <a:extLst>
                    <a:ext uri="{9D8B030D-6E8A-4147-A177-3AD203B41FA5}">
                      <a16:colId xmlns:a16="http://schemas.microsoft.com/office/drawing/2014/main" val="1908116250"/>
                    </a:ext>
                  </a:extLst>
                </a:gridCol>
              </a:tblGrid>
              <a:tr h="1226163">
                <a:tc>
                  <a:txBody>
                    <a:bodyPr/>
                    <a:lstStyle/>
                    <a:p>
                      <a:pPr algn="ctr" rtl="0" fontAlgn="base">
                        <a:spcBef>
                          <a:spcPts val="0"/>
                        </a:spcBef>
                        <a:spcAft>
                          <a:spcPts val="0"/>
                        </a:spcAft>
                      </a:pP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4285" marR="64285" marT="91836" marB="91836">
                    <a:lnL>
                      <a:noFill/>
                    </a:lnL>
                    <a:lnR>
                      <a:noFill/>
                    </a:lnR>
                    <a:lnT>
                      <a:noFill/>
                    </a:lnT>
                    <a:lnB>
                      <a:noFill/>
                    </a:lnB>
                  </a:tcPr>
                </a:tc>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Dangerous Environment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a:noFill/>
                    </a:lnL>
                    <a:lnR>
                      <a:noFill/>
                    </a:lnR>
                    <a:lnT>
                      <a:noFill/>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Safe Environment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a:noFill/>
                    </a:lnL>
                    <a:lnR>
                      <a:noFill/>
                    </a:lnR>
                    <a:lnT>
                      <a:noFill/>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6199279"/>
                  </a:ext>
                </a:extLst>
              </a:tr>
              <a:tr h="1226163">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50% Reliability</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a:noFill/>
                    </a:lnL>
                    <a:lnR w="12649" cap="flat" cmpd="sng" algn="ctr">
                      <a:solidFill>
                        <a:srgbClr val="000000"/>
                      </a:solidFill>
                      <a:prstDash val="solid"/>
                      <a:round/>
                      <a:headEnd type="none" w="med" len="med"/>
                      <a:tailEnd type="none" w="med" len="med"/>
                    </a:lnR>
                    <a:lnT>
                      <a:noFill/>
                    </a:lnT>
                    <a:lnB>
                      <a:noFill/>
                    </a:lnB>
                  </a:tcPr>
                </a:tc>
                <a:tc>
                  <a:txBody>
                    <a:bodyPr/>
                    <a:lstStyle/>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50% Reliability</a:t>
                      </a:r>
                      <a:endParaRPr lang="en-US" sz="20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Dangerous Environment </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50% Reliability</a:t>
                      </a:r>
                      <a:endParaRPr lang="en-US" sz="20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Safe Environment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2349366"/>
                  </a:ext>
                </a:extLst>
              </a:tr>
              <a:tr h="1226163">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80% Reliability</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a:noFill/>
                    </a:lnL>
                    <a:lnR w="12649" cap="flat" cmpd="sng" algn="ctr">
                      <a:solidFill>
                        <a:srgbClr val="000000"/>
                      </a:solidFill>
                      <a:prstDash val="solid"/>
                      <a:round/>
                      <a:headEnd type="none" w="med" len="med"/>
                      <a:tailEnd type="none" w="med" len="med"/>
                    </a:lnR>
                    <a:lnT>
                      <a:noFill/>
                    </a:lnT>
                    <a:lnB>
                      <a:noFill/>
                    </a:lnB>
                  </a:tcPr>
                </a:tc>
                <a:tc>
                  <a:txBody>
                    <a:bodyPr/>
                    <a:lstStyle/>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80% Reliability</a:t>
                      </a:r>
                      <a:endParaRPr lang="en-US" sz="20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Dangerous Environment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80% Reliability</a:t>
                      </a:r>
                      <a:endParaRPr lang="en-US" sz="20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Safe Environment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1169427"/>
                  </a:ext>
                </a:extLst>
              </a:tr>
            </a:tbl>
          </a:graphicData>
        </a:graphic>
      </p:graphicFrame>
      <p:sp>
        <p:nvSpPr>
          <p:cNvPr id="3" name="Rectangle 1">
            <a:extLst>
              <a:ext uri="{FF2B5EF4-FFF2-40B4-BE49-F238E27FC236}">
                <a16:creationId xmlns:a16="http://schemas.microsoft.com/office/drawing/2014/main" id="{F96E2EB5-F7AC-9A46-B306-3ADC32B70A01}"/>
              </a:ext>
            </a:extLst>
          </p:cNvPr>
          <p:cNvSpPr>
            <a:spLocks noChangeArrowheads="1"/>
          </p:cNvSpPr>
          <p:nvPr/>
        </p:nvSpPr>
        <p:spPr bwMode="auto">
          <a:xfrm>
            <a:off x="913063" y="146534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Previous Research Findings</a:t>
            </a:r>
            <a:endParaRPr sz="3600">
              <a:latin typeface="Times New Roman"/>
              <a:ea typeface="Times New Roman"/>
              <a:cs typeface="Times New Roman"/>
              <a:sym typeface="Times New Roman"/>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dk1"/>
                </a:solidFill>
                <a:latin typeface="Times New Roman"/>
                <a:ea typeface="Times New Roman"/>
                <a:cs typeface="Times New Roman"/>
                <a:sym typeface="Times New Roman"/>
              </a:rPr>
              <a:t>Results suggested that in dangerous environmental conditions, people may perceive unreliable diagnostic aiding automation (robots) more positively and showed more willingness to work with them.</a:t>
            </a:r>
            <a:endParaRPr sz="2000">
              <a:solidFill>
                <a:schemeClr val="dk1"/>
              </a:solidFill>
              <a:latin typeface="Times New Roman"/>
              <a:ea typeface="Times New Roman"/>
              <a:cs typeface="Times New Roman"/>
              <a:sym typeface="Times New Roman"/>
            </a:endParaRPr>
          </a:p>
          <a:p>
            <a:pPr marL="0" lvl="0" indent="0" algn="l" rtl="0">
              <a:spcBef>
                <a:spcPts val="160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0" lvl="0" indent="0" algn="l" rtl="0">
              <a:spcBef>
                <a:spcPts val="16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0" lvl="0" indent="0" algn="l" rtl="0">
              <a:spcBef>
                <a:spcPts val="16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0" lvl="0" indent="0" algn="l" rtl="0">
              <a:spcBef>
                <a:spcPts val="1600"/>
              </a:spcBef>
              <a:spcAft>
                <a:spcPts val="1600"/>
              </a:spcAft>
              <a:buNone/>
            </a:pPr>
            <a:endParaRPr>
              <a:latin typeface="Times New Roman"/>
              <a:ea typeface="Times New Roman"/>
              <a:cs typeface="Times New Roman"/>
              <a:sym typeface="Times New Roman"/>
            </a:endParaRPr>
          </a:p>
        </p:txBody>
      </p:sp>
      <p:pic>
        <p:nvPicPr>
          <p:cNvPr id="75" name="Google Shape;75;p16"/>
          <p:cNvPicPr preferRelativeResize="0"/>
          <p:nvPr/>
        </p:nvPicPr>
        <p:blipFill>
          <a:blip r:embed="rId3">
            <a:alphaModFix/>
          </a:blip>
          <a:stretch>
            <a:fillRect/>
          </a:stretch>
        </p:blipFill>
        <p:spPr>
          <a:xfrm>
            <a:off x="5481800" y="1885400"/>
            <a:ext cx="3295549" cy="3181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Purpose Statement</a:t>
            </a:r>
            <a:endParaRPr sz="3600">
              <a:latin typeface="Times New Roman"/>
              <a:ea typeface="Times New Roman"/>
              <a:cs typeface="Times New Roman"/>
              <a:sym typeface="Times New Roman"/>
            </a:endParaRPr>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a:solidFill>
                  <a:schemeClr val="dk1"/>
                </a:solidFill>
                <a:latin typeface="Times New Roman"/>
                <a:ea typeface="Times New Roman"/>
                <a:cs typeface="Times New Roman"/>
                <a:sym typeface="Times New Roman"/>
              </a:rPr>
              <a:t>The purpose of this study is to explore the reliability threshold and its effect on human-robot teams in dangerous and safe environments. The study also seeks to compare at what level of expertise: novice or expert, relies more on diagnostic aiding technology (i.e., autonomous agent, automation) in such environments.</a:t>
            </a:r>
            <a:endParaRPr sz="2400">
              <a:solidFill>
                <a:schemeClr val="dk1"/>
              </a:solidFill>
              <a:latin typeface="Times New Roman"/>
              <a:ea typeface="Times New Roman"/>
              <a:cs typeface="Times New Roman"/>
              <a:sym typeface="Times New Roman"/>
            </a:endParaRPr>
          </a:p>
          <a:p>
            <a:pPr marL="0" lvl="0" indent="0" algn="l" rtl="0">
              <a:spcBef>
                <a:spcPts val="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Research Questions</a:t>
            </a:r>
            <a:endParaRPr sz="3600">
              <a:latin typeface="Times New Roman"/>
              <a:ea typeface="Times New Roman"/>
              <a:cs typeface="Times New Roman"/>
              <a:sym typeface="Times New Roman"/>
            </a:endParaRPr>
          </a:p>
        </p:txBody>
      </p:sp>
      <p:sp>
        <p:nvSpPr>
          <p:cNvPr id="87" name="Google Shape;87;p18"/>
          <p:cNvSpPr txBox="1">
            <a:spLocks noGrp="1"/>
          </p:cNvSpPr>
          <p:nvPr>
            <p:ph type="body" idx="1"/>
          </p:nvPr>
        </p:nvSpPr>
        <p:spPr>
          <a:xfrm>
            <a:off x="311700" y="1271300"/>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Is there a difference in perception of reliable and unreliable diagnostic aiding automation in both safe and dangerous environments when comparing levels of expertise (novice and experts)? </a:t>
            </a: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Do novice consider diagnostic aiding automation to be reliable or unreliable as opposed to an expert operator when automation reliability rate is set to 50% in both benign and hostile environments?</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a:latin typeface="Times New Roman"/>
                <a:ea typeface="Times New Roman"/>
                <a:cs typeface="Times New Roman"/>
                <a:sym typeface="Times New Roman"/>
              </a:rPr>
              <a:t>Hypotheses</a:t>
            </a:r>
            <a:endParaRPr sz="3600">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93" name="Google Shape;93;p19"/>
          <p:cNvSpPr txBox="1">
            <a:spLocks noGrp="1"/>
          </p:cNvSpPr>
          <p:nvPr>
            <p:ph type="body" idx="1"/>
          </p:nvPr>
        </p:nvSpPr>
        <p:spPr>
          <a:xfrm>
            <a:off x="311700" y="12286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Novice will consider diagnostic aiding automation to be unreliable when </a:t>
            </a:r>
            <a:r>
              <a:rPr lang="en" sz="2000" b="1">
                <a:solidFill>
                  <a:schemeClr val="dk1"/>
                </a:solidFill>
                <a:latin typeface="Times New Roman"/>
                <a:ea typeface="Times New Roman"/>
                <a:cs typeface="Times New Roman"/>
                <a:sym typeface="Times New Roman"/>
              </a:rPr>
              <a:t>reliability is set at 50% in both safe and dangerous environments</a:t>
            </a:r>
            <a:r>
              <a:rPr lang="en"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Experts will consider diagnostic aiding automation to be </a:t>
            </a:r>
            <a:r>
              <a:rPr lang="en" sz="2000" b="1">
                <a:solidFill>
                  <a:schemeClr val="dk1"/>
                </a:solidFill>
                <a:latin typeface="Times New Roman"/>
                <a:ea typeface="Times New Roman"/>
                <a:cs typeface="Times New Roman"/>
                <a:sym typeface="Times New Roman"/>
              </a:rPr>
              <a:t>reliable</a:t>
            </a:r>
            <a:r>
              <a:rPr lang="en" sz="2000">
                <a:solidFill>
                  <a:schemeClr val="dk1"/>
                </a:solidFill>
                <a:latin typeface="Times New Roman"/>
                <a:ea typeface="Times New Roman"/>
                <a:cs typeface="Times New Roman"/>
                <a:sym typeface="Times New Roman"/>
              </a:rPr>
              <a:t> </a:t>
            </a:r>
            <a:r>
              <a:rPr lang="en" sz="2000" b="1" u="sng">
                <a:solidFill>
                  <a:schemeClr val="dk1"/>
                </a:solidFill>
                <a:latin typeface="Times New Roman"/>
                <a:ea typeface="Times New Roman"/>
                <a:cs typeface="Times New Roman"/>
                <a:sym typeface="Times New Roman"/>
              </a:rPr>
              <a:t>only</a:t>
            </a:r>
            <a:r>
              <a:rPr lang="en" sz="2000" b="1">
                <a:solidFill>
                  <a:schemeClr val="dk1"/>
                </a:solidFill>
                <a:latin typeface="Times New Roman"/>
                <a:ea typeface="Times New Roman"/>
                <a:cs typeface="Times New Roman"/>
                <a:sym typeface="Times New Roman"/>
              </a:rPr>
              <a:t> in hostile environments </a:t>
            </a:r>
            <a:r>
              <a:rPr lang="en" sz="2000">
                <a:solidFill>
                  <a:schemeClr val="dk1"/>
                </a:solidFill>
                <a:latin typeface="Times New Roman"/>
                <a:ea typeface="Times New Roman"/>
                <a:cs typeface="Times New Roman"/>
                <a:sym typeface="Times New Roman"/>
              </a:rPr>
              <a:t>when reliability is set at 50%.</a:t>
            </a: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Experts will consider diagnostic aiding automation to be </a:t>
            </a:r>
            <a:r>
              <a:rPr lang="en" sz="2000" b="1">
                <a:solidFill>
                  <a:schemeClr val="dk1"/>
                </a:solidFill>
                <a:latin typeface="Times New Roman"/>
                <a:ea typeface="Times New Roman"/>
                <a:cs typeface="Times New Roman"/>
                <a:sym typeface="Times New Roman"/>
              </a:rPr>
              <a:t>unreliable</a:t>
            </a:r>
            <a:r>
              <a:rPr lang="en" sz="2000">
                <a:solidFill>
                  <a:schemeClr val="dk1"/>
                </a:solidFill>
                <a:latin typeface="Times New Roman"/>
                <a:ea typeface="Times New Roman"/>
                <a:cs typeface="Times New Roman"/>
                <a:sym typeface="Times New Roman"/>
              </a:rPr>
              <a:t> when reliability is set to 50% in safe environments.</a:t>
            </a:r>
            <a:endParaRPr sz="2000">
              <a:solidFill>
                <a:schemeClr val="dk1"/>
              </a:solidFill>
              <a:latin typeface="Times New Roman"/>
              <a:ea typeface="Times New Roman"/>
              <a:cs typeface="Times New Roman"/>
              <a:sym typeface="Times New Roman"/>
            </a:endParaRPr>
          </a:p>
          <a:p>
            <a:pPr marL="0" lvl="0" indent="0" algn="l" rtl="0">
              <a:spcBef>
                <a:spcPts val="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Current Study Design</a:t>
            </a:r>
            <a:endParaRPr sz="3600">
              <a:latin typeface="Times New Roman"/>
              <a:ea typeface="Times New Roman"/>
              <a:cs typeface="Times New Roman"/>
              <a:sym typeface="Times New Roman"/>
            </a:endParaRPr>
          </a:p>
        </p:txBody>
      </p:sp>
      <p:sp>
        <p:nvSpPr>
          <p:cNvPr id="100" name="Google Shape;100;p20"/>
          <p:cNvSpPr txBox="1"/>
          <p:nvPr/>
        </p:nvSpPr>
        <p:spPr>
          <a:xfrm>
            <a:off x="1973075" y="4384625"/>
            <a:ext cx="5548200" cy="45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aphicFrame>
        <p:nvGraphicFramePr>
          <p:cNvPr id="2" name="Table 1">
            <a:extLst>
              <a:ext uri="{FF2B5EF4-FFF2-40B4-BE49-F238E27FC236}">
                <a16:creationId xmlns:a16="http://schemas.microsoft.com/office/drawing/2014/main" id="{E753D89C-67CE-F746-97A0-6600E47F1320}"/>
              </a:ext>
            </a:extLst>
          </p:cNvPr>
          <p:cNvGraphicFramePr>
            <a:graphicFrameLocks noGrp="1"/>
          </p:cNvGraphicFramePr>
          <p:nvPr>
            <p:extLst>
              <p:ext uri="{D42A27DB-BD31-4B8C-83A1-F6EECF244321}">
                <p14:modId xmlns:p14="http://schemas.microsoft.com/office/powerpoint/2010/main" val="2144288663"/>
              </p:ext>
            </p:extLst>
          </p:nvPr>
        </p:nvGraphicFramePr>
        <p:xfrm>
          <a:off x="720934" y="1457312"/>
          <a:ext cx="7365248" cy="3416301"/>
        </p:xfrm>
        <a:graphic>
          <a:graphicData uri="http://schemas.openxmlformats.org/drawingml/2006/table">
            <a:tbl>
              <a:tblPr/>
              <a:tblGrid>
                <a:gridCol w="2433654">
                  <a:extLst>
                    <a:ext uri="{9D8B030D-6E8A-4147-A177-3AD203B41FA5}">
                      <a16:colId xmlns:a16="http://schemas.microsoft.com/office/drawing/2014/main" val="3877374908"/>
                    </a:ext>
                  </a:extLst>
                </a:gridCol>
                <a:gridCol w="2461205">
                  <a:extLst>
                    <a:ext uri="{9D8B030D-6E8A-4147-A177-3AD203B41FA5}">
                      <a16:colId xmlns:a16="http://schemas.microsoft.com/office/drawing/2014/main" val="3157401854"/>
                    </a:ext>
                  </a:extLst>
                </a:gridCol>
                <a:gridCol w="2470389">
                  <a:extLst>
                    <a:ext uri="{9D8B030D-6E8A-4147-A177-3AD203B41FA5}">
                      <a16:colId xmlns:a16="http://schemas.microsoft.com/office/drawing/2014/main" val="1747431747"/>
                    </a:ext>
                  </a:extLst>
                </a:gridCol>
              </a:tblGrid>
              <a:tr h="1138767">
                <a:tc>
                  <a:txBody>
                    <a:bodyPr/>
                    <a:lstStyle/>
                    <a:p>
                      <a:pPr algn="ctr" rtl="0" fontAlgn="base">
                        <a:spcBef>
                          <a:spcPts val="0"/>
                        </a:spcBef>
                        <a:spcAft>
                          <a:spcPts val="0"/>
                        </a:spcAft>
                      </a:pP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4285" marR="64285" marT="91836" marB="91836">
                    <a:lnL>
                      <a:noFill/>
                    </a:lnL>
                    <a:lnR>
                      <a:noFill/>
                    </a:lnR>
                    <a:lnT>
                      <a:noFill/>
                    </a:lnT>
                    <a:lnB>
                      <a:noFill/>
                    </a:lnB>
                  </a:tcPr>
                </a:tc>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Dangerous Environment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a:noFill/>
                    </a:lnL>
                    <a:lnR>
                      <a:noFill/>
                    </a:lnR>
                    <a:lnT>
                      <a:noFill/>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Safe Environment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a:noFill/>
                    </a:lnL>
                    <a:lnR>
                      <a:noFill/>
                    </a:lnR>
                    <a:lnT>
                      <a:noFill/>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5946664"/>
                  </a:ext>
                </a:extLst>
              </a:tr>
              <a:tr h="1138767">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Novice</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a:noFill/>
                    </a:lnL>
                    <a:lnR w="12649" cap="flat" cmpd="sng" algn="ctr">
                      <a:solidFill>
                        <a:srgbClr val="000000"/>
                      </a:solidFill>
                      <a:prstDash val="solid"/>
                      <a:round/>
                      <a:headEnd type="none" w="med" len="med"/>
                      <a:tailEnd type="none" w="med" len="med"/>
                    </a:lnR>
                    <a:lnT>
                      <a:noFill/>
                    </a:lnT>
                    <a:lnB>
                      <a:noFill/>
                    </a:lnB>
                  </a:tcPr>
                </a:tc>
                <a:tc>
                  <a:txBody>
                    <a:bodyPr/>
                    <a:lstStyle/>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Novice Dangerous Environment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000" b="0" i="0" u="none" strike="noStrike">
                          <a:solidFill>
                            <a:srgbClr val="000000"/>
                          </a:solidFill>
                          <a:effectLst/>
                          <a:latin typeface="Times New Roman" panose="02020603050405020304" pitchFamily="18" charset="0"/>
                          <a:cs typeface="Times New Roman" panose="02020603050405020304" pitchFamily="18" charset="0"/>
                        </a:rPr>
                        <a:t>Novice Safe Environment</a:t>
                      </a:r>
                      <a:endParaRPr lang="en-US" sz="2000">
                        <a:effectLst/>
                        <a:latin typeface="Times New Roman" panose="02020603050405020304" pitchFamily="18" charset="0"/>
                        <a:cs typeface="Times New Roman" panose="02020603050405020304" pitchFamily="18" charset="0"/>
                      </a:endParaRPr>
                    </a:p>
                  </a:txBody>
                  <a:tcPr marL="64285" marR="64285" marT="91836" marB="91836">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1262913"/>
                  </a:ext>
                </a:extLst>
              </a:tr>
              <a:tr h="1138767">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Expert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a:noFill/>
                    </a:lnL>
                    <a:lnR w="12649" cap="flat" cmpd="sng" algn="ctr">
                      <a:solidFill>
                        <a:srgbClr val="000000"/>
                      </a:solidFill>
                      <a:prstDash val="solid"/>
                      <a:round/>
                      <a:headEnd type="none" w="med" len="med"/>
                      <a:tailEnd type="none" w="med" len="med"/>
                    </a:lnR>
                    <a:lnT>
                      <a:noFill/>
                    </a:lnT>
                    <a:lnB>
                      <a:noFill/>
                    </a:lnB>
                  </a:tcPr>
                </a:tc>
                <a:tc>
                  <a:txBody>
                    <a:bodyPr/>
                    <a:lstStyle/>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Expert Dangerous Environment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Expert Safe Environment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0520594"/>
                  </a:ext>
                </a:extLst>
              </a:tr>
            </a:tbl>
          </a:graphicData>
        </a:graphic>
      </p:graphicFrame>
      <p:sp>
        <p:nvSpPr>
          <p:cNvPr id="3" name="Rectangle 1">
            <a:extLst>
              <a:ext uri="{FF2B5EF4-FFF2-40B4-BE49-F238E27FC236}">
                <a16:creationId xmlns:a16="http://schemas.microsoft.com/office/drawing/2014/main" id="{BBC71494-50EA-A842-BD0E-3DC56208CFCC}"/>
              </a:ext>
            </a:extLst>
          </p:cNvPr>
          <p:cNvSpPr>
            <a:spLocks noChangeArrowheads="1"/>
          </p:cNvSpPr>
          <p:nvPr/>
        </p:nvSpPr>
        <p:spPr bwMode="auto">
          <a:xfrm>
            <a:off x="889000" y="11525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Study Design Information</a:t>
            </a:r>
            <a:endParaRPr sz="3600">
              <a:latin typeface="Times New Roman"/>
              <a:ea typeface="Times New Roman"/>
              <a:cs typeface="Times New Roman"/>
              <a:sym typeface="Times New Roman"/>
            </a:endParaRPr>
          </a:p>
        </p:txBody>
      </p:sp>
      <p:sp>
        <p:nvSpPr>
          <p:cNvPr id="106" name="Google Shape;106;p21"/>
          <p:cNvSpPr txBox="1">
            <a:spLocks noGrp="1"/>
          </p:cNvSpPr>
          <p:nvPr>
            <p:ph type="body" idx="1"/>
          </p:nvPr>
        </p:nvSpPr>
        <p:spPr>
          <a:xfrm>
            <a:off x="235500" y="6586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a:solidFill>
                <a:srgbClr val="000000"/>
              </a:solidFill>
              <a:latin typeface="Times New Roman"/>
              <a:ea typeface="Times New Roman"/>
              <a:cs typeface="Times New Roman"/>
              <a:sym typeface="Times New Roman"/>
            </a:endParaRPr>
          </a:p>
          <a:p>
            <a:pPr marL="457200" lvl="0" indent="-355600" algn="l" rtl="0">
              <a:spcBef>
                <a:spcPts val="160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Quasi IV: Level of Expertise (Novice vs. Expert)</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IV: Environment (Dangerous vs. Safe)</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DV: Participants’ level of trust on robot’s feedback</a:t>
            </a:r>
            <a:endParaRPr sz="20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endParaRPr sz="20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endParaRPr sz="20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endParaRPr sz="2000">
              <a:solidFill>
                <a:srgbClr val="000000"/>
              </a:solidFill>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r>
              <a:rPr lang="en" sz="2000">
                <a:solidFill>
                  <a:srgbClr val="000000"/>
                </a:solidFill>
                <a:latin typeface="Times New Roman"/>
                <a:ea typeface="Times New Roman"/>
                <a:cs typeface="Times New Roman"/>
                <a:sym typeface="Times New Roman"/>
              </a:rPr>
              <a:t>*Reliability rate is not part of the design because its kept constant at 50%.</a:t>
            </a:r>
            <a:endParaRPr sz="2000">
              <a:solidFill>
                <a:srgbClr val="000000"/>
              </a:solidFill>
              <a:latin typeface="Times New Roman"/>
              <a:ea typeface="Times New Roman"/>
              <a:cs typeface="Times New Roman"/>
              <a:sym typeface="Times New Roman"/>
            </a:endParaRPr>
          </a:p>
          <a:p>
            <a:pPr marL="0" lvl="0" indent="0" algn="l" rtl="0">
              <a:spcBef>
                <a:spcPts val="1600"/>
              </a:spcBef>
              <a:spcAft>
                <a:spcPts val="1600"/>
              </a:spcAft>
              <a:buNone/>
            </a:pPr>
            <a:endParaRPr/>
          </a:p>
        </p:txBody>
      </p:sp>
      <p:pic>
        <p:nvPicPr>
          <p:cNvPr id="107" name="Google Shape;107;p21"/>
          <p:cNvPicPr preferRelativeResize="0"/>
          <p:nvPr/>
        </p:nvPicPr>
        <p:blipFill>
          <a:blip r:embed="rId3">
            <a:alphaModFix/>
          </a:blip>
          <a:stretch>
            <a:fillRect/>
          </a:stretch>
        </p:blipFill>
        <p:spPr>
          <a:xfrm>
            <a:off x="5758975" y="990325"/>
            <a:ext cx="3389501" cy="338950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700</Words>
  <Application>Microsoft Macintosh PowerPoint</Application>
  <PresentationFormat>On-screen Show (16:9)</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Times New Roman</vt:lpstr>
      <vt:lpstr>Simple Light</vt:lpstr>
      <vt:lpstr>Human-Robot Interaction (HRI): Trust in Diagnostic Aiding Automation</vt:lpstr>
      <vt:lpstr>Background</vt:lpstr>
      <vt:lpstr>Previous Study Design</vt:lpstr>
      <vt:lpstr>Previous Research Findings</vt:lpstr>
      <vt:lpstr>Purpose Statement</vt:lpstr>
      <vt:lpstr>Research Questions</vt:lpstr>
      <vt:lpstr>Hypotheses </vt:lpstr>
      <vt:lpstr>Current Study Design</vt:lpstr>
      <vt:lpstr>Study Design Information</vt:lpstr>
      <vt:lpstr>Plan of Action</vt:lpstr>
      <vt:lpstr>References </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Human-Robot Interaction (HRI): Trust in Diagnostic Aiding Automation</dc:title>
  <cp:lastModifiedBy>Blake Nguyen</cp:lastModifiedBy>
  <cp:revision>3</cp:revision>
  <dcterms:modified xsi:type="dcterms:W3CDTF">2018-10-30T01:41:10Z</dcterms:modified>
</cp:coreProperties>
</file>