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4C21A2-AB70-4935-8FE6-8C0A81FA6520}">
  <a:tblStyle styleId="{0D4C21A2-AB70-4935-8FE6-8C0A81FA652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54d8e76e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52f712e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52f712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diagram to show relevant works that list significant findings, methods, etc. </a:t>
            </a:r>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However, current human-robot teams are seeking advancements in future robotic teammates that may be capable of acting and gathering information and helping build situation awareness (SA) in environments that may be too difficult or too dangerous for human operators. Previous research has looked into reliability in relationship to the human operators’ perception of reliable and unreliable diagnostic aiding automation (robots) in various environments.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54d8e76e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54d8e76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54d8e76e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54d8e76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54d8e76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2f712e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Human-Robot Interaction (HRI): Trust in Diagnostic Aiding Automation</a:t>
            </a:r>
            <a:endParaRPr sz="36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Plan of Action</a:t>
            </a:r>
            <a:endParaRPr sz="360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our definition of novice and experts based on literature review.</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questionnaire to assess whether levels of expertise find automation reliable or unreliable.</a:t>
            </a:r>
            <a:endParaRPr sz="2000">
              <a:solidFill>
                <a:srgbClr val="000000"/>
              </a:solidFill>
              <a:latin typeface="Times New Roman"/>
              <a:ea typeface="Times New Roman"/>
              <a:cs typeface="Times New Roman"/>
              <a:sym typeface="Times New Roman"/>
            </a:endParaRPr>
          </a:p>
          <a:p>
            <a:pPr marL="914400" lvl="1"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Paper form or Qualtrics online survey engine?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how to administer questionnaire to participants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Analyze data collected from Pilot Study</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Complete Github readme files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draft UCF IRB protocol for our research study</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References </a:t>
            </a:r>
            <a:endParaRPr sz="3600">
              <a:latin typeface="Times New Roman"/>
              <a:ea typeface="Times New Roman"/>
              <a:cs typeface="Times New Roman"/>
              <a:sym typeface="Times New Roman"/>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Image References:</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dirty="0">
                <a:solidFill>
                  <a:schemeClr val="hlink"/>
                </a:solidFill>
                <a:latin typeface="Times New Roman"/>
                <a:ea typeface="Times New Roman"/>
                <a:cs typeface="Times New Roman"/>
                <a:sym typeface="Times New Roman"/>
                <a:hlinkClick r:id="rId3"/>
              </a:rPr>
              <a:t>http://news.mit.edu/2013/humans-robots-interaction-cross-training-0211</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dirty="0">
                <a:solidFill>
                  <a:schemeClr val="hlink"/>
                </a:solidFill>
                <a:latin typeface="Times New Roman"/>
                <a:ea typeface="Times New Roman"/>
                <a:cs typeface="Times New Roman"/>
                <a:sym typeface="Times New Roman"/>
                <a:hlinkClick r:id="rId4"/>
              </a:rPr>
              <a:t>https://github.com/krman009/Octodex-Images-Links</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dirty="0">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r>
              <a:rPr lang="en-US" sz="1600" dirty="0" err="1">
                <a:highlight>
                  <a:srgbClr val="FFFFFF"/>
                </a:highlight>
                <a:latin typeface="Times New Roman" panose="02020603050405020304" pitchFamily="18" charset="0"/>
                <a:cs typeface="Times New Roman" panose="02020603050405020304" pitchFamily="18" charset="0"/>
              </a:rPr>
              <a:t>Faerevaag</a:t>
            </a:r>
            <a:r>
              <a:rPr lang="en-US" sz="1600" dirty="0">
                <a:highlight>
                  <a:srgbClr val="FFFFFF"/>
                </a:highlight>
                <a:latin typeface="Times New Roman" panose="02020603050405020304" pitchFamily="18" charset="0"/>
                <a:cs typeface="Times New Roman" panose="02020603050405020304" pitchFamily="18" charset="0"/>
              </a:rPr>
              <a:t>, C. L., Nguyen, B. A., Jimenez, C. A., Jentsch, F. (2017). Attitudes toward unreliable diagnostic aiding in dangerous task environments. In </a:t>
            </a:r>
            <a:r>
              <a:rPr lang="en-US" sz="1600" i="1" dirty="0">
                <a:highlight>
                  <a:srgbClr val="FFFFFF"/>
                </a:highlight>
                <a:latin typeface="Times New Roman" panose="02020603050405020304" pitchFamily="18" charset="0"/>
                <a:cs typeface="Times New Roman" panose="02020603050405020304" pitchFamily="18" charset="0"/>
              </a:rPr>
              <a:t>Proceedings of the Annual Meeting of the Human Factors and Ergonomics Society </a:t>
            </a:r>
            <a:r>
              <a:rPr lang="en-US" sz="1600" dirty="0">
                <a:highlight>
                  <a:srgbClr val="FFFFFF"/>
                </a:highlight>
                <a:latin typeface="Times New Roman" panose="02020603050405020304" pitchFamily="18" charset="0"/>
                <a:cs typeface="Times New Roman" panose="02020603050405020304" pitchFamily="18" charset="0"/>
              </a:rPr>
              <a:t>(Vol. 61). Los Angeles, CA: SAGE Publications.</a:t>
            </a:r>
          </a:p>
          <a:p>
            <a:pPr marL="114300" indent="0">
              <a:buNone/>
            </a:pP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Times New Roman"/>
                <a:ea typeface="Times New Roman"/>
                <a:cs typeface="Times New Roman"/>
                <a:sym typeface="Times New Roman"/>
              </a:rPr>
              <a:t>Background</a:t>
            </a:r>
            <a:endParaRPr sz="4800">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1438225"/>
            <a:ext cx="8520600" cy="29982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 sz="2000" dirty="0">
                <a:solidFill>
                  <a:schemeClr val="dk1"/>
                </a:solidFill>
                <a:latin typeface="Times New Roman"/>
                <a:ea typeface="Times New Roman"/>
                <a:cs typeface="Times New Roman"/>
                <a:sym typeface="Times New Roman"/>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a:t>
            </a:r>
            <a:r>
              <a:rPr lang="en" sz="2000" dirty="0" err="1">
                <a:solidFill>
                  <a:schemeClr val="dk1"/>
                </a:solidFill>
                <a:latin typeface="Times New Roman"/>
                <a:ea typeface="Times New Roman"/>
                <a:cs typeface="Times New Roman"/>
                <a:sym typeface="Times New Roman"/>
              </a:rPr>
              <a:t>Wickens</a:t>
            </a:r>
            <a:r>
              <a:rPr lang="en" sz="2000" dirty="0">
                <a:solidFill>
                  <a:schemeClr val="dk1"/>
                </a:solidFill>
                <a:latin typeface="Times New Roman"/>
                <a:ea typeface="Times New Roman"/>
                <a:cs typeface="Times New Roman"/>
                <a:sym typeface="Times New Roman"/>
              </a:rPr>
              <a:t> &amp; Dixon, 2007).</a:t>
            </a:r>
            <a:r>
              <a:rPr lang="en-US" sz="2000" dirty="0">
                <a:ea typeface="Times New Roman"/>
              </a:rPr>
              <a:t> </a:t>
            </a:r>
            <a:r>
              <a:rPr lang="en" sz="2000" dirty="0">
                <a:solidFill>
                  <a:schemeClr val="dk1"/>
                </a:solidFill>
                <a:latin typeface="Times New Roman"/>
                <a:ea typeface="Times New Roman"/>
                <a:cs typeface="Times New Roman"/>
                <a:sym typeface="Times New Roman"/>
              </a:rPr>
              <a:t>The reliability threshold is based on tasks humans are capable of performing without needing help from such technologies. </a:t>
            </a:r>
            <a:endParaRPr sz="20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Study Design</a:t>
            </a:r>
            <a:endParaRPr sz="360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CC42132D-0D29-0B40-986A-489E217646FC}"/>
              </a:ext>
            </a:extLst>
          </p:cNvPr>
          <p:cNvGraphicFramePr>
            <a:graphicFrameLocks noGrp="1"/>
          </p:cNvGraphicFramePr>
          <p:nvPr>
            <p:extLst>
              <p:ext uri="{D42A27DB-BD31-4B8C-83A1-F6EECF244321}">
                <p14:modId xmlns:p14="http://schemas.microsoft.com/office/powerpoint/2010/main" val="2271048082"/>
              </p:ext>
            </p:extLst>
          </p:nvPr>
        </p:nvGraphicFramePr>
        <p:xfrm>
          <a:off x="745958" y="1203158"/>
          <a:ext cx="7532729" cy="3678489"/>
        </p:xfrm>
        <a:graphic>
          <a:graphicData uri="http://schemas.openxmlformats.org/drawingml/2006/table">
            <a:tbl>
              <a:tblPr/>
              <a:tblGrid>
                <a:gridCol w="2488994">
                  <a:extLst>
                    <a:ext uri="{9D8B030D-6E8A-4147-A177-3AD203B41FA5}">
                      <a16:colId xmlns:a16="http://schemas.microsoft.com/office/drawing/2014/main" val="3182476723"/>
                    </a:ext>
                  </a:extLst>
                </a:gridCol>
                <a:gridCol w="2517171">
                  <a:extLst>
                    <a:ext uri="{9D8B030D-6E8A-4147-A177-3AD203B41FA5}">
                      <a16:colId xmlns:a16="http://schemas.microsoft.com/office/drawing/2014/main" val="1994303035"/>
                    </a:ext>
                  </a:extLst>
                </a:gridCol>
                <a:gridCol w="2526564">
                  <a:extLst>
                    <a:ext uri="{9D8B030D-6E8A-4147-A177-3AD203B41FA5}">
                      <a16:colId xmlns:a16="http://schemas.microsoft.com/office/drawing/2014/main" val="1908116250"/>
                    </a:ext>
                  </a:extLst>
                </a:gridCol>
              </a:tblGrid>
              <a:tr h="1226163">
                <a:tc>
                  <a:txBody>
                    <a:bodyPr/>
                    <a:lstStyle/>
                    <a:p>
                      <a:pPr algn="ctr" rtl="0" fontAlgn="base">
                        <a:spcBef>
                          <a:spcPts val="0"/>
                        </a:spcBef>
                        <a:spcAft>
                          <a:spcPts val="0"/>
                        </a:spcAft>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199279"/>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 </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349366"/>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169427"/>
                  </a:ext>
                </a:extLst>
              </a:tr>
            </a:tbl>
          </a:graphicData>
        </a:graphic>
      </p:graphicFrame>
      <p:sp>
        <p:nvSpPr>
          <p:cNvPr id="3" name="Rectangle 1">
            <a:extLst>
              <a:ext uri="{FF2B5EF4-FFF2-40B4-BE49-F238E27FC236}">
                <a16:creationId xmlns:a16="http://schemas.microsoft.com/office/drawing/2014/main" id="{F96E2EB5-F7AC-9A46-B306-3ADC32B70A01}"/>
              </a:ext>
            </a:extLst>
          </p:cNvPr>
          <p:cNvSpPr>
            <a:spLocks noChangeArrowheads="1"/>
          </p:cNvSpPr>
          <p:nvPr/>
        </p:nvSpPr>
        <p:spPr bwMode="auto">
          <a:xfrm>
            <a:off x="913063" y="146534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Research Findings</a:t>
            </a:r>
            <a:endParaRPr sz="36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Results suggested that in dangerous environmental conditions, people may perceive unreliable diagnostic aiding automation (robots) more positively and showed more willingness to work with them.</a:t>
            </a:r>
            <a:endParaRPr sz="200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5481800" y="1885400"/>
            <a:ext cx="3295549" cy="318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Purpose Statement</a:t>
            </a:r>
            <a:endParaRPr sz="3600">
              <a:latin typeface="Times New Roman"/>
              <a:ea typeface="Times New Roman"/>
              <a:cs typeface="Times New Roman"/>
              <a:sym typeface="Times New Roman"/>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The purpose of this study is to explore the reliability threshold and its effect on human-robot teams in dangerous and safe environments. The study also seeks to compare at what level of expertise: novice or expert, relies more on diagnostic aiding technology (i.e., autonomous agent, automation) in such environments.</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Research Questions</a:t>
            </a:r>
            <a:endParaRPr sz="3600">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Hypotheses</a:t>
            </a:r>
            <a:endParaRPr sz="3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3" name="Google Shape;93;p19"/>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Novice will consider diagnostic aiding automation to be unreliable when </a:t>
            </a:r>
            <a:r>
              <a:rPr lang="en" sz="2000" b="1">
                <a:solidFill>
                  <a:schemeClr val="dk1"/>
                </a:solidFill>
                <a:latin typeface="Times New Roman"/>
                <a:ea typeface="Times New Roman"/>
                <a:cs typeface="Times New Roman"/>
                <a:sym typeface="Times New Roman"/>
              </a:rPr>
              <a:t>reliability is set at 50% in both safe and dangerous environments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reliable</a:t>
            </a:r>
            <a:r>
              <a:rPr lang="en" sz="2000">
                <a:solidFill>
                  <a:schemeClr val="dk1"/>
                </a:solidFill>
                <a:latin typeface="Times New Roman"/>
                <a:ea typeface="Times New Roman"/>
                <a:cs typeface="Times New Roman"/>
                <a:sym typeface="Times New Roman"/>
              </a:rPr>
              <a:t> </a:t>
            </a:r>
            <a:r>
              <a:rPr lang="en" sz="2000" b="1" u="sng">
                <a:solidFill>
                  <a:schemeClr val="dk1"/>
                </a:solidFill>
                <a:latin typeface="Times New Roman"/>
                <a:ea typeface="Times New Roman"/>
                <a:cs typeface="Times New Roman"/>
                <a:sym typeface="Times New Roman"/>
              </a:rPr>
              <a:t>only</a:t>
            </a:r>
            <a:r>
              <a:rPr lang="en" sz="2000" b="1">
                <a:solidFill>
                  <a:schemeClr val="dk1"/>
                </a:solidFill>
                <a:latin typeface="Times New Roman"/>
                <a:ea typeface="Times New Roman"/>
                <a:cs typeface="Times New Roman"/>
                <a:sym typeface="Times New Roman"/>
              </a:rPr>
              <a:t> in hostile environments </a:t>
            </a:r>
            <a:r>
              <a:rPr lang="en" sz="2000">
                <a:solidFill>
                  <a:schemeClr val="dk1"/>
                </a:solidFill>
                <a:latin typeface="Times New Roman"/>
                <a:ea typeface="Times New Roman"/>
                <a:cs typeface="Times New Roman"/>
                <a:sym typeface="Times New Roman"/>
              </a:rPr>
              <a:t>when reliability is set at 50%.</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unreliable</a:t>
            </a:r>
            <a:r>
              <a:rPr lang="en" sz="2000">
                <a:solidFill>
                  <a:schemeClr val="dk1"/>
                </a:solidFill>
                <a:latin typeface="Times New Roman"/>
                <a:ea typeface="Times New Roman"/>
                <a:cs typeface="Times New Roman"/>
                <a:sym typeface="Times New Roman"/>
              </a:rPr>
              <a:t> when reliability is set to 50% in safe environments.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Current Study Design</a:t>
            </a:r>
            <a:endParaRPr sz="3600">
              <a:latin typeface="Times New Roman"/>
              <a:ea typeface="Times New Roman"/>
              <a:cs typeface="Times New Roman"/>
              <a:sym typeface="Times New Roman"/>
            </a:endParaRPr>
          </a:p>
        </p:txBody>
      </p:sp>
      <p:sp>
        <p:nvSpPr>
          <p:cNvPr id="100" name="Google Shape;100;p20"/>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E753D89C-67CE-F746-97A0-6600E47F1320}"/>
              </a:ext>
            </a:extLst>
          </p:cNvPr>
          <p:cNvGraphicFramePr>
            <a:graphicFrameLocks noGrp="1"/>
          </p:cNvGraphicFramePr>
          <p:nvPr>
            <p:extLst>
              <p:ext uri="{D42A27DB-BD31-4B8C-83A1-F6EECF244321}">
                <p14:modId xmlns:p14="http://schemas.microsoft.com/office/powerpoint/2010/main" val="2144288663"/>
              </p:ext>
            </p:extLst>
          </p:nvPr>
        </p:nvGraphicFramePr>
        <p:xfrm>
          <a:off x="720934" y="1457312"/>
          <a:ext cx="7365248" cy="3416301"/>
        </p:xfrm>
        <a:graphic>
          <a:graphicData uri="http://schemas.openxmlformats.org/drawingml/2006/table">
            <a:tbl>
              <a:tblPr/>
              <a:tblGrid>
                <a:gridCol w="2433654">
                  <a:extLst>
                    <a:ext uri="{9D8B030D-6E8A-4147-A177-3AD203B41FA5}">
                      <a16:colId xmlns:a16="http://schemas.microsoft.com/office/drawing/2014/main" val="3877374908"/>
                    </a:ext>
                  </a:extLst>
                </a:gridCol>
                <a:gridCol w="2461205">
                  <a:extLst>
                    <a:ext uri="{9D8B030D-6E8A-4147-A177-3AD203B41FA5}">
                      <a16:colId xmlns:a16="http://schemas.microsoft.com/office/drawing/2014/main" val="3157401854"/>
                    </a:ext>
                  </a:extLst>
                </a:gridCol>
                <a:gridCol w="2470389">
                  <a:extLst>
                    <a:ext uri="{9D8B030D-6E8A-4147-A177-3AD203B41FA5}">
                      <a16:colId xmlns:a16="http://schemas.microsoft.com/office/drawing/2014/main" val="1747431747"/>
                    </a:ext>
                  </a:extLst>
                </a:gridCol>
              </a:tblGrid>
              <a:tr h="1138767">
                <a:tc>
                  <a:txBody>
                    <a:bodyPr/>
                    <a:lstStyle/>
                    <a:p>
                      <a:pPr algn="ctr" rtl="0" fontAlgn="base">
                        <a:spcBef>
                          <a:spcPts val="0"/>
                        </a:spcBef>
                        <a:spcAft>
                          <a:spcPts val="0"/>
                        </a:spcAft>
                      </a:pP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946664"/>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Novice</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Novice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a:solidFill>
                            <a:srgbClr val="000000"/>
                          </a:solidFill>
                          <a:effectLst/>
                          <a:latin typeface="Times New Roman" panose="02020603050405020304" pitchFamily="18" charset="0"/>
                          <a:cs typeface="Times New Roman" panose="02020603050405020304" pitchFamily="18" charset="0"/>
                        </a:rPr>
                        <a:t>Novice Safe Environment</a:t>
                      </a:r>
                      <a:endParaRPr lang="en-US" sz="200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262913"/>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Expert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520594"/>
                  </a:ext>
                </a:extLst>
              </a:tr>
            </a:tbl>
          </a:graphicData>
        </a:graphic>
      </p:graphicFrame>
      <p:sp>
        <p:nvSpPr>
          <p:cNvPr id="3" name="Rectangle 1">
            <a:extLst>
              <a:ext uri="{FF2B5EF4-FFF2-40B4-BE49-F238E27FC236}">
                <a16:creationId xmlns:a16="http://schemas.microsoft.com/office/drawing/2014/main" id="{BBC71494-50EA-A842-BD0E-3DC56208CFCC}"/>
              </a:ext>
            </a:extLst>
          </p:cNvPr>
          <p:cNvSpPr>
            <a:spLocks noChangeArrowheads="1"/>
          </p:cNvSpPr>
          <p:nvPr/>
        </p:nvSpPr>
        <p:spPr bwMode="auto">
          <a:xfrm>
            <a:off x="889000"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Study Design Information</a:t>
            </a:r>
            <a:endParaRPr sz="3600">
              <a:latin typeface="Times New Roman"/>
              <a:ea typeface="Times New Roman"/>
              <a:cs typeface="Times New Roman"/>
              <a:sym typeface="Times New Roman"/>
            </a:endParaRPr>
          </a:p>
        </p:txBody>
      </p:sp>
      <p:sp>
        <p:nvSpPr>
          <p:cNvPr id="106" name="Google Shape;106;p21"/>
          <p:cNvSpPr txBox="1">
            <a:spLocks noGrp="1"/>
          </p:cNvSpPr>
          <p:nvPr>
            <p:ph type="body" idx="1"/>
          </p:nvPr>
        </p:nvSpPr>
        <p:spPr>
          <a:xfrm>
            <a:off x="235500" y="658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457200" lvl="0" indent="-355600" algn="l" rtl="0">
              <a:spcBef>
                <a:spcPts val="1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Quasi IV: Level of Expertise (Novice vs. Expert)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IV: Environment (Dangerous vs. Safe)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DV: Participants’ level of trust on robot’s feedback</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000">
                <a:solidFill>
                  <a:srgbClr val="000000"/>
                </a:solidFill>
                <a:latin typeface="Times New Roman"/>
                <a:ea typeface="Times New Roman"/>
                <a:cs typeface="Times New Roman"/>
                <a:sym typeface="Times New Roman"/>
              </a:rPr>
              <a:t>*Reliability rate is not part of the design because its kept constant at 50%.</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07" name="Google Shape;107;p21"/>
          <p:cNvPicPr preferRelativeResize="0"/>
          <p:nvPr/>
        </p:nvPicPr>
        <p:blipFill>
          <a:blip r:embed="rId3">
            <a:alphaModFix/>
          </a:blip>
          <a:stretch>
            <a:fillRect/>
          </a:stretch>
        </p:blipFill>
        <p:spPr>
          <a:xfrm>
            <a:off x="5758975" y="990325"/>
            <a:ext cx="3389501" cy="3389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706</Words>
  <Application>Microsoft Macintosh PowerPoint</Application>
  <PresentationFormat>On-screen Show (16:9)</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Human-Robot Interaction (HRI): Trust in Diagnostic Aiding Automation</vt:lpstr>
      <vt:lpstr>Background</vt:lpstr>
      <vt:lpstr>Previous Study Design</vt:lpstr>
      <vt:lpstr>Previous Research Findings</vt:lpstr>
      <vt:lpstr>Purpose Statement</vt:lpstr>
      <vt:lpstr>Research Questions</vt:lpstr>
      <vt:lpstr>Hypotheses </vt:lpstr>
      <vt:lpstr>Current Study Design</vt:lpstr>
      <vt:lpstr>Study Design Information</vt:lpstr>
      <vt:lpstr>Plan of Action</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4</cp:revision>
  <dcterms:modified xsi:type="dcterms:W3CDTF">2018-10-30T21:48:49Z</dcterms:modified>
</cp:coreProperties>
</file>