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CF8E1-BDEB-44F1-AB40-0A61CA8EF7E5}">
  <a:tblStyle styleId="{0D8CF8E1-BDEB-44F1-AB40-0A61CA8EF7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Human-Robot Interaction (HRI): Trust in Diagnostic Aiding Automation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Image References: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3"/>
              </a:rPr>
              <a:t>http://news.mit.edu/2013/humans-robots-interaction-cross-training-0211</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4"/>
              </a:rPr>
              <a:t>https://github.com/krman009/Octodex-Images-Links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Faerevaag, C. L., Nguyen, B. A., Jimenez, C. A., Jentsch, F. (2017). Attitudes toward unreliable diagnostic aiding in dangerous task environments. In </a:t>
            </a:r>
            <a:r>
              <a:rPr lang="en" sz="1600" i="1">
                <a:highlight>
                  <a:srgbClr val="FFFFFF"/>
                </a:highlight>
                <a:latin typeface="Times New Roman"/>
                <a:ea typeface="Times New Roman"/>
                <a:cs typeface="Times New Roman"/>
                <a:sym typeface="Times New Roman"/>
              </a:rPr>
              <a:t>Proceedings of the Annual Meeting of the Human Factors and Ergonomics Society </a:t>
            </a:r>
            <a:r>
              <a:rPr lang="en" sz="1600">
                <a:highlight>
                  <a:srgbClr val="FFFFFF"/>
                </a:highlight>
                <a:latin typeface="Times New Roman"/>
                <a:ea typeface="Times New Roman"/>
                <a:cs typeface="Times New Roman"/>
                <a:sym typeface="Times New Roman"/>
              </a:rPr>
              <a:t>(Vol. 61). Los Angeles, CA: SAGE Publications.</a:t>
            </a:r>
            <a:endParaRPr sz="1600">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(Wickens &amp; Dixon, 2007). The reliability threshold is based on tasks humans are capable of performing without needing help from such technologies.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67" name="Google Shape;67;p15"/>
          <p:cNvGraphicFramePr/>
          <p:nvPr/>
        </p:nvGraphicFramePr>
        <p:xfrm>
          <a:off x="757675" y="1384088"/>
          <a:ext cx="3000000" cy="3000000"/>
        </p:xfrm>
        <a:graphic>
          <a:graphicData uri="http://schemas.openxmlformats.org/drawingml/2006/table">
            <a:tbl>
              <a:tblPr>
                <a:noFill/>
                <a:tableStyleId>{0D8CF8E1-BDEB-44F1-AB40-0A61CA8EF7E5}</a:tableStyleId>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a:t> </a:t>
                      </a:r>
                      <a:endParaRPr/>
                    </a:p>
                  </a:txBody>
                  <a:tcPr marL="68575" marR="68575" marT="91425" marB="91425"/>
                </a:tc>
                <a:tc>
                  <a:txBody>
                    <a:bodyPr/>
                    <a:lstStyle/>
                    <a:p>
                      <a:pPr marL="0" lvl="0" indent="0" algn="ctr" rtl="0">
                        <a:lnSpc>
                          <a:spcPct val="115000"/>
                        </a:lnSpc>
                        <a:spcBef>
                          <a:spcPts val="0"/>
                        </a:spcBef>
                        <a:spcAft>
                          <a:spcPts val="0"/>
                        </a:spcAft>
                        <a:buNone/>
                      </a:pPr>
                      <a:r>
                        <a:rPr lang="en" sz="1200" b="1"/>
                        <a:t>Dangerous Environment</a:t>
                      </a:r>
                      <a:endParaRPr sz="1200" b="1"/>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Safe Environment</a:t>
                      </a:r>
                      <a:endParaRPr sz="1200" b="1"/>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200" b="1"/>
                        <a:t>50% Reliability Rate</a:t>
                      </a:r>
                      <a:endParaRPr sz="1200" b="1"/>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a:t>50% Reliability Rate</a:t>
                      </a:r>
                      <a:endParaRPr/>
                    </a:p>
                    <a:p>
                      <a:pPr marL="0" lvl="0" indent="0" algn="ctr" rtl="0">
                        <a:lnSpc>
                          <a:spcPct val="115000"/>
                        </a:lnSpc>
                        <a:spcBef>
                          <a:spcPts val="0"/>
                        </a:spcBef>
                        <a:spcAft>
                          <a:spcPts val="0"/>
                        </a:spcAft>
                        <a:buNone/>
                      </a:pPr>
                      <a:r>
                        <a:rPr lang="en"/>
                        <a:t>Dangerous Environment </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50% Reliability Rate</a:t>
                      </a:r>
                      <a:endParaRPr/>
                    </a:p>
                    <a:p>
                      <a:pPr marL="0" lvl="0" indent="0" algn="ctr" rtl="0">
                        <a:lnSpc>
                          <a:spcPct val="115000"/>
                        </a:lnSpc>
                        <a:spcBef>
                          <a:spcPts val="0"/>
                        </a:spcBef>
                        <a:spcAft>
                          <a:spcPts val="0"/>
                        </a:spcAft>
                        <a:buNone/>
                      </a:pPr>
                      <a:r>
                        <a:rPr lang="en"/>
                        <a:t>Safe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200" b="1"/>
                        <a:t>80% Reliability Rate</a:t>
                      </a:r>
                      <a:endParaRPr sz="1200" b="1"/>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a:t>80% Reliability Rate </a:t>
                      </a:r>
                      <a:endParaRPr/>
                    </a:p>
                    <a:p>
                      <a:pPr marL="0" lvl="0" indent="0" algn="ctr" rtl="0">
                        <a:lnSpc>
                          <a:spcPct val="115000"/>
                        </a:lnSpc>
                        <a:spcBef>
                          <a:spcPts val="0"/>
                        </a:spcBef>
                        <a:spcAft>
                          <a:spcPts val="0"/>
                        </a:spcAft>
                        <a:buNone/>
                      </a:pPr>
                      <a:r>
                        <a:rPr lang="en"/>
                        <a:t>Dangerous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80% Reliability Rate </a:t>
                      </a:r>
                      <a:endParaRPr/>
                    </a:p>
                    <a:p>
                      <a:pPr marL="0" lvl="0" indent="0" algn="ctr" rtl="0">
                        <a:lnSpc>
                          <a:spcPct val="115000"/>
                        </a:lnSpc>
                        <a:spcBef>
                          <a:spcPts val="0"/>
                        </a:spcBef>
                        <a:spcAft>
                          <a:spcPts val="0"/>
                        </a:spcAft>
                        <a:buNone/>
                      </a:pPr>
                      <a:r>
                        <a:rPr lang="en"/>
                        <a:t>Safe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graphicFrame>
        <p:nvGraphicFramePr>
          <p:cNvPr id="99" name="Google Shape;99;p20"/>
          <p:cNvGraphicFramePr/>
          <p:nvPr/>
        </p:nvGraphicFramePr>
        <p:xfrm>
          <a:off x="757675" y="1384088"/>
          <a:ext cx="3000000" cy="3000000"/>
        </p:xfrm>
        <a:graphic>
          <a:graphicData uri="http://schemas.openxmlformats.org/drawingml/2006/table">
            <a:tbl>
              <a:tblPr>
                <a:noFill/>
                <a:tableStyleId>{0D8CF8E1-BDEB-44F1-AB40-0A61CA8EF7E5}</a:tableStyleId>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a:t> </a:t>
                      </a:r>
                      <a:endParaRPr/>
                    </a:p>
                  </a:txBody>
                  <a:tcPr marL="68575" marR="68575" marT="91425" marB="91425"/>
                </a:tc>
                <a:tc>
                  <a:txBody>
                    <a:bodyPr/>
                    <a:lstStyle/>
                    <a:p>
                      <a:pPr marL="0" lvl="0" indent="0" algn="ctr" rtl="0">
                        <a:lnSpc>
                          <a:spcPct val="115000"/>
                        </a:lnSpc>
                        <a:spcBef>
                          <a:spcPts val="0"/>
                        </a:spcBef>
                        <a:spcAft>
                          <a:spcPts val="0"/>
                        </a:spcAft>
                        <a:buNone/>
                      </a:pPr>
                      <a:r>
                        <a:rPr lang="en" sz="1200" b="1"/>
                        <a:t>Dangerous Environment</a:t>
                      </a:r>
                      <a:endParaRPr sz="1200" b="1"/>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Safe Environment</a:t>
                      </a:r>
                      <a:endParaRPr sz="1200" b="1"/>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200" b="1"/>
                        <a:t>Novice</a:t>
                      </a:r>
                      <a:endParaRPr sz="1200" b="1"/>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a:t>Novice Dangerous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Novice Safe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200" b="1"/>
                        <a:t>Expert</a:t>
                      </a:r>
                      <a:endParaRPr sz="1200" b="1"/>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a:t>Expert Dangerous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Expert Safe Environment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Macintosh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Human-Robot Interaction (HRI): Trust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1</cp:revision>
  <dcterms:modified xsi:type="dcterms:W3CDTF">2018-11-02T12:20:36Z</dcterms:modified>
</cp:coreProperties>
</file>