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67" r:id="rId3"/>
    <p:sldId id="269" r:id="rId4"/>
    <p:sldId id="270" r:id="rId5"/>
    <p:sldId id="260" r:id="rId6"/>
    <p:sldId id="271" r:id="rId7"/>
    <p:sldId id="272" r:id="rId8"/>
    <p:sldId id="263" r:id="rId9"/>
    <p:sldId id="264" r:id="rId10"/>
    <p:sldId id="265" r:id="rId11"/>
    <p:sldId id="266" r:id="rId12"/>
    <p:sldId id="273" r:id="rId13"/>
    <p:sldId id="278" r:id="rId14"/>
    <p:sldId id="268" r:id="rId15"/>
    <p:sldId id="274" r:id="rId16"/>
    <p:sldId id="275" r:id="rId17"/>
    <p:sldId id="276" r:id="rId18"/>
    <p:sldId id="27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CF8E1-BDEB-44F1-AB40-0A61CA8EF7E5}">
  <a:tblStyle styleId="{0D8CF8E1-BDEB-44F1-AB40-0A61CA8EF7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52f712e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03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22222"/>
                </a:solidFill>
                <a:highlight>
                  <a:srgbClr val="FFFFFF"/>
                </a:highlight>
                <a:latin typeface="Roboto"/>
                <a:ea typeface="Roboto"/>
                <a:cs typeface="Roboto"/>
                <a:sym typeface="Roboto"/>
              </a:rPr>
              <a:t>Quasi</a:t>
            </a:r>
            <a:r>
              <a:rPr lang="en" sz="1200">
                <a:solidFill>
                  <a:srgbClr val="222222"/>
                </a:solidFill>
                <a:highlight>
                  <a:srgbClr val="FFFFFF"/>
                </a:highlight>
                <a:latin typeface="Roboto"/>
                <a:ea typeface="Roboto"/>
                <a:cs typeface="Roboto"/>
                <a:sym typeface="Roboto"/>
              </a:rPr>
              <a:t>-experiments are employed when the researcher is interested in </a:t>
            </a:r>
            <a:r>
              <a:rPr lang="en" sz="1200" b="1">
                <a:solidFill>
                  <a:srgbClr val="222222"/>
                </a:solidFill>
                <a:highlight>
                  <a:srgbClr val="FFFFFF"/>
                </a:highlight>
                <a:latin typeface="Roboto"/>
                <a:ea typeface="Roboto"/>
                <a:cs typeface="Roboto"/>
                <a:sym typeface="Roboto"/>
              </a:rPr>
              <a:t>independent variables</a:t>
            </a:r>
            <a:r>
              <a:rPr lang="en" sz="1200">
                <a:solidFill>
                  <a:srgbClr val="222222"/>
                </a:solidFill>
                <a:highlight>
                  <a:srgbClr val="FFFFFF"/>
                </a:highlight>
                <a:latin typeface="Roboto"/>
                <a:ea typeface="Roboto"/>
                <a:cs typeface="Roboto"/>
                <a:sym typeface="Roboto"/>
              </a:rPr>
              <a:t> that cannot be randomly assigned. Usually this happens when the </a:t>
            </a:r>
            <a:r>
              <a:rPr lang="en" sz="1200" b="1">
                <a:solidFill>
                  <a:srgbClr val="222222"/>
                </a:solidFill>
                <a:highlight>
                  <a:srgbClr val="FFFFFF"/>
                </a:highlight>
                <a:latin typeface="Roboto"/>
                <a:ea typeface="Roboto"/>
                <a:cs typeface="Roboto"/>
                <a:sym typeface="Roboto"/>
              </a:rPr>
              <a:t>independent variable</a:t>
            </a:r>
            <a:r>
              <a:rPr lang="en" sz="1200">
                <a:solidFill>
                  <a:srgbClr val="222222"/>
                </a:solidFill>
                <a:highlight>
                  <a:srgbClr val="FFFFFF"/>
                </a:highlight>
                <a:latin typeface="Roboto"/>
                <a:ea typeface="Roboto"/>
                <a:cs typeface="Roboto"/>
                <a:sym typeface="Roboto"/>
              </a:rPr>
              <a:t> in question is something that is an innate characteristic of the participants involved</a:t>
            </a:r>
            <a:endParaRPr/>
          </a:p>
        </p:txBody>
      </p:sp>
    </p:spTree>
    <p:extLst>
      <p:ext uri="{BB962C8B-B14F-4D97-AF65-F5344CB8AC3E}">
        <p14:creationId xmlns:p14="http://schemas.microsoft.com/office/powerpoint/2010/main" val="418157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a5f4e3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a5f4e3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726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68a944f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68a944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19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872dc505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872dc505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399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Blake</a:t>
            </a:r>
            <a:endParaRPr/>
          </a:p>
        </p:txBody>
      </p:sp>
    </p:spTree>
    <p:extLst>
      <p:ext uri="{BB962C8B-B14F-4D97-AF65-F5344CB8AC3E}">
        <p14:creationId xmlns:p14="http://schemas.microsoft.com/office/powerpoint/2010/main" val="3626169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872dc505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872dc50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Na’Kiya </a:t>
            </a:r>
            <a:endParaRPr/>
          </a:p>
        </p:txBody>
      </p:sp>
    </p:spTree>
    <p:extLst>
      <p:ext uri="{BB962C8B-B14F-4D97-AF65-F5344CB8AC3E}">
        <p14:creationId xmlns:p14="http://schemas.microsoft.com/office/powerpoint/2010/main" val="1577363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54d8e76e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95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8752a5f5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8752a5f5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73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52a5f5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52a5f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00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52a5f5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52a5f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52a5f5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52a5f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45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54d8e7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02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86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61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872dc505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872dc505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72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latin typeface="Times New Roman"/>
                <a:ea typeface="Times New Roman"/>
                <a:cs typeface="Times New Roman"/>
                <a:sym typeface="Times New Roman"/>
              </a:rPr>
              <a:t>Human-Robot Interaction (HRI): Trust in Diagnostic Aiding Automation</a:t>
            </a:r>
            <a:endParaRPr sz="3600" b="1"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61650" y="1783425"/>
            <a:ext cx="8520600" cy="176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a:latin typeface="Times New Roman"/>
                <a:ea typeface="Times New Roman"/>
                <a:cs typeface="Times New Roman"/>
                <a:sym typeface="Times New Roman"/>
              </a:rPr>
              <a:t>Methods</a:t>
            </a:r>
            <a:endParaRPr sz="6000" b="1">
              <a:latin typeface="Times New Roman"/>
              <a:ea typeface="Times New Roman"/>
              <a:cs typeface="Times New Roman"/>
              <a:sym typeface="Times New Roman"/>
            </a:endParaRPr>
          </a:p>
        </p:txBody>
      </p:sp>
    </p:spTree>
    <p:extLst>
      <p:ext uri="{BB962C8B-B14F-4D97-AF65-F5344CB8AC3E}">
        <p14:creationId xmlns:p14="http://schemas.microsoft.com/office/powerpoint/2010/main" val="4493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a:t>
            </a:r>
            <a:endParaRPr b="1">
              <a:latin typeface="Times New Roman"/>
              <a:ea typeface="Times New Roman"/>
              <a:cs typeface="Times New Roman"/>
              <a:sym typeface="Times New Roman"/>
            </a:endParaRPr>
          </a:p>
        </p:txBody>
      </p:sp>
      <p:graphicFrame>
        <p:nvGraphicFramePr>
          <p:cNvPr id="121" name="Google Shape;121;p23"/>
          <p:cNvGraphicFramePr/>
          <p:nvPr/>
        </p:nvGraphicFramePr>
        <p:xfrm>
          <a:off x="910075" y="1003088"/>
          <a:ext cx="7636025" cy="3532125"/>
        </p:xfrm>
        <a:graphic>
          <a:graphicData uri="http://schemas.openxmlformats.org/drawingml/2006/table">
            <a:tbl>
              <a:tblPr>
                <a:noFill/>
              </a:tblPr>
              <a:tblGrid>
                <a:gridCol w="2526400">
                  <a:extLst>
                    <a:ext uri="{9D8B030D-6E8A-4147-A177-3AD203B41FA5}">
                      <a16:colId xmlns:a16="http://schemas.microsoft.com/office/drawing/2014/main" val="20000"/>
                    </a:ext>
                  </a:extLst>
                </a:gridCol>
                <a:gridCol w="2549125">
                  <a:extLst>
                    <a:ext uri="{9D8B030D-6E8A-4147-A177-3AD203B41FA5}">
                      <a16:colId xmlns:a16="http://schemas.microsoft.com/office/drawing/2014/main" val="20001"/>
                    </a:ext>
                  </a:extLst>
                </a:gridCol>
                <a:gridCol w="2560500">
                  <a:extLst>
                    <a:ext uri="{9D8B030D-6E8A-4147-A177-3AD203B41FA5}">
                      <a16:colId xmlns:a16="http://schemas.microsoft.com/office/drawing/2014/main" val="20002"/>
                    </a:ext>
                  </a:extLst>
                </a:gridCol>
              </a:tblGrid>
              <a:tr h="1177375">
                <a:tc>
                  <a:txBody>
                    <a:bodyPr/>
                    <a:lstStyle/>
                    <a:p>
                      <a:pPr marL="0" lvl="0" indent="0" algn="ctr" rtl="0">
                        <a:lnSpc>
                          <a:spcPct val="115000"/>
                        </a:lnSpc>
                        <a:spcBef>
                          <a:spcPts val="0"/>
                        </a:spcBef>
                        <a:spcAft>
                          <a:spcPts val="0"/>
                        </a:spcAft>
                        <a:buNone/>
                      </a:pPr>
                      <a:r>
                        <a:rPr lang="en" sz="1800"/>
                        <a:t> </a:t>
                      </a:r>
                      <a:endParaRPr sz="1800"/>
                    </a:p>
                  </a:txBody>
                  <a:tcPr marL="68575" marR="68575" marT="91425" marB="91425"/>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Safe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Dangerous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Novice</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Expert</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2" name="Google Shape;122;p23"/>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3"/>
          <p:cNvSpPr txBox="1"/>
          <p:nvPr/>
        </p:nvSpPr>
        <p:spPr>
          <a:xfrm>
            <a:off x="910075" y="4810150"/>
            <a:ext cx="7437600" cy="30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800">
                <a:solidFill>
                  <a:schemeClr val="dk1"/>
                </a:solidFill>
                <a:latin typeface="Times New Roman"/>
                <a:ea typeface="Times New Roman"/>
                <a:cs typeface="Times New Roman"/>
                <a:sym typeface="Times New Roman"/>
              </a:rPr>
              <a:t>*Level of reliability is not part of the design because its kept constant at 50%.</a:t>
            </a:r>
            <a:endParaRPr sz="18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894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64100" y="52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 Information</a:t>
            </a:r>
            <a:endParaRPr b="1">
              <a:latin typeface="Times New Roman"/>
              <a:ea typeface="Times New Roman"/>
              <a:cs typeface="Times New Roman"/>
              <a:sym typeface="Times New Roman"/>
            </a:endParaRPr>
          </a:p>
        </p:txBody>
      </p:sp>
      <p:sp>
        <p:nvSpPr>
          <p:cNvPr id="129" name="Google Shape;129;p24"/>
          <p:cNvSpPr txBox="1">
            <a:spLocks noGrp="1"/>
          </p:cNvSpPr>
          <p:nvPr>
            <p:ph type="body" idx="1"/>
          </p:nvPr>
        </p:nvSpPr>
        <p:spPr>
          <a:xfrm>
            <a:off x="311700" y="1481625"/>
            <a:ext cx="8433600" cy="360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Independent variables: Environmental conditions - safe and dangerous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Quasi Independent variable: Level of Expertise (Novice and Experts), this variable cannot be randomly assigned and is an innate characteristic of the participants involved.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Dependent variables: Participants’ level of trust on robot’s feedback; revised questionnaire from existing literature. </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Subjective Ratings of Autonomous Robots (S-RAR) questionnaire: </a:t>
            </a:r>
            <a:r>
              <a:rPr lang="en">
                <a:solidFill>
                  <a:schemeClr val="dk1"/>
                </a:solidFill>
                <a:latin typeface="Times New Roman"/>
                <a:ea typeface="Times New Roman"/>
                <a:cs typeface="Times New Roman"/>
                <a:sym typeface="Times New Roman"/>
              </a:rPr>
              <a:t>asks participants to rate robot on nine traits using a 6-point semantic differential scale. Example of bipolar adjectives includes: unreliable/reliable, untrustworthy/trustworthy, and etc. Participants were then asked to choose three scenarios, in which they believed humans working with aid from a robot would be more effective than humans working alone. </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30" name="Google Shape;130;p24"/>
          <p:cNvPicPr preferRelativeResize="0"/>
          <p:nvPr/>
        </p:nvPicPr>
        <p:blipFill>
          <a:blip r:embed="rId3">
            <a:alphaModFix/>
          </a:blip>
          <a:stretch>
            <a:fillRect/>
          </a:stretch>
        </p:blipFill>
        <p:spPr>
          <a:xfrm>
            <a:off x="6962400" y="0"/>
            <a:ext cx="2107999" cy="2107999"/>
          </a:xfrm>
          <a:prstGeom prst="rect">
            <a:avLst/>
          </a:prstGeom>
          <a:noFill/>
          <a:ln>
            <a:noFill/>
          </a:ln>
        </p:spPr>
      </p:pic>
    </p:spTree>
    <p:extLst>
      <p:ext uri="{BB962C8B-B14F-4D97-AF65-F5344CB8AC3E}">
        <p14:creationId xmlns:p14="http://schemas.microsoft.com/office/powerpoint/2010/main" val="47986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Process</a:t>
            </a:r>
            <a:endParaRPr/>
          </a:p>
        </p:txBody>
      </p:sp>
      <p:sp>
        <p:nvSpPr>
          <p:cNvPr id="136" name="Google Shape;136;p25"/>
          <p:cNvSpPr txBox="1">
            <a:spLocks noGrp="1"/>
          </p:cNvSpPr>
          <p:nvPr>
            <p:ph type="body" idx="1"/>
          </p:nvPr>
        </p:nvSpPr>
        <p:spPr>
          <a:xfrm>
            <a:off x="311700" y="1076275"/>
            <a:ext cx="8520600" cy="3972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Participants involved in this study will have to be students who are enrolled at the University of Central Florida through the  (UCF) SONA Systems.</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Pre-screening measure will screen students for age and gender such that only students who are 18 years or older are able to sign up to participate in our study.</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are interested in collecting 90 participants for our study.</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Participants will be presented with the following materials:</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Informed consent</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Demographics questionnaire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Char char="○"/>
            </a:pPr>
            <a:r>
              <a:rPr lang="en" sz="1600">
                <a:solidFill>
                  <a:srgbClr val="000000"/>
                </a:solidFill>
                <a:latin typeface="Times New Roman"/>
                <a:ea typeface="Times New Roman"/>
                <a:cs typeface="Times New Roman"/>
                <a:sym typeface="Times New Roman"/>
              </a:rPr>
              <a:t>Stimuli which includes reading materials and describing the purpose, capabilities, reliability, and operational environments of a fictitious robotic teammate. </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Revised questionnaire to better assess whether levels of expertise find automation reliable or unreliable.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S-RAR questionnaire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Post-Participation Information Form</a:t>
            </a:r>
            <a:endParaRPr sz="16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1910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1604950" y="214325"/>
            <a:ext cx="7134250" cy="4531525"/>
          </a:xfrm>
          <a:prstGeom prst="rect">
            <a:avLst/>
          </a:prstGeom>
          <a:noFill/>
          <a:ln>
            <a:noFill/>
          </a:ln>
        </p:spPr>
      </p:pic>
    </p:spTree>
    <p:extLst>
      <p:ext uri="{BB962C8B-B14F-4D97-AF65-F5344CB8AC3E}">
        <p14:creationId xmlns:p14="http://schemas.microsoft.com/office/powerpoint/2010/main" val="183772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Results - Data Analysis</a:t>
            </a:r>
            <a:endParaRPr b="1">
              <a:latin typeface="Times New Roman"/>
              <a:ea typeface="Times New Roman"/>
              <a:cs typeface="Times New Roman"/>
              <a:sym typeface="Times New Roman"/>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Statistical Approach: </a:t>
            </a:r>
            <a:r>
              <a:rPr lang="en">
                <a:solidFill>
                  <a:schemeClr val="dk1"/>
                </a:solidFill>
                <a:latin typeface="Times New Roman"/>
                <a:ea typeface="Times New Roman"/>
                <a:cs typeface="Times New Roman"/>
                <a:sym typeface="Times New Roman"/>
              </a:rPr>
              <a:t>To analyze the data collected from our research study, we will be utilizing Multivariate Analysis of Variance (MANOVA). MANOVA is useful and pertains to our research study because we looking at different dependent variables such as safe and dangerous environmental conditions, novice participants, and expert participants, all on the independent variable of fifty percent reliability. With the data gathered from our Qualtrics online survey, MANOVA testing can be carried out by using Statistical Package for the Social Sciences (SPSS) Statistics. SPSS Statistics is a powerful tool for manipulating and deciphering survey data.</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324005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Completed Plan of Action </a:t>
            </a:r>
            <a:endParaRPr b="1">
              <a:latin typeface="Times New Roman"/>
              <a:ea typeface="Times New Roman"/>
              <a:cs typeface="Times New Roman"/>
              <a:sym typeface="Times New Roman"/>
            </a:endParaRPr>
          </a:p>
        </p:txBody>
      </p:sp>
      <p:sp>
        <p:nvSpPr>
          <p:cNvPr id="148" name="Google Shape;148;p27"/>
          <p:cNvSpPr txBox="1">
            <a:spLocks noGrp="1"/>
          </p:cNvSpPr>
          <p:nvPr>
            <p:ph type="body" idx="1"/>
          </p:nvPr>
        </p:nvSpPr>
        <p:spPr>
          <a:xfrm>
            <a:off x="311700" y="771475"/>
            <a:ext cx="8520600" cy="429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Determined the definitions of novice and experts based on literature review on levels of expertise.</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stimuli, which includes reading materials and describing the purpose, capabilities, reliability, and operational environments of a fictitious robotic teammate.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questionnaire to better assess whether levels of expertise find automation reliable or unreliable.</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Implemented questionnaire into Qualtrics online survey</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Developed UCF IRB submission with related study materials such as:</a:t>
            </a:r>
            <a:endParaRPr>
              <a:solidFill>
                <a:srgbClr val="000000"/>
              </a:solidFill>
              <a:latin typeface="Times New Roman"/>
              <a:ea typeface="Times New Roman"/>
              <a:cs typeface="Times New Roman"/>
              <a:sym typeface="Times New Roman"/>
            </a:endParaRPr>
          </a:p>
          <a:p>
            <a:pPr marL="914400" marR="0" lvl="1"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UCF IRB Submission</a:t>
            </a:r>
            <a:endParaRPr>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irb_HRP-503 - Protocol</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irb_HRP-502 - Informed Consent</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irb_HRP-509 - Explanation of Research</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Post-Participation Information Form</a:t>
            </a:r>
            <a:endParaRPr sz="16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Completed final draft readme file/paper on Github</a:t>
            </a:r>
            <a:endParaRPr>
              <a:solidFill>
                <a:srgbClr val="000000"/>
              </a:solidFill>
              <a:latin typeface="Times New Roman"/>
              <a:ea typeface="Times New Roman"/>
              <a:cs typeface="Times New Roman"/>
              <a:sym typeface="Times New Roman"/>
            </a:endParaRPr>
          </a:p>
          <a:p>
            <a:pPr marL="914400" lvl="0" indent="0" algn="l" rtl="0">
              <a:spcBef>
                <a:spcPts val="1600"/>
              </a:spcBef>
              <a:spcAft>
                <a:spcPts val="1600"/>
              </a:spcAft>
              <a:buNone/>
            </a:pPr>
            <a:endParaRPr sz="16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4461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Future Plan of Action </a:t>
            </a:r>
            <a:endParaRPr b="1">
              <a:latin typeface="Times New Roman"/>
              <a:ea typeface="Times New Roman"/>
              <a:cs typeface="Times New Roman"/>
              <a:sym typeface="Times New Roman"/>
            </a:endParaRPr>
          </a:p>
        </p:txBody>
      </p:sp>
      <p:sp>
        <p:nvSpPr>
          <p:cNvPr id="154" name="Google Shape;154;p28"/>
          <p:cNvSpPr txBox="1">
            <a:spLocks noGrp="1"/>
          </p:cNvSpPr>
          <p:nvPr>
            <p:ph type="body" idx="1"/>
          </p:nvPr>
        </p:nvSpPr>
        <p:spPr>
          <a:xfrm>
            <a:off x="311700" y="771475"/>
            <a:ext cx="8520600" cy="4219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Before submitting our UCF IRB protocol we need to address these administrative tasks:</a:t>
            </a:r>
            <a:endParaRPr>
              <a:solidFill>
                <a:schemeClr val="dk1"/>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Ensure that all personnel involved in data collection have the appropriate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CITI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IRIS account</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SONA researcher account</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UCF IRB protocol and related materials (informed consent, post-participation information form, stimuli, etc.)</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Train all staff to run data collection for our study</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SONA ad to gain access to SONA timeslots</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collection for the next two semesters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Draft results based on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paper to HFES conference </a:t>
            </a:r>
            <a:endParaRPr>
              <a:solidFill>
                <a:schemeClr val="dk1"/>
              </a:solidFill>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Tree>
    <p:extLst>
      <p:ext uri="{BB962C8B-B14F-4D97-AF65-F5344CB8AC3E}">
        <p14:creationId xmlns:p14="http://schemas.microsoft.com/office/powerpoint/2010/main" val="69237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60" name="Google Shape;16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Times New Roman"/>
              <a:buChar char="●"/>
            </a:pPr>
            <a:r>
              <a:rPr lang="en" sz="1100">
                <a:latin typeface="Times New Roman"/>
                <a:ea typeface="Times New Roman"/>
                <a:cs typeface="Times New Roman"/>
                <a:sym typeface="Times New Roman"/>
              </a:rPr>
              <a:t>Image References: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3"/>
              </a:rPr>
              <a:t>http://news.mit.edu/2013/humans-robots-interaction-cross-training-0211</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4"/>
              </a:rPr>
              <a:t>https://github.com/krman009/Octodex-Images-Links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highlight>
                  <a:srgbClr val="FFFFFF"/>
                </a:highlight>
                <a:latin typeface="Times New Roman"/>
                <a:ea typeface="Times New Roman"/>
                <a:cs typeface="Times New Roman"/>
                <a:sym typeface="Times New Roman"/>
              </a:rPr>
              <a:t>Faerevaag, C. L., Nguyen, B. A., Jimenez, C. A., Jentsch, F. (2017). Attitudes toward unreliable diagnostic aiding in dangerous task environments. In </a:t>
            </a:r>
            <a:r>
              <a:rPr lang="en" sz="1100" i="1">
                <a:highlight>
                  <a:srgbClr val="FFFFFF"/>
                </a:highlight>
                <a:latin typeface="Times New Roman"/>
                <a:ea typeface="Times New Roman"/>
                <a:cs typeface="Times New Roman"/>
                <a:sym typeface="Times New Roman"/>
              </a:rPr>
              <a:t>Proceedings of the Annual Meeting of the Human Factors and Ergonomics Society </a:t>
            </a:r>
            <a:r>
              <a:rPr lang="en" sz="1100">
                <a:highlight>
                  <a:srgbClr val="FFFFFF"/>
                </a:highlight>
                <a:latin typeface="Times New Roman"/>
                <a:ea typeface="Times New Roman"/>
                <a:cs typeface="Times New Roman"/>
                <a:sym typeface="Times New Roman"/>
              </a:rPr>
              <a:t>(Vol. 61). Los Angeles, CA: SAGE Publications.</a:t>
            </a:r>
            <a:endParaRPr sz="1100">
              <a:highlight>
                <a:srgbClr val="FFFFFF"/>
              </a:highlight>
              <a:latin typeface="Times New Roman"/>
              <a:ea typeface="Times New Roman"/>
              <a:cs typeface="Times New Roman"/>
              <a:sym typeface="Times New Roman"/>
            </a:endParaRPr>
          </a:p>
          <a:p>
            <a:pPr marL="457200" lvl="0" indent="-298450" algn="l" rtl="0">
              <a:lnSpc>
                <a:spcPct val="100000"/>
              </a:lnSpc>
              <a:spcBef>
                <a:spcPts val="0"/>
              </a:spcBef>
              <a:spcAft>
                <a:spcPts val="0"/>
              </a:spcAft>
              <a:buSzPts val="1100"/>
              <a:buFont typeface="Times New Roman"/>
              <a:buChar char="●"/>
            </a:pPr>
            <a:r>
              <a:rPr lang="en" sz="1100">
                <a:solidFill>
                  <a:srgbClr val="333333"/>
                </a:solidFill>
                <a:latin typeface="Times New Roman"/>
                <a:ea typeface="Times New Roman"/>
                <a:cs typeface="Times New Roman"/>
                <a:sym typeface="Times New Roman"/>
              </a:rPr>
              <a:t>Dreyfus, S. E. (2004). The Five-Stage Model of Adult Skill Acquisition. </a:t>
            </a:r>
            <a:r>
              <a:rPr lang="en" sz="1100" i="1">
                <a:solidFill>
                  <a:srgbClr val="333333"/>
                </a:solidFill>
                <a:latin typeface="Times New Roman"/>
                <a:ea typeface="Times New Roman"/>
                <a:cs typeface="Times New Roman"/>
                <a:sym typeface="Times New Roman"/>
              </a:rPr>
              <a:t>Bulletin of Science, Technology &amp; Society,24</a:t>
            </a:r>
            <a:r>
              <a:rPr lang="en" sz="1100">
                <a:solidFill>
                  <a:srgbClr val="333333"/>
                </a:solidFill>
                <a:latin typeface="Times New Roman"/>
                <a:ea typeface="Times New Roman"/>
                <a:cs typeface="Times New Roman"/>
                <a:sym typeface="Times New Roman"/>
              </a:rPr>
              <a:t>(3), 177-181. doi:10.1177/0270467604264992.</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Madhavan, P., Wiegmann, D. A., &amp; Lacson, F. C. (2006). Automation failures on tasks easily performed by operators undermine trust in automated aids. Human Factors, 48(2), 241-256.</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Wickens, C. D., &amp; Dixon, S. R. (2007). The benefits of imperfect diagnostic automation: A synthesis of the literature. Theoretical Issues in Ergonomics Science, 8(3), 201-212.</a:t>
            </a:r>
            <a:endParaRPr sz="11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p>
        </p:txBody>
      </p:sp>
    </p:spTree>
    <p:extLst>
      <p:ext uri="{BB962C8B-B14F-4D97-AF65-F5344CB8AC3E}">
        <p14:creationId xmlns:p14="http://schemas.microsoft.com/office/powerpoint/2010/main" val="275615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6E7E-B9B9-0943-B88D-4A6D9CE22E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Human-Robot Interaction</a:t>
            </a:r>
            <a:br>
              <a:rPr lang="en-US"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a:t>
            </a:r>
            <a:r>
              <a:rPr lang="en-US" sz="1800" dirty="0" err="1">
                <a:latin typeface="Times New Roman" panose="02020603050405020304" pitchFamily="18" charset="0"/>
                <a:cs typeface="Times New Roman" panose="02020603050405020304" pitchFamily="18" charset="0"/>
              </a:rPr>
              <a:t>Wickens</a:t>
            </a:r>
            <a:r>
              <a:rPr lang="en-US" sz="1800" dirty="0">
                <a:latin typeface="Times New Roman" panose="02020603050405020304" pitchFamily="18" charset="0"/>
                <a:cs typeface="Times New Roman" panose="02020603050405020304" pitchFamily="18" charset="0"/>
              </a:rPr>
              <a:t> &amp; Dixon, 2007). The reliability threshold is based on tasks humans are capable of performing without needing help from such technologies.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26" name="Picture 2" descr="https://lh5.googleusercontent.com/KkbxQTGvLJVv0HZvCiMbMyonWPRfDoX27739477R-g9MXROJX_EiI6CbUnfBvKTvrVYU0q_GoFE8RzS2pg5o51TJAAP1ub1OAPisVfqxvTK6pLaGtcpFjbdnn9EHplckcUek2Y-GTKQ">
            <a:extLst>
              <a:ext uri="{FF2B5EF4-FFF2-40B4-BE49-F238E27FC236}">
                <a16:creationId xmlns:a16="http://schemas.microsoft.com/office/drawing/2014/main" id="{D05119DA-4797-B342-BCA0-497F0971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84" y="3115171"/>
            <a:ext cx="3646689" cy="18579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lh6.googleusercontent.com/M1MLNJjfAegC0XkhHU1NCBHZrHObCWUvpTNvnaQR1ozvO9DYr4J_ZtmpbvNvuOy-ceRoQzcRIu479s6aUPowhbSGIuScl2j1JjLm9gLqzZNTP7ETB_bStOIw3TSgRH_WmVEHrKS2jWI">
            <a:extLst>
              <a:ext uri="{FF2B5EF4-FFF2-40B4-BE49-F238E27FC236}">
                <a16:creationId xmlns:a16="http://schemas.microsoft.com/office/drawing/2014/main" id="{E8FC6FB4-3846-E845-BD4B-111676725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411" y="3115171"/>
            <a:ext cx="3715930" cy="185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0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3647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Trust and Human-Robot Interaction (HRI)</a:t>
            </a:r>
            <a:endParaRPr b="1" dirty="0">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923875"/>
            <a:ext cx="85206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Trust plays an important role in HRI. Trust varies due to the characteristics of the trustor and trustee. The characteristics that affect the trustor and trustee relationship: the situation, the environment, and the task. Differences amongst these relationships occur when it is remembered machines are designed.</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71" name="Google Shape;71;p15"/>
          <p:cNvPicPr preferRelativeResize="0"/>
          <p:nvPr/>
        </p:nvPicPr>
        <p:blipFill>
          <a:blip r:embed="rId3">
            <a:alphaModFix/>
          </a:blip>
          <a:stretch>
            <a:fillRect/>
          </a:stretch>
        </p:blipFill>
        <p:spPr>
          <a:xfrm>
            <a:off x="1035250" y="2470329"/>
            <a:ext cx="3536750" cy="2673172"/>
          </a:xfrm>
          <a:prstGeom prst="rect">
            <a:avLst/>
          </a:prstGeom>
          <a:noFill/>
          <a:ln>
            <a:noFill/>
          </a:ln>
        </p:spPr>
      </p:pic>
      <p:pic>
        <p:nvPicPr>
          <p:cNvPr id="72" name="Google Shape;72;p15"/>
          <p:cNvPicPr preferRelativeResize="0"/>
          <p:nvPr/>
        </p:nvPicPr>
        <p:blipFill>
          <a:blip r:embed="rId4">
            <a:alphaModFix/>
          </a:blip>
          <a:stretch>
            <a:fillRect/>
          </a:stretch>
        </p:blipFill>
        <p:spPr>
          <a:xfrm>
            <a:off x="4648200" y="2525591"/>
            <a:ext cx="3597650" cy="2497859"/>
          </a:xfrm>
          <a:prstGeom prst="rect">
            <a:avLst/>
          </a:prstGeom>
          <a:noFill/>
          <a:ln>
            <a:noFill/>
          </a:ln>
        </p:spPr>
      </p:pic>
      <p:sp>
        <p:nvSpPr>
          <p:cNvPr id="2" name="Rectangle 1">
            <a:extLst>
              <a:ext uri="{FF2B5EF4-FFF2-40B4-BE49-F238E27FC236}">
                <a16:creationId xmlns:a16="http://schemas.microsoft.com/office/drawing/2014/main" id="{DAFFBA63-4F7D-C548-819E-E717C84DFD75}"/>
              </a:ext>
            </a:extLst>
          </p:cNvPr>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82216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Previous Research on Trust </a:t>
            </a:r>
            <a:endParaRPr b="1">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Times New Roman"/>
                <a:ea typeface="Times New Roman"/>
                <a:cs typeface="Times New Roman"/>
                <a:sym typeface="Times New Roman"/>
              </a:rPr>
              <a:t>In previous studies,</a:t>
            </a:r>
            <a:r>
              <a:rPr lang="en">
                <a:solidFill>
                  <a:schemeClr val="dk1"/>
                </a:solidFill>
                <a:latin typeface="Times New Roman"/>
                <a:ea typeface="Times New Roman"/>
                <a:cs typeface="Times New Roman"/>
                <a:sym typeface="Times New Roman"/>
              </a:rPr>
              <a:t> trust is place onto a thing or a person, it sometimes makes it hard to properly define trust and apply it appropriately. Sandra (2016) stated that “trust varies due to characteristics of both the trustor and trustee. The characteristics that can affect these two entities are: the situation, the environment, and the task. There is a clear distinction made by Sandra (2016) that “</a:t>
            </a:r>
            <a:r>
              <a:rPr lang="en" i="1">
                <a:solidFill>
                  <a:schemeClr val="dk1"/>
                </a:solidFill>
                <a:latin typeface="Times New Roman"/>
                <a:ea typeface="Times New Roman"/>
                <a:cs typeface="Times New Roman"/>
                <a:sym typeface="Times New Roman"/>
              </a:rPr>
              <a:t>reliable </a:t>
            </a:r>
            <a:r>
              <a:rPr lang="en">
                <a:solidFill>
                  <a:schemeClr val="dk1"/>
                </a:solidFill>
                <a:latin typeface="Times New Roman"/>
                <a:ea typeface="Times New Roman"/>
                <a:cs typeface="Times New Roman"/>
                <a:sym typeface="Times New Roman"/>
              </a:rPr>
              <a:t>is appropriate to describe both human-human and human-robot interactions, terms like </a:t>
            </a:r>
            <a:r>
              <a:rPr lang="en" i="1">
                <a:solidFill>
                  <a:schemeClr val="dk1"/>
                </a:solidFill>
                <a:latin typeface="Times New Roman"/>
                <a:ea typeface="Times New Roman"/>
                <a:cs typeface="Times New Roman"/>
                <a:sym typeface="Times New Roman"/>
              </a:rPr>
              <a:t>good </a:t>
            </a:r>
            <a:r>
              <a:rPr lang="en">
                <a:solidFill>
                  <a:schemeClr val="dk1"/>
                </a:solidFill>
                <a:latin typeface="Times New Roman"/>
                <a:ea typeface="Times New Roman"/>
                <a:cs typeface="Times New Roman"/>
                <a:sym typeface="Times New Roman"/>
              </a:rPr>
              <a:t>and </a:t>
            </a:r>
            <a:r>
              <a:rPr lang="en" i="1">
                <a:solidFill>
                  <a:schemeClr val="dk1"/>
                </a:solidFill>
                <a:latin typeface="Times New Roman"/>
                <a:ea typeface="Times New Roman"/>
                <a:cs typeface="Times New Roman"/>
                <a:sym typeface="Times New Roman"/>
              </a:rPr>
              <a:t>honest </a:t>
            </a:r>
            <a:r>
              <a:rPr lang="en">
                <a:solidFill>
                  <a:schemeClr val="dk1"/>
                </a:solidFill>
                <a:latin typeface="Times New Roman"/>
                <a:ea typeface="Times New Roman"/>
                <a:cs typeface="Times New Roman"/>
                <a:sym typeface="Times New Roman"/>
              </a:rPr>
              <a:t>do not necessarily apply the HRI domain.”</a:t>
            </a: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0496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Reliability and Human-Robot Interaction (HRI)</a:t>
            </a:r>
            <a:endParaRPr b="1">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152475"/>
            <a:ext cx="8520600" cy="36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err="1">
                <a:solidFill>
                  <a:srgbClr val="24292E"/>
                </a:solidFill>
                <a:latin typeface="Times New Roman"/>
                <a:ea typeface="Times New Roman"/>
                <a:cs typeface="Times New Roman"/>
                <a:sym typeface="Times New Roman"/>
              </a:rPr>
              <a:t>Wickens</a:t>
            </a:r>
            <a:r>
              <a:rPr lang="en" dirty="0">
                <a:solidFill>
                  <a:srgbClr val="24292E"/>
                </a:solidFill>
                <a:latin typeface="Times New Roman"/>
                <a:ea typeface="Times New Roman"/>
                <a:cs typeface="Times New Roman"/>
                <a:sym typeface="Times New Roman"/>
              </a:rPr>
              <a:t> and Dixon (2007) identified this concept of a reliability threshold of 70%, that is based on their review of studies where automation performed </a:t>
            </a:r>
            <a:r>
              <a:rPr lang="en">
                <a:solidFill>
                  <a:srgbClr val="24292E"/>
                </a:solidFill>
                <a:latin typeface="Times New Roman"/>
                <a:ea typeface="Times New Roman"/>
                <a:cs typeface="Times New Roman"/>
                <a:sym typeface="Times New Roman"/>
              </a:rPr>
              <a:t>tasks that </a:t>
            </a:r>
            <a:r>
              <a:rPr lang="en" dirty="0">
                <a:solidFill>
                  <a:srgbClr val="24292E"/>
                </a:solidFill>
                <a:latin typeface="Times New Roman"/>
                <a:ea typeface="Times New Roman"/>
                <a:cs typeface="Times New Roman"/>
                <a:sym typeface="Times New Roman"/>
              </a:rPr>
              <a:t>humans could perform unaided. In these types of tasks, if reliability falls too low, automation may be perceived as useless, or worse, may negatively affect overall task performance. As a result, human operators are less likely or less willing to rely on automated systems, and instead, execute tasks themselves while disregarding any information coming from an automated system that is perceived as unreliable. </a:t>
            </a:r>
            <a:r>
              <a:rPr lang="en" dirty="0" err="1">
                <a:solidFill>
                  <a:srgbClr val="24292E"/>
                </a:solidFill>
                <a:latin typeface="Times New Roman"/>
                <a:ea typeface="Times New Roman"/>
                <a:cs typeface="Times New Roman"/>
                <a:sym typeface="Times New Roman"/>
              </a:rPr>
              <a:t>Madhavan</a:t>
            </a:r>
            <a:r>
              <a:rPr lang="en" dirty="0">
                <a:solidFill>
                  <a:srgbClr val="24292E"/>
                </a:solidFill>
                <a:latin typeface="Times New Roman"/>
                <a:ea typeface="Times New Roman"/>
                <a:cs typeface="Times New Roman"/>
                <a:sym typeface="Times New Roman"/>
              </a:rPr>
              <a:t>, </a:t>
            </a:r>
            <a:r>
              <a:rPr lang="en" dirty="0" err="1">
                <a:solidFill>
                  <a:srgbClr val="24292E"/>
                </a:solidFill>
                <a:latin typeface="Times New Roman"/>
                <a:ea typeface="Times New Roman"/>
                <a:cs typeface="Times New Roman"/>
                <a:sym typeface="Times New Roman"/>
              </a:rPr>
              <a:t>Wiegmann</a:t>
            </a:r>
            <a:r>
              <a:rPr lang="en" dirty="0">
                <a:solidFill>
                  <a:srgbClr val="24292E"/>
                </a:solidFill>
                <a:latin typeface="Times New Roman"/>
                <a:ea typeface="Times New Roman"/>
                <a:cs typeface="Times New Roman"/>
                <a:sym typeface="Times New Roman"/>
              </a:rPr>
              <a:t>, &amp; </a:t>
            </a:r>
            <a:r>
              <a:rPr lang="en" dirty="0" err="1">
                <a:solidFill>
                  <a:srgbClr val="24292E"/>
                </a:solidFill>
                <a:latin typeface="Times New Roman"/>
                <a:ea typeface="Times New Roman"/>
                <a:cs typeface="Times New Roman"/>
                <a:sym typeface="Times New Roman"/>
              </a:rPr>
              <a:t>Lacson</a:t>
            </a:r>
            <a:r>
              <a:rPr lang="en" dirty="0">
                <a:solidFill>
                  <a:srgbClr val="24292E"/>
                </a:solidFill>
                <a:latin typeface="Times New Roman"/>
                <a:ea typeface="Times New Roman"/>
                <a:cs typeface="Times New Roman"/>
                <a:sym typeface="Times New Roman"/>
              </a:rPr>
              <a:t> (2006), also identified that when automation reliability levels fall below the 70% threshold, performance tends to decrease to levels lower than those of manual task performance alone (i.e., unaided by automation).</a:t>
            </a:r>
            <a:endParaRPr dirty="0">
              <a:solidFill>
                <a:srgbClr val="24292E"/>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200" dirty="0">
              <a:solidFill>
                <a:srgbClr val="24292E"/>
              </a:solidFill>
            </a:endParaRPr>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339067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Defining Novice and Experts</a:t>
            </a:r>
            <a:endParaRPr b="1">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When defining a novice and an expert there are several variables that must be considered when determine their difference. Dreyus &amp; Dreyus (1986) described a theoretical framework of the Skill Acquisition Model (SAM). This model allows researcher to document the development of performers as they develop their skills and progress from stage to stage.The skill learning theory contains five stages of skill development: Novice, Advanced Beginner, Competent, Proficient, and Expert.</a:t>
            </a:r>
            <a:endParaRPr/>
          </a:p>
          <a:p>
            <a:pPr marL="0" lvl="0" indent="0" algn="l" rtl="0">
              <a:spcBef>
                <a:spcPts val="800"/>
              </a:spcBef>
              <a:spcAft>
                <a:spcPts val="1600"/>
              </a:spcAft>
              <a:buNone/>
            </a:pPr>
            <a:endParaRPr/>
          </a:p>
        </p:txBody>
      </p:sp>
      <p:pic>
        <p:nvPicPr>
          <p:cNvPr id="91" name="Google Shape;91;p18"/>
          <p:cNvPicPr preferRelativeResize="0"/>
          <p:nvPr/>
        </p:nvPicPr>
        <p:blipFill>
          <a:blip r:embed="rId3">
            <a:alphaModFix/>
          </a:blip>
          <a:stretch>
            <a:fillRect/>
          </a:stretch>
        </p:blipFill>
        <p:spPr>
          <a:xfrm>
            <a:off x="1148350" y="2749475"/>
            <a:ext cx="6719350" cy="2339325"/>
          </a:xfrm>
          <a:prstGeom prst="rect">
            <a:avLst/>
          </a:prstGeom>
          <a:noFill/>
          <a:ln>
            <a:noFill/>
          </a:ln>
          <a:effectLst>
            <a:outerShdw blurRad="57150" dist="19050" dir="5400000" algn="bl" rotWithShape="0">
              <a:srgbClr val="000000">
                <a:alpha val="0"/>
              </a:srgbClr>
            </a:outerShdw>
          </a:effectLst>
        </p:spPr>
      </p:pic>
    </p:spTree>
    <p:extLst>
      <p:ext uri="{BB962C8B-B14F-4D97-AF65-F5344CB8AC3E}">
        <p14:creationId xmlns:p14="http://schemas.microsoft.com/office/powerpoint/2010/main" val="32715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Purpose Statement</a:t>
            </a:r>
            <a:endParaRPr b="1">
              <a:latin typeface="Times New Roman"/>
              <a:ea typeface="Times New Roman"/>
              <a:cs typeface="Times New Roman"/>
              <a:sym typeface="Times New Roman"/>
            </a:endParaRPr>
          </a:p>
        </p:txBody>
      </p:sp>
      <p:sp>
        <p:nvSpPr>
          <p:cNvPr id="97" name="Google Shape;97;p19"/>
          <p:cNvSpPr txBox="1">
            <a:spLocks noGrp="1"/>
          </p:cNvSpPr>
          <p:nvPr>
            <p:ph type="body" idx="1"/>
          </p:nvPr>
        </p:nvSpPr>
        <p:spPr>
          <a:xfrm>
            <a:off x="311700" y="1093925"/>
            <a:ext cx="4067100" cy="38247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purpose of this study is to explore the reliability threshold and its effects on HRI in various environmental conditions.</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is also interested in determining whether or not levels of expertise (novice and experts) plays a factor in the willingness to trust or rely on diagnostic aiding automation in safe and dangerous environmental conditions.</a:t>
            </a: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3">
            <a:alphaModFix/>
          </a:blip>
          <a:srcRect/>
          <a:stretch/>
        </p:blipFill>
        <p:spPr>
          <a:xfrm>
            <a:off x="4378775" y="1118558"/>
            <a:ext cx="4308998" cy="3197332"/>
          </a:xfrm>
          <a:prstGeom prst="rect">
            <a:avLst/>
          </a:prstGeom>
          <a:noFill/>
          <a:ln>
            <a:noFill/>
          </a:ln>
        </p:spPr>
      </p:pic>
    </p:spTree>
    <p:extLst>
      <p:ext uri="{BB962C8B-B14F-4D97-AF65-F5344CB8AC3E}">
        <p14:creationId xmlns:p14="http://schemas.microsoft.com/office/powerpoint/2010/main" val="6414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Research Questions</a:t>
            </a:r>
            <a:endParaRPr b="1">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941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Times New Roman"/>
                <a:ea typeface="Times New Roman"/>
                <a:cs typeface="Times New Roman"/>
                <a:sym typeface="Times New Roman"/>
              </a:rPr>
              <a:t>Hypotheses</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228675"/>
            <a:ext cx="8520600" cy="380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1</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the 50% reliability condition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2</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both the safe and dangerous environments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3</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safe environment will have lower levels of trust in an autonomous robot similar to novice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4</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dangerous environment will have higher levels of trust in an autonomous robot dissimilar to novice participants.</a:t>
            </a:r>
            <a:endParaRPr>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7601049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1600</Words>
  <Application>Microsoft Macintosh PowerPoint</Application>
  <PresentationFormat>On-screen Show (16:9)</PresentationFormat>
  <Paragraphs>97</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Noto Sans Symbols</vt:lpstr>
      <vt:lpstr>Roboto</vt:lpstr>
      <vt:lpstr>Times New Roman</vt:lpstr>
      <vt:lpstr>Simple Light</vt:lpstr>
      <vt:lpstr>Human-Robot Interaction (HRI): Trust in Diagnostic Aiding Automation</vt:lpstr>
      <vt:lpstr>Human-Robot Interaction  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(Wickens &amp; Dixon, 2007). The reliability threshold is based on tasks humans are capable of performing without needing help from such technologies.   </vt:lpstr>
      <vt:lpstr>Trust and Human-Robot Interaction (HRI)</vt:lpstr>
      <vt:lpstr>Previous Research on Trust </vt:lpstr>
      <vt:lpstr>Reliability and Human-Robot Interaction (HRI)</vt:lpstr>
      <vt:lpstr>Defining Novice and Experts</vt:lpstr>
      <vt:lpstr>Purpose Statement</vt:lpstr>
      <vt:lpstr>Research Questions</vt:lpstr>
      <vt:lpstr>Hypotheses </vt:lpstr>
      <vt:lpstr>Methods</vt:lpstr>
      <vt:lpstr>Study Design</vt:lpstr>
      <vt:lpstr>Study Design Information</vt:lpstr>
      <vt:lpstr>Study Process</vt:lpstr>
      <vt:lpstr>Model</vt:lpstr>
      <vt:lpstr>Results - Data Analysis</vt:lpstr>
      <vt:lpstr>Completed Plan of Action </vt:lpstr>
      <vt:lpstr>Future Plan of Action </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8</cp:revision>
  <dcterms:modified xsi:type="dcterms:W3CDTF">2018-12-04T23:21:28Z</dcterms:modified>
</cp:coreProperties>
</file>