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990e8cb52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990e8cb5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990e8cb5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990e8cb5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90e8cb52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990e8cb5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990e8cb52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990e8cb52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90e8cb52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90e8cb52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90e8cb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90e8cb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90e8cb5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90e8cb5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990e8cb5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990e8cb5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990e8cb5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990e8cb5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990e8cb5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990e8cb5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Merchandise Store</a:t>
            </a:r>
            <a:r>
              <a:rPr lang="en"/>
              <a:t> Assessment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Blake Kelly Oates</a:t>
            </a:r>
            <a:endParaRPr/>
          </a:p>
          <a:p>
            <a:pPr indent="0" lvl="0" marL="0" rtl="0" algn="ctr">
              <a:spcBef>
                <a:spcPts val="0"/>
              </a:spcBef>
              <a:spcAft>
                <a:spcPts val="0"/>
              </a:spcAft>
              <a:buNone/>
            </a:pPr>
            <a:r>
              <a:rPr lang="en"/>
              <a:t>blakekoates@gmail.com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337150"/>
            <a:ext cx="8520600" cy="55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5. </a:t>
            </a:r>
            <a:r>
              <a:rPr lang="en" sz="2100"/>
              <a:t>What appears to be the biggest opportunity to drive incremental bookings?</a:t>
            </a:r>
            <a:endParaRPr sz="2100"/>
          </a:p>
        </p:txBody>
      </p:sp>
      <p:sp>
        <p:nvSpPr>
          <p:cNvPr id="147" name="Google Shape;147;p22"/>
          <p:cNvSpPr txBox="1"/>
          <p:nvPr>
            <p:ph idx="1" type="body"/>
          </p:nvPr>
        </p:nvSpPr>
        <p:spPr>
          <a:xfrm>
            <a:off x="311700" y="1158850"/>
            <a:ext cx="8520600" cy="1679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Removing the basic web pages such as ‘basket’ or ‘sign in’ again, we can see the paths that drive the highest incremental bookings.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Top 10 paths that have lead to the highest incremental bookings are also paths that have been less frequently visited.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Thus, these are potentially underutilised paths within the store that can be leveraged to increase incremental bookings.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area chart below shows the potential these paths have in comparison to their current usage, while the table outlines the full path names to allow users of this deck to further investigate these areas of value.</a:t>
            </a:r>
            <a:endParaRPr sz="1200">
              <a:solidFill>
                <a:schemeClr val="dk1"/>
              </a:solidFill>
            </a:endParaRPr>
          </a:p>
          <a:p>
            <a:pPr indent="0" lvl="0" marL="457200" rtl="0" algn="l">
              <a:spcBef>
                <a:spcPts val="1600"/>
              </a:spcBef>
              <a:spcAft>
                <a:spcPts val="1600"/>
              </a:spcAft>
              <a:buNone/>
            </a:pPr>
            <a:r>
              <a:t/>
            </a:r>
            <a:endParaRPr sz="1300">
              <a:solidFill>
                <a:schemeClr val="dk1"/>
              </a:solidFill>
            </a:endParaRPr>
          </a:p>
        </p:txBody>
      </p:sp>
      <p:pic>
        <p:nvPicPr>
          <p:cNvPr id="148" name="Google Shape;148;p22"/>
          <p:cNvPicPr preferRelativeResize="0"/>
          <p:nvPr/>
        </p:nvPicPr>
        <p:blipFill>
          <a:blip r:embed="rId3">
            <a:alphaModFix/>
          </a:blip>
          <a:stretch>
            <a:fillRect/>
          </a:stretch>
        </p:blipFill>
        <p:spPr>
          <a:xfrm>
            <a:off x="5153600" y="3090325"/>
            <a:ext cx="3826725" cy="1919625"/>
          </a:xfrm>
          <a:prstGeom prst="rect">
            <a:avLst/>
          </a:prstGeom>
          <a:noFill/>
          <a:ln>
            <a:noFill/>
          </a:ln>
        </p:spPr>
      </p:pic>
      <p:pic>
        <p:nvPicPr>
          <p:cNvPr id="149" name="Google Shape;149;p22" title="Chart"/>
          <p:cNvPicPr preferRelativeResize="0"/>
          <p:nvPr/>
        </p:nvPicPr>
        <p:blipFill>
          <a:blip r:embed="rId4">
            <a:alphaModFix/>
          </a:blip>
          <a:stretch>
            <a:fillRect/>
          </a:stretch>
        </p:blipFill>
        <p:spPr>
          <a:xfrm>
            <a:off x="516550" y="2780600"/>
            <a:ext cx="3952650" cy="2229350"/>
          </a:xfrm>
          <a:prstGeom prst="rect">
            <a:avLst/>
          </a:prstGeom>
          <a:noFill/>
          <a:ln>
            <a:noFill/>
          </a:ln>
        </p:spPr>
      </p:pic>
      <p:sp>
        <p:nvSpPr>
          <p:cNvPr id="150" name="Google Shape;150;p22"/>
          <p:cNvSpPr txBox="1"/>
          <p:nvPr/>
        </p:nvSpPr>
        <p:spPr>
          <a:xfrm>
            <a:off x="5743363" y="2571750"/>
            <a:ext cx="28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Average"/>
                <a:ea typeface="Average"/>
                <a:cs typeface="Average"/>
                <a:sym typeface="Average"/>
              </a:rPr>
              <a:t>Table Containing Full Path Names</a:t>
            </a:r>
            <a:endParaRPr u="sng">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--Discovering date ranges</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max(date_week), min(date_week) from marketingdata m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--Example Problem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sum(total_visitor_transactions), sum(total_visitor_transactions - transactions) as "Incremental Bookings Count" from pageviewdata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--Q1</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"source", sum("transactions"), sum("totalTransactionRevenue") </a:t>
            </a:r>
            <a:r>
              <a:rPr lang="en" sz="1000">
                <a:solidFill>
                  <a:schemeClr val="dk1"/>
                </a:solidFill>
              </a:rPr>
              <a:t>as "Total Revenue Sum" </a:t>
            </a:r>
            <a:r>
              <a:rPr lang="en" sz="1000">
                <a:solidFill>
                  <a:schemeClr val="dk1"/>
                </a:solidFill>
              </a:rPr>
              <a:t>from marketingdata m group by 1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a:t>
            </a:r>
            <a:r>
              <a:rPr lang="en" sz="1000">
                <a:solidFill>
                  <a:schemeClr val="dk1"/>
                </a:solidFill>
              </a:rPr>
              <a:t>"Total Revenue Sum"</a:t>
            </a:r>
            <a:r>
              <a:rPr lang="en" sz="1000">
                <a:solidFill>
                  <a:schemeClr val="dk1"/>
                </a:solidFill>
              </a:rPr>
              <a:t> DESC;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--Q2</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"source", medium, referralPath, sum("bounces") as </a:t>
            </a:r>
            <a:r>
              <a:rPr lang="en" sz="1000">
                <a:solidFill>
                  <a:schemeClr val="dk1"/>
                </a:solidFill>
              </a:rPr>
              <a:t>"Bounces Sum" </a:t>
            </a:r>
            <a:r>
              <a:rPr lang="en" sz="1000">
                <a:solidFill>
                  <a:schemeClr val="dk1"/>
                </a:solidFill>
              </a:rPr>
              <a:t>from marketingdata m group by 1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a:t>
            </a:r>
            <a:r>
              <a:rPr lang="en" sz="1000">
                <a:solidFill>
                  <a:schemeClr val="dk1"/>
                </a:solidFill>
              </a:rPr>
              <a:t>"Bounces Sum"</a:t>
            </a:r>
            <a:r>
              <a:rPr lang="en" sz="1000">
                <a:solidFill>
                  <a:schemeClr val="dk1"/>
                </a:solidFill>
              </a:rPr>
              <a:t> DESC;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distinct medium, sum("bounces") as </a:t>
            </a:r>
            <a:r>
              <a:rPr lang="en" sz="1000">
                <a:solidFill>
                  <a:schemeClr val="dk1"/>
                </a:solidFill>
              </a:rPr>
              <a:t>"Bounces Sum"</a:t>
            </a:r>
            <a:r>
              <a:rPr lang="en" sz="1000">
                <a:solidFill>
                  <a:schemeClr val="dk1"/>
                </a:solidFill>
              </a:rPr>
              <a:t> from marketingdata m group by 1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a:t>
            </a:r>
            <a:r>
              <a:rPr lang="en" sz="1000">
                <a:solidFill>
                  <a:schemeClr val="dk1"/>
                </a:solidFill>
              </a:rPr>
              <a:t>"Bounces Sum"</a:t>
            </a:r>
            <a:r>
              <a:rPr lang="en" sz="1000">
                <a:solidFill>
                  <a:schemeClr val="dk1"/>
                </a:solidFill>
              </a:rPr>
              <a:t> DESC;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--Q3</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CAST( ROUND(transactions *1.00 / visits, 2) AS FLOAT) as "Conversion Rate", visits , transactions , isMobile, "source" , medium , referralPath , totalTransactionRevenue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FROM marketingdata m order by "Conversion Rate" desc</a:t>
            </a:r>
            <a:endParaRPr sz="1000">
              <a:solidFill>
                <a:schemeClr val="dk1"/>
              </a:solidFill>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Code</a:t>
            </a:r>
            <a:endParaRPr/>
          </a:p>
        </p:txBody>
      </p:sp>
      <p:sp>
        <p:nvSpPr>
          <p:cNvPr id="162" name="Google Shape;16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--Q4</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distinct pagePath, count(pagePath) as "Count of Page Path" FROM pageviewdata p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where transactions !=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group by 1</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"Count of Page Path" desc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count(distinct pagePath)  FROM pageviewdata p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where transactions !=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--Q5</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DISTINCT  pagePath, count(pagePath), (total_visitor_transactions - transactions) as "Incremental Bookings" from pageviewdata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where visitNumber &gt; 1 and total_visitor_transactions &gt; transactions group by 1</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"Incremental Bookings" desc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SELECT DISTINCT  pagePath, count(pagePath) as "Page Path Count", (total_visitor_transactions - transactions) as "Incremental Bookings" from pageviewdata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where visitNumber &gt; 1 and total_visitor_transactions &gt; transactions group by 1</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order by "Page Path Count" desc</a:t>
            </a:r>
            <a:endParaRPr sz="1000">
              <a:solidFill>
                <a:schemeClr val="dk1"/>
              </a:solidFill>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8" name="Google Shape;168;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6" name="Google Shape;66;p14"/>
          <p:cNvSpPr txBox="1"/>
          <p:nvPr>
            <p:ph idx="1" type="body"/>
          </p:nvPr>
        </p:nvSpPr>
        <p:spPr>
          <a:xfrm>
            <a:off x="311700" y="1449525"/>
            <a:ext cx="8520600" cy="3119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lang="en" sz="2000">
                <a:solidFill>
                  <a:schemeClr val="dk1"/>
                </a:solidFill>
              </a:rPr>
              <a:t>Overview - Slide 3</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Expected Outcomes - Slide 4</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Analysis Overview - Slide 5</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Analysis Findings - Slide 6 - 10</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Code Used - Slide 11 - 12</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Why do we need this analysis?</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To further understand bookings and what drives them. This will be achieved using descriptive statistics based on different variables such as marketing source, bounce rates and other factors.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example, a </a:t>
            </a:r>
            <a:r>
              <a:rPr b="1" lang="en">
                <a:solidFill>
                  <a:schemeClr val="dk1"/>
                </a:solidFill>
              </a:rPr>
              <a:t>problem </a:t>
            </a:r>
            <a:r>
              <a:rPr lang="en">
                <a:solidFill>
                  <a:schemeClr val="dk1"/>
                </a:solidFill>
              </a:rPr>
              <a:t>can be that there has been </a:t>
            </a:r>
            <a:r>
              <a:rPr b="1" lang="en">
                <a:solidFill>
                  <a:schemeClr val="dk1"/>
                </a:solidFill>
              </a:rPr>
              <a:t>47,781 </a:t>
            </a:r>
            <a:r>
              <a:rPr lang="en">
                <a:solidFill>
                  <a:schemeClr val="dk1"/>
                </a:solidFill>
              </a:rPr>
              <a:t>new customer transactions but less than half of these new customers are returning, with </a:t>
            </a:r>
            <a:r>
              <a:rPr b="1" lang="en">
                <a:solidFill>
                  <a:schemeClr val="dk1"/>
                </a:solidFill>
              </a:rPr>
              <a:t>20,484 </a:t>
            </a:r>
            <a:r>
              <a:rPr lang="en">
                <a:solidFill>
                  <a:schemeClr val="dk1"/>
                </a:solidFill>
              </a:rPr>
              <a:t>booking</a:t>
            </a:r>
            <a:r>
              <a:rPr lang="en">
                <a:solidFill>
                  <a:schemeClr val="dk1"/>
                </a:solidFill>
              </a:rPr>
              <a:t> incrementally. This analysis will allow management to find </a:t>
            </a:r>
            <a:r>
              <a:rPr b="1" lang="en">
                <a:solidFill>
                  <a:schemeClr val="dk1"/>
                </a:solidFill>
              </a:rPr>
              <a:t>solutions</a:t>
            </a:r>
            <a:r>
              <a:rPr lang="en">
                <a:solidFill>
                  <a:schemeClr val="dk1"/>
                </a:solidFill>
              </a:rPr>
              <a:t>, in this instance</a:t>
            </a:r>
            <a:r>
              <a:rPr b="1" lang="en">
                <a:solidFill>
                  <a:schemeClr val="dk1"/>
                </a:solidFill>
              </a:rPr>
              <a:t> </a:t>
            </a:r>
            <a:r>
              <a:rPr lang="en">
                <a:solidFill>
                  <a:schemeClr val="dk1"/>
                </a:solidFill>
              </a:rPr>
              <a:t>by </a:t>
            </a:r>
            <a:r>
              <a:rPr lang="en">
                <a:solidFill>
                  <a:schemeClr val="dk1"/>
                </a:solidFill>
              </a:rPr>
              <a:t>identifying</a:t>
            </a:r>
            <a:r>
              <a:rPr lang="en">
                <a:solidFill>
                  <a:schemeClr val="dk1"/>
                </a:solidFill>
              </a:rPr>
              <a:t> the biggest opportunities to drive incremental bookings.</a:t>
            </a:r>
            <a:r>
              <a:rPr b="1" lang="en">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Outcomes</a:t>
            </a:r>
            <a:endParaRPr/>
          </a:p>
        </p:txBody>
      </p:sp>
      <p:grpSp>
        <p:nvGrpSpPr>
          <p:cNvPr id="78" name="Google Shape;78;p16"/>
          <p:cNvGrpSpPr/>
          <p:nvPr/>
        </p:nvGrpSpPr>
        <p:grpSpPr>
          <a:xfrm>
            <a:off x="424839" y="1253997"/>
            <a:ext cx="8093648" cy="566203"/>
            <a:chOff x="424813" y="1177875"/>
            <a:chExt cx="8294372" cy="849900"/>
          </a:xfrm>
        </p:grpSpPr>
        <p:sp>
          <p:nvSpPr>
            <p:cNvPr id="79" name="Google Shape;79;p1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txBox="1"/>
          <p:nvPr>
            <p:ph idx="4294967295" type="body"/>
          </p:nvPr>
        </p:nvSpPr>
        <p:spPr>
          <a:xfrm>
            <a:off x="536899" y="1254128"/>
            <a:ext cx="2363700" cy="56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82" name="Google Shape;82;p16"/>
          <p:cNvSpPr txBox="1"/>
          <p:nvPr>
            <p:ph idx="4294967295" type="body"/>
          </p:nvPr>
        </p:nvSpPr>
        <p:spPr>
          <a:xfrm>
            <a:off x="3406448" y="1254098"/>
            <a:ext cx="4987800" cy="56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Which marketing source delivers the most bookings?</a:t>
            </a:r>
            <a:endParaRPr sz="1500">
              <a:solidFill>
                <a:schemeClr val="lt1"/>
              </a:solidFill>
            </a:endParaRPr>
          </a:p>
        </p:txBody>
      </p:sp>
      <p:grpSp>
        <p:nvGrpSpPr>
          <p:cNvPr id="83" name="Google Shape;83;p16"/>
          <p:cNvGrpSpPr/>
          <p:nvPr/>
        </p:nvGrpSpPr>
        <p:grpSpPr>
          <a:xfrm>
            <a:off x="424839" y="1872576"/>
            <a:ext cx="8093637" cy="566203"/>
            <a:chOff x="424813" y="2075689"/>
            <a:chExt cx="8294360" cy="849900"/>
          </a:xfrm>
        </p:grpSpPr>
        <p:sp>
          <p:nvSpPr>
            <p:cNvPr id="84" name="Google Shape;84;p1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idx="4294967295" type="body"/>
          </p:nvPr>
        </p:nvSpPr>
        <p:spPr>
          <a:xfrm>
            <a:off x="536899" y="1872602"/>
            <a:ext cx="2363700" cy="56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87" name="Google Shape;87;p16"/>
          <p:cNvSpPr txBox="1"/>
          <p:nvPr>
            <p:ph idx="4294967295" type="body"/>
          </p:nvPr>
        </p:nvSpPr>
        <p:spPr>
          <a:xfrm>
            <a:off x="3406448" y="1872612"/>
            <a:ext cx="4987800" cy="56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How does bounce rate vary by marketing channel (source &amp; medium)? Are the differences significant?</a:t>
            </a:r>
            <a:endParaRPr sz="1500">
              <a:solidFill>
                <a:schemeClr val="lt1"/>
              </a:solidFill>
            </a:endParaRPr>
          </a:p>
        </p:txBody>
      </p:sp>
      <p:grpSp>
        <p:nvGrpSpPr>
          <p:cNvPr id="88" name="Google Shape;88;p16"/>
          <p:cNvGrpSpPr/>
          <p:nvPr/>
        </p:nvGrpSpPr>
        <p:grpSpPr>
          <a:xfrm>
            <a:off x="424839" y="2491156"/>
            <a:ext cx="8093637" cy="566225"/>
            <a:chOff x="424813" y="2974405"/>
            <a:chExt cx="8294360" cy="849933"/>
          </a:xfrm>
        </p:grpSpPr>
        <p:sp>
          <p:nvSpPr>
            <p:cNvPr id="89" name="Google Shape;89;p16"/>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536899" y="2491129"/>
            <a:ext cx="2363700" cy="56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92" name="Google Shape;92;p16"/>
          <p:cNvSpPr txBox="1"/>
          <p:nvPr>
            <p:ph idx="4294967295" type="body"/>
          </p:nvPr>
        </p:nvSpPr>
        <p:spPr>
          <a:xfrm>
            <a:off x="3406448" y="2493638"/>
            <a:ext cx="4987800" cy="56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Which factors most strongly influence conversion rate (transactions / visit)</a:t>
            </a:r>
            <a:endParaRPr sz="1500">
              <a:solidFill>
                <a:schemeClr val="lt1"/>
              </a:solidFill>
            </a:endParaRPr>
          </a:p>
        </p:txBody>
      </p:sp>
      <p:grpSp>
        <p:nvGrpSpPr>
          <p:cNvPr id="93" name="Google Shape;93;p16"/>
          <p:cNvGrpSpPr/>
          <p:nvPr/>
        </p:nvGrpSpPr>
        <p:grpSpPr>
          <a:xfrm>
            <a:off x="424839" y="3109757"/>
            <a:ext cx="8093637" cy="566225"/>
            <a:chOff x="424813" y="3871259"/>
            <a:chExt cx="8294360" cy="849933"/>
          </a:xfrm>
        </p:grpSpPr>
        <p:sp>
          <p:nvSpPr>
            <p:cNvPr id="94" name="Google Shape;94;p16"/>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6"/>
          <p:cNvSpPr txBox="1"/>
          <p:nvPr>
            <p:ph idx="4294967295" type="body"/>
          </p:nvPr>
        </p:nvSpPr>
        <p:spPr>
          <a:xfrm>
            <a:off x="536899" y="3109657"/>
            <a:ext cx="2363700" cy="56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97" name="Google Shape;97;p16"/>
          <p:cNvSpPr txBox="1"/>
          <p:nvPr>
            <p:ph idx="4294967295" type="body"/>
          </p:nvPr>
        </p:nvSpPr>
        <p:spPr>
          <a:xfrm>
            <a:off x="3406448" y="3111223"/>
            <a:ext cx="4987800" cy="56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How complex are the paths a user takes to make a booking?</a:t>
            </a:r>
            <a:endParaRPr sz="1500">
              <a:solidFill>
                <a:schemeClr val="lt1"/>
              </a:solidFill>
            </a:endParaRPr>
          </a:p>
        </p:txBody>
      </p:sp>
      <p:grpSp>
        <p:nvGrpSpPr>
          <p:cNvPr id="98" name="Google Shape;98;p16"/>
          <p:cNvGrpSpPr/>
          <p:nvPr/>
        </p:nvGrpSpPr>
        <p:grpSpPr>
          <a:xfrm>
            <a:off x="424839" y="3728907"/>
            <a:ext cx="8093636" cy="566225"/>
            <a:chOff x="424813" y="3871259"/>
            <a:chExt cx="8294360" cy="849933"/>
          </a:xfrm>
        </p:grpSpPr>
        <p:sp>
          <p:nvSpPr>
            <p:cNvPr id="99" name="Google Shape;99;p16"/>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6"/>
          <p:cNvSpPr txBox="1"/>
          <p:nvPr>
            <p:ph idx="4294967295" type="body"/>
          </p:nvPr>
        </p:nvSpPr>
        <p:spPr>
          <a:xfrm>
            <a:off x="536899" y="3728807"/>
            <a:ext cx="2363700" cy="56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5</a:t>
            </a:r>
            <a:endParaRPr>
              <a:solidFill>
                <a:schemeClr val="lt1"/>
              </a:solidFill>
            </a:endParaRPr>
          </a:p>
        </p:txBody>
      </p:sp>
      <p:sp>
        <p:nvSpPr>
          <p:cNvPr id="102" name="Google Shape;102;p16"/>
          <p:cNvSpPr txBox="1"/>
          <p:nvPr>
            <p:ph idx="4294967295" type="body"/>
          </p:nvPr>
        </p:nvSpPr>
        <p:spPr>
          <a:xfrm>
            <a:off x="3406448" y="3730373"/>
            <a:ext cx="4987800" cy="566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500">
                <a:solidFill>
                  <a:schemeClr val="lt1"/>
                </a:solidFill>
              </a:rPr>
              <a:t>What appears to be the biggest opportunity to drive incremental bookings?</a:t>
            </a:r>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208025"/>
            <a:ext cx="8520600" cy="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Overview</a:t>
            </a:r>
            <a:endParaRPr/>
          </a:p>
        </p:txBody>
      </p:sp>
      <p:sp>
        <p:nvSpPr>
          <p:cNvPr id="108" name="Google Shape;108;p17"/>
          <p:cNvSpPr txBox="1"/>
          <p:nvPr>
            <p:ph idx="1" type="body"/>
          </p:nvPr>
        </p:nvSpPr>
        <p:spPr>
          <a:xfrm>
            <a:off x="311700" y="817925"/>
            <a:ext cx="39999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Data Source</a:t>
            </a:r>
            <a:endParaRPr b="1" sz="1300">
              <a:solidFill>
                <a:schemeClr val="dk1"/>
              </a:solidFill>
            </a:endParaRPr>
          </a:p>
          <a:p>
            <a:pPr indent="-311150" lvl="0" marL="457200" rtl="0" algn="l">
              <a:spcBef>
                <a:spcPts val="1600"/>
              </a:spcBef>
              <a:spcAft>
                <a:spcPts val="0"/>
              </a:spcAft>
              <a:buClr>
                <a:schemeClr val="dk1"/>
              </a:buClr>
              <a:buSzPts val="1300"/>
              <a:buChar char="●"/>
            </a:pPr>
            <a:r>
              <a:rPr lang="en" sz="1300">
                <a:solidFill>
                  <a:schemeClr val="dk1"/>
                </a:solidFill>
              </a:rPr>
              <a:t>Google Analytics Case Study.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Pageview_data_bookers &amp; </a:t>
            </a:r>
            <a:r>
              <a:rPr lang="en" sz="1300">
                <a:solidFill>
                  <a:schemeClr val="dk1"/>
                </a:solidFill>
              </a:rPr>
              <a:t>marketing_channel_timeseries CSV files.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It contains data within the range </a:t>
            </a:r>
            <a:r>
              <a:rPr b="1" lang="en" sz="1300">
                <a:solidFill>
                  <a:schemeClr val="dk1"/>
                </a:solidFill>
              </a:rPr>
              <a:t>2017-06-25 to 2017-07-30</a:t>
            </a:r>
            <a:r>
              <a:rPr lang="en" sz="1300">
                <a:solidFill>
                  <a:schemeClr val="dk1"/>
                </a:solidFill>
              </a:rPr>
              <a:t>.</a:t>
            </a:r>
            <a:endParaRPr sz="1300">
              <a:solidFill>
                <a:schemeClr val="dk1"/>
              </a:solidFill>
            </a:endParaRPr>
          </a:p>
          <a:p>
            <a:pPr indent="0" lvl="0" marL="0" rtl="0" algn="l">
              <a:spcBef>
                <a:spcPts val="1600"/>
              </a:spcBef>
              <a:spcAft>
                <a:spcPts val="0"/>
              </a:spcAft>
              <a:buNone/>
            </a:pPr>
            <a:r>
              <a:rPr b="1" lang="en" sz="1300">
                <a:solidFill>
                  <a:schemeClr val="dk1"/>
                </a:solidFill>
              </a:rPr>
              <a:t>Tools Utilised</a:t>
            </a:r>
            <a:endParaRPr b="1" sz="1300">
              <a:solidFill>
                <a:schemeClr val="dk1"/>
              </a:solidFill>
            </a:endParaRPr>
          </a:p>
          <a:p>
            <a:pPr indent="-311150" lvl="0" marL="457200" rtl="0" algn="l">
              <a:spcBef>
                <a:spcPts val="1600"/>
              </a:spcBef>
              <a:spcAft>
                <a:spcPts val="0"/>
              </a:spcAft>
              <a:buClr>
                <a:schemeClr val="dk1"/>
              </a:buClr>
              <a:buSzPts val="1300"/>
              <a:buChar char="●"/>
            </a:pPr>
            <a:r>
              <a:rPr lang="en" sz="1300">
                <a:solidFill>
                  <a:schemeClr val="dk1"/>
                </a:solidFill>
              </a:rPr>
              <a:t>SQL for calculations, Google Sheets for charts, Google Slides for presentation.</a:t>
            </a:r>
            <a:endParaRPr sz="1300">
              <a:solidFill>
                <a:schemeClr val="dk1"/>
              </a:solidFill>
            </a:endParaRPr>
          </a:p>
          <a:p>
            <a:pPr indent="0" lvl="0" marL="0" rtl="0" algn="l">
              <a:spcBef>
                <a:spcPts val="1600"/>
              </a:spcBef>
              <a:spcAft>
                <a:spcPts val="0"/>
              </a:spcAft>
              <a:buNone/>
            </a:pPr>
            <a:r>
              <a:rPr b="1" lang="en" sz="1300">
                <a:solidFill>
                  <a:schemeClr val="dk1"/>
                </a:solidFill>
              </a:rPr>
              <a:t>Defining Calculations</a:t>
            </a:r>
            <a:endParaRPr b="1" sz="1300">
              <a:solidFill>
                <a:schemeClr val="dk1"/>
              </a:solidFill>
            </a:endParaRPr>
          </a:p>
          <a:p>
            <a:pPr indent="-311150" lvl="0" marL="457200" rtl="0" algn="l">
              <a:spcBef>
                <a:spcPts val="1600"/>
              </a:spcBef>
              <a:spcAft>
                <a:spcPts val="0"/>
              </a:spcAft>
              <a:buClr>
                <a:schemeClr val="dk1"/>
              </a:buClr>
              <a:buSzPts val="1300"/>
              <a:buChar char="●"/>
            </a:pPr>
            <a:r>
              <a:rPr b="1" lang="en" sz="1300">
                <a:solidFill>
                  <a:schemeClr val="dk1"/>
                </a:solidFill>
              </a:rPr>
              <a:t>Conversion Rate</a:t>
            </a:r>
            <a:r>
              <a:rPr lang="en" sz="1300">
                <a:solidFill>
                  <a:schemeClr val="dk1"/>
                </a:solidFill>
              </a:rPr>
              <a:t> = transactions / visits.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Incremental Bookings</a:t>
            </a:r>
            <a:r>
              <a:rPr lang="en" sz="1300">
                <a:solidFill>
                  <a:schemeClr val="dk1"/>
                </a:solidFill>
              </a:rPr>
              <a:t> =</a:t>
            </a:r>
            <a:r>
              <a:rPr lang="en" sz="1300">
                <a:solidFill>
                  <a:schemeClr val="dk1"/>
                </a:solidFill>
              </a:rPr>
              <a:t> </a:t>
            </a:r>
            <a:r>
              <a:rPr lang="en" sz="1300">
                <a:solidFill>
                  <a:schemeClr val="dk1"/>
                </a:solidFill>
              </a:rPr>
              <a:t>total_visitor_transactions </a:t>
            </a:r>
            <a:r>
              <a:rPr lang="en" sz="1300">
                <a:solidFill>
                  <a:schemeClr val="dk1"/>
                </a:solidFill>
                <a:latin typeface="Arial"/>
                <a:ea typeface="Arial"/>
                <a:cs typeface="Arial"/>
                <a:sym typeface="Arial"/>
              </a:rPr>
              <a:t>-</a:t>
            </a:r>
            <a:r>
              <a:rPr lang="en" sz="1300">
                <a:solidFill>
                  <a:schemeClr val="dk1"/>
                </a:solidFill>
              </a:rPr>
              <a:t> transactions.</a:t>
            </a:r>
            <a:endParaRPr sz="1300">
              <a:solidFill>
                <a:schemeClr val="dk1"/>
              </a:solidFill>
            </a:endParaRPr>
          </a:p>
        </p:txBody>
      </p:sp>
      <p:sp>
        <p:nvSpPr>
          <p:cNvPr id="109" name="Google Shape;10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Assumptions</a:t>
            </a:r>
            <a:endParaRPr b="1">
              <a:solidFill>
                <a:schemeClr val="dk1"/>
              </a:solidFill>
            </a:endParaRPr>
          </a:p>
          <a:p>
            <a:pPr indent="-317500" lvl="0" marL="457200" rtl="0" algn="l">
              <a:spcBef>
                <a:spcPts val="1600"/>
              </a:spcBef>
              <a:spcAft>
                <a:spcPts val="0"/>
              </a:spcAft>
              <a:buClr>
                <a:schemeClr val="dk1"/>
              </a:buClr>
              <a:buSzPts val="1400"/>
              <a:buChar char="●"/>
            </a:pPr>
            <a:r>
              <a:rPr lang="en">
                <a:solidFill>
                  <a:schemeClr val="dk1"/>
                </a:solidFill>
              </a:rPr>
              <a:t>The path a user takes to make a booking refers to the pagePath column.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Due to the nature of the website, a high </a:t>
            </a:r>
            <a:r>
              <a:rPr lang="en">
                <a:solidFill>
                  <a:schemeClr val="dk1"/>
                </a:solidFill>
              </a:rPr>
              <a:t>bounce</a:t>
            </a:r>
            <a:r>
              <a:rPr lang="en">
                <a:solidFill>
                  <a:schemeClr val="dk1"/>
                </a:solidFill>
              </a:rPr>
              <a:t> rate is considered bad.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conversion rate is found using the marketing_channel_timeseries table.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Incremental bookings are considered to contain the total amount of transactions within the time period </a:t>
            </a:r>
            <a:r>
              <a:rPr lang="en">
                <a:solidFill>
                  <a:schemeClr val="dk1"/>
                </a:solidFill>
                <a:latin typeface="Arial"/>
                <a:ea typeface="Arial"/>
                <a:cs typeface="Arial"/>
                <a:sym typeface="Arial"/>
              </a:rPr>
              <a:t>- </a:t>
            </a:r>
            <a:r>
              <a:rPr lang="en">
                <a:solidFill>
                  <a:schemeClr val="dk1"/>
                </a:solidFill>
              </a:rPr>
              <a:t>the transactions during visit number one.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650" y="452200"/>
            <a:ext cx="8520600" cy="572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b="1" lang="en" sz="2400"/>
              <a:t>Which marketing source delivers the most bookings?</a:t>
            </a:r>
            <a:endParaRPr b="1" sz="2400"/>
          </a:p>
        </p:txBody>
      </p:sp>
      <p:sp>
        <p:nvSpPr>
          <p:cNvPr id="115" name="Google Shape;115;p18"/>
          <p:cNvSpPr txBox="1"/>
          <p:nvPr>
            <p:ph idx="1" type="body"/>
          </p:nvPr>
        </p:nvSpPr>
        <p:spPr>
          <a:xfrm>
            <a:off x="311700" y="1850800"/>
            <a:ext cx="8520600" cy="271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pic>
        <p:nvPicPr>
          <p:cNvPr id="116" name="Google Shape;116;p18" title="Chart"/>
          <p:cNvPicPr preferRelativeResize="0"/>
          <p:nvPr/>
        </p:nvPicPr>
        <p:blipFill>
          <a:blip r:embed="rId3">
            <a:alphaModFix/>
          </a:blip>
          <a:stretch>
            <a:fillRect/>
          </a:stretch>
        </p:blipFill>
        <p:spPr>
          <a:xfrm>
            <a:off x="4787600" y="2269650"/>
            <a:ext cx="3987525" cy="2718000"/>
          </a:xfrm>
          <a:prstGeom prst="rect">
            <a:avLst/>
          </a:prstGeom>
          <a:noFill/>
          <a:ln>
            <a:noFill/>
          </a:ln>
        </p:spPr>
      </p:pic>
      <p:pic>
        <p:nvPicPr>
          <p:cNvPr id="117" name="Google Shape;117;p18" title="Chart"/>
          <p:cNvPicPr preferRelativeResize="0"/>
          <p:nvPr/>
        </p:nvPicPr>
        <p:blipFill>
          <a:blip r:embed="rId4">
            <a:alphaModFix/>
          </a:blip>
          <a:stretch>
            <a:fillRect/>
          </a:stretch>
        </p:blipFill>
        <p:spPr>
          <a:xfrm>
            <a:off x="272750" y="2269650"/>
            <a:ext cx="4299249" cy="2718000"/>
          </a:xfrm>
          <a:prstGeom prst="rect">
            <a:avLst/>
          </a:prstGeom>
          <a:noFill/>
          <a:ln>
            <a:noFill/>
          </a:ln>
        </p:spPr>
      </p:pic>
      <p:sp>
        <p:nvSpPr>
          <p:cNvPr id="118" name="Google Shape;118;p18"/>
          <p:cNvSpPr txBox="1"/>
          <p:nvPr/>
        </p:nvSpPr>
        <p:spPr>
          <a:xfrm>
            <a:off x="64575" y="1076050"/>
            <a:ext cx="8652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Direct visits to the Google Merchandise Store accounts for a considerable majority with </a:t>
            </a:r>
            <a:r>
              <a:rPr b="1" lang="en">
                <a:solidFill>
                  <a:schemeClr val="dk1"/>
                </a:solidFill>
                <a:latin typeface="Average"/>
                <a:ea typeface="Average"/>
                <a:cs typeface="Average"/>
                <a:sym typeface="Average"/>
              </a:rPr>
              <a:t>65%</a:t>
            </a:r>
            <a:r>
              <a:rPr lang="en">
                <a:solidFill>
                  <a:schemeClr val="dk1"/>
                </a:solidFill>
                <a:latin typeface="Average"/>
                <a:ea typeface="Average"/>
                <a:cs typeface="Average"/>
                <a:sym typeface="Average"/>
              </a:rPr>
              <a:t> of total bookings and </a:t>
            </a:r>
            <a:r>
              <a:rPr b="1" lang="en">
                <a:solidFill>
                  <a:schemeClr val="dk1"/>
                </a:solidFill>
                <a:latin typeface="Average"/>
                <a:ea typeface="Average"/>
                <a:cs typeface="Average"/>
                <a:sym typeface="Average"/>
              </a:rPr>
              <a:t>79%</a:t>
            </a:r>
            <a:r>
              <a:rPr lang="en">
                <a:solidFill>
                  <a:schemeClr val="dk1"/>
                </a:solidFill>
                <a:latin typeface="Average"/>
                <a:ea typeface="Average"/>
                <a:cs typeface="Average"/>
                <a:sym typeface="Average"/>
              </a:rPr>
              <a:t> of total revenue being direct visits.</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other notable source is Google search which accounts for </a:t>
            </a:r>
            <a:r>
              <a:rPr b="1" lang="en">
                <a:solidFill>
                  <a:schemeClr val="dk1"/>
                </a:solidFill>
                <a:latin typeface="Average"/>
                <a:ea typeface="Average"/>
                <a:cs typeface="Average"/>
                <a:sym typeface="Average"/>
              </a:rPr>
              <a:t>33% </a:t>
            </a:r>
            <a:r>
              <a:rPr lang="en">
                <a:solidFill>
                  <a:schemeClr val="dk1"/>
                </a:solidFill>
                <a:latin typeface="Average"/>
                <a:ea typeface="Average"/>
                <a:cs typeface="Average"/>
                <a:sym typeface="Average"/>
              </a:rPr>
              <a:t>of total bookings and </a:t>
            </a:r>
            <a:r>
              <a:rPr b="1" lang="en">
                <a:solidFill>
                  <a:schemeClr val="dk1"/>
                </a:solidFill>
                <a:latin typeface="Average"/>
                <a:ea typeface="Average"/>
                <a:cs typeface="Average"/>
                <a:sym typeface="Average"/>
              </a:rPr>
              <a:t>20% </a:t>
            </a:r>
            <a:r>
              <a:rPr lang="en">
                <a:solidFill>
                  <a:schemeClr val="dk1"/>
                </a:solidFill>
                <a:latin typeface="Average"/>
                <a:ea typeface="Average"/>
                <a:cs typeface="Average"/>
                <a:sym typeface="Average"/>
              </a:rPr>
              <a:t>of total revenue.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 </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29125"/>
            <a:ext cx="8520600" cy="73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2. </a:t>
            </a:r>
            <a:r>
              <a:rPr lang="en" sz="1900"/>
              <a:t>How does bounce rate vary by marketing channel (source &amp; medium)? Are the differences significant?</a:t>
            </a:r>
            <a:endParaRPr sz="1900"/>
          </a:p>
        </p:txBody>
      </p:sp>
      <p:sp>
        <p:nvSpPr>
          <p:cNvPr id="124" name="Google Shape;124;p19"/>
          <p:cNvSpPr txBox="1"/>
          <p:nvPr>
            <p:ph idx="1" type="body"/>
          </p:nvPr>
        </p:nvSpPr>
        <p:spPr>
          <a:xfrm>
            <a:off x="311700" y="1011475"/>
            <a:ext cx="3641100" cy="385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Most bounces are attributed to organic google searches and referrals with a total of </a:t>
            </a:r>
            <a:r>
              <a:rPr b="1" lang="en" sz="1300">
                <a:solidFill>
                  <a:schemeClr val="dk1"/>
                </a:solidFill>
              </a:rPr>
              <a:t>7,361 </a:t>
            </a:r>
            <a:r>
              <a:rPr lang="en" sz="1300">
                <a:solidFill>
                  <a:schemeClr val="dk1"/>
                </a:solidFill>
              </a:rPr>
              <a:t>bounces between the two mediums</a:t>
            </a:r>
            <a:r>
              <a:rPr lang="en" sz="1300">
                <a:solidFill>
                  <a:schemeClr val="dk1"/>
                </a:solidFill>
              </a:rPr>
              <a:t>. In such cases people using Google Search or being referred by other sites do not believe that the </a:t>
            </a:r>
            <a:r>
              <a:rPr lang="en" sz="1300">
                <a:solidFill>
                  <a:schemeClr val="dk1"/>
                </a:solidFill>
              </a:rPr>
              <a:t>Google Merchandise Store will fulfill their needs and they choose to search elsewhere.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Considering that the majority of bookings are direct (none), the total number of bounces being </a:t>
            </a:r>
            <a:r>
              <a:rPr i="1" lang="en" sz="1300">
                <a:solidFill>
                  <a:schemeClr val="dk1"/>
                </a:solidFill>
              </a:rPr>
              <a:t>lower </a:t>
            </a:r>
            <a:r>
              <a:rPr lang="en" sz="1300">
                <a:solidFill>
                  <a:schemeClr val="dk1"/>
                </a:solidFill>
              </a:rPr>
              <a:t>at </a:t>
            </a:r>
            <a:r>
              <a:rPr b="1" lang="en" sz="1300">
                <a:solidFill>
                  <a:schemeClr val="dk1"/>
                </a:solidFill>
              </a:rPr>
              <a:t>4,460 </a:t>
            </a:r>
            <a:r>
              <a:rPr lang="en" sz="1300">
                <a:solidFill>
                  <a:schemeClr val="dk1"/>
                </a:solidFill>
              </a:rPr>
              <a:t>is an indicator that those who already understand the value of the </a:t>
            </a:r>
            <a:r>
              <a:rPr lang="en" sz="1300">
                <a:solidFill>
                  <a:schemeClr val="dk1"/>
                </a:solidFill>
              </a:rPr>
              <a:t>Google Merchandise Store will successfully use it, while those who are just discovering the site are more likely to look elsewhere.</a:t>
            </a:r>
            <a:endParaRPr sz="1300">
              <a:solidFill>
                <a:schemeClr val="dk1"/>
              </a:solidFill>
            </a:endParaRPr>
          </a:p>
          <a:p>
            <a:pPr indent="0" lvl="0" marL="457200" rtl="0" algn="l">
              <a:spcBef>
                <a:spcPts val="1600"/>
              </a:spcBef>
              <a:spcAft>
                <a:spcPts val="1600"/>
              </a:spcAft>
              <a:buNone/>
            </a:pPr>
            <a:r>
              <a:t/>
            </a:r>
            <a:endParaRPr sz="1500">
              <a:solidFill>
                <a:schemeClr val="dk1"/>
              </a:solidFill>
            </a:endParaRPr>
          </a:p>
        </p:txBody>
      </p:sp>
      <p:pic>
        <p:nvPicPr>
          <p:cNvPr id="125" name="Google Shape;125;p19" title="Chart"/>
          <p:cNvPicPr preferRelativeResize="0"/>
          <p:nvPr/>
        </p:nvPicPr>
        <p:blipFill>
          <a:blip r:embed="rId3">
            <a:alphaModFix/>
          </a:blip>
          <a:stretch>
            <a:fillRect/>
          </a:stretch>
        </p:blipFill>
        <p:spPr>
          <a:xfrm>
            <a:off x="4837862" y="616950"/>
            <a:ext cx="3744624" cy="2246774"/>
          </a:xfrm>
          <a:prstGeom prst="rect">
            <a:avLst/>
          </a:prstGeom>
          <a:noFill/>
          <a:ln>
            <a:noFill/>
          </a:ln>
        </p:spPr>
      </p:pic>
      <p:pic>
        <p:nvPicPr>
          <p:cNvPr id="126" name="Google Shape;126;p19" title="Chart"/>
          <p:cNvPicPr preferRelativeResize="0"/>
          <p:nvPr/>
        </p:nvPicPr>
        <p:blipFill>
          <a:blip r:embed="rId4">
            <a:alphaModFix/>
          </a:blip>
          <a:stretch>
            <a:fillRect/>
          </a:stretch>
        </p:blipFill>
        <p:spPr>
          <a:xfrm>
            <a:off x="4837850" y="2928300"/>
            <a:ext cx="3744624" cy="2166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337150"/>
            <a:ext cx="85206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 </a:t>
            </a:r>
            <a:r>
              <a:rPr lang="en" sz="2000"/>
              <a:t>Which factors most strongly influence conversion rate (transactions / visit)</a:t>
            </a:r>
            <a:endParaRPr sz="2000"/>
          </a:p>
          <a:p>
            <a:pPr indent="0" lvl="0" marL="0" rtl="0" algn="l">
              <a:spcBef>
                <a:spcPts val="0"/>
              </a:spcBef>
              <a:spcAft>
                <a:spcPts val="0"/>
              </a:spcAft>
              <a:buNone/>
            </a:pPr>
            <a:r>
              <a:t/>
            </a:r>
            <a:endParaRPr/>
          </a:p>
        </p:txBody>
      </p:sp>
      <p:sp>
        <p:nvSpPr>
          <p:cNvPr id="132" name="Google Shape;132;p20"/>
          <p:cNvSpPr txBox="1"/>
          <p:nvPr>
            <p:ph idx="1" type="body"/>
          </p:nvPr>
        </p:nvSpPr>
        <p:spPr>
          <a:xfrm>
            <a:off x="311700" y="1028700"/>
            <a:ext cx="8520600" cy="354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Following the trends already discovered, it can be seen that direct (none) visits to the site is most likely to lead to transactions.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Referrals have a considerably low conversion rate coupled with a high bounce rate.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CPC and CPM move in the opposite direction to referrals, having a lower bounce rate while </a:t>
            </a:r>
            <a:r>
              <a:rPr lang="en" sz="1300">
                <a:solidFill>
                  <a:schemeClr val="dk1"/>
                </a:solidFill>
              </a:rPr>
              <a:t>showing</a:t>
            </a:r>
            <a:r>
              <a:rPr lang="en" sz="1300">
                <a:solidFill>
                  <a:schemeClr val="dk1"/>
                </a:solidFill>
              </a:rPr>
              <a:t> a stronger conversion rate.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vast </a:t>
            </a:r>
            <a:r>
              <a:rPr lang="en" sz="1300">
                <a:solidFill>
                  <a:schemeClr val="dk1"/>
                </a:solidFill>
              </a:rPr>
              <a:t>majority of conversions occur when people are not using mobile phones.</a:t>
            </a:r>
            <a:endParaRPr sz="1300">
              <a:solidFill>
                <a:schemeClr val="dk1"/>
              </a:solidFill>
            </a:endParaRPr>
          </a:p>
        </p:txBody>
      </p:sp>
      <p:pic>
        <p:nvPicPr>
          <p:cNvPr id="133" name="Google Shape;133;p20" title="Chart"/>
          <p:cNvPicPr preferRelativeResize="0"/>
          <p:nvPr/>
        </p:nvPicPr>
        <p:blipFill>
          <a:blip r:embed="rId3">
            <a:alphaModFix/>
          </a:blip>
          <a:stretch>
            <a:fillRect/>
          </a:stretch>
        </p:blipFill>
        <p:spPr>
          <a:xfrm>
            <a:off x="4671600" y="2629375"/>
            <a:ext cx="4160701" cy="2413550"/>
          </a:xfrm>
          <a:prstGeom prst="rect">
            <a:avLst/>
          </a:prstGeom>
          <a:noFill/>
          <a:ln>
            <a:noFill/>
          </a:ln>
        </p:spPr>
      </p:pic>
      <p:pic>
        <p:nvPicPr>
          <p:cNvPr id="134" name="Google Shape;134;p20" title="Chart"/>
          <p:cNvPicPr preferRelativeResize="0"/>
          <p:nvPr/>
        </p:nvPicPr>
        <p:blipFill>
          <a:blip r:embed="rId4">
            <a:alphaModFix/>
          </a:blip>
          <a:stretch>
            <a:fillRect/>
          </a:stretch>
        </p:blipFill>
        <p:spPr>
          <a:xfrm>
            <a:off x="311699" y="2629363"/>
            <a:ext cx="3903324" cy="241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301300"/>
            <a:ext cx="8520600" cy="7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4. </a:t>
            </a:r>
            <a:r>
              <a:rPr lang="en" sz="2200"/>
              <a:t>How complex are the paths a user takes to make a booking?</a:t>
            </a:r>
            <a:endParaRPr sz="2200"/>
          </a:p>
          <a:p>
            <a:pPr indent="0" lvl="0" marL="0" rtl="0" algn="l">
              <a:spcBef>
                <a:spcPts val="0"/>
              </a:spcBef>
              <a:spcAft>
                <a:spcPts val="0"/>
              </a:spcAft>
              <a:buNone/>
            </a:pPr>
            <a:r>
              <a:t/>
            </a:r>
            <a:endParaRPr/>
          </a:p>
        </p:txBody>
      </p:sp>
      <p:sp>
        <p:nvSpPr>
          <p:cNvPr id="140" name="Google Shape;140;p21"/>
          <p:cNvSpPr txBox="1"/>
          <p:nvPr>
            <p:ph idx="1" type="body"/>
          </p:nvPr>
        </p:nvSpPr>
        <p:spPr>
          <a:xfrm>
            <a:off x="204100" y="1190825"/>
            <a:ext cx="3605100" cy="348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There are </a:t>
            </a:r>
            <a:r>
              <a:rPr b="1" lang="en" sz="1500">
                <a:solidFill>
                  <a:schemeClr val="dk1"/>
                </a:solidFill>
              </a:rPr>
              <a:t>393</a:t>
            </a:r>
            <a:r>
              <a:rPr lang="en" sz="1500">
                <a:solidFill>
                  <a:schemeClr val="dk1"/>
                </a:solidFill>
              </a:rPr>
              <a:t> distinct page paths that users have taken. </a:t>
            </a:r>
            <a:r>
              <a:rPr b="1" lang="en" sz="1500">
                <a:solidFill>
                  <a:schemeClr val="dk1"/>
                </a:solidFill>
              </a:rPr>
              <a:t>382 </a:t>
            </a:r>
            <a:r>
              <a:rPr lang="en" sz="1500">
                <a:solidFill>
                  <a:schemeClr val="dk1"/>
                </a:solidFill>
              </a:rPr>
              <a:t>of these distinct page paths have led to at least one transaction.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Removing the basic web pages such as ‘basket’ or ‘sign in’, we can see the most popular paths that lead to bookings.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Men’s t-shirts are the most </a:t>
            </a:r>
            <a:r>
              <a:rPr lang="en" sz="1500">
                <a:solidFill>
                  <a:schemeClr val="dk1"/>
                </a:solidFill>
              </a:rPr>
              <a:t>popular</a:t>
            </a:r>
            <a:r>
              <a:rPr lang="en" sz="1500">
                <a:solidFill>
                  <a:schemeClr val="dk1"/>
                </a:solidFill>
              </a:rPr>
              <a:t> paths with a combined </a:t>
            </a:r>
            <a:r>
              <a:rPr b="1" lang="en" sz="1500">
                <a:solidFill>
                  <a:schemeClr val="dk1"/>
                </a:solidFill>
              </a:rPr>
              <a:t>1,110 </a:t>
            </a:r>
            <a:r>
              <a:rPr lang="en" sz="1500">
                <a:solidFill>
                  <a:schemeClr val="dk1"/>
                </a:solidFill>
              </a:rPr>
              <a:t>visits </a:t>
            </a:r>
            <a:r>
              <a:rPr lang="en" sz="1500">
                <a:solidFill>
                  <a:schemeClr val="dk1"/>
                </a:solidFill>
              </a:rPr>
              <a:t>while women’s t-shirts are second with </a:t>
            </a:r>
            <a:r>
              <a:rPr b="1" lang="en" sz="1500">
                <a:solidFill>
                  <a:schemeClr val="dk1"/>
                </a:solidFill>
              </a:rPr>
              <a:t>223 </a:t>
            </a:r>
            <a:r>
              <a:rPr lang="en" sz="1500">
                <a:solidFill>
                  <a:schemeClr val="dk1"/>
                </a:solidFill>
              </a:rPr>
              <a:t>visits.</a:t>
            </a:r>
            <a:endParaRPr sz="1500">
              <a:solidFill>
                <a:schemeClr val="dk1"/>
              </a:solidFill>
            </a:endParaRPr>
          </a:p>
        </p:txBody>
      </p:sp>
      <p:pic>
        <p:nvPicPr>
          <p:cNvPr id="141" name="Google Shape;141;p21" title="Chart"/>
          <p:cNvPicPr preferRelativeResize="0"/>
          <p:nvPr/>
        </p:nvPicPr>
        <p:blipFill>
          <a:blip r:embed="rId3">
            <a:alphaModFix/>
          </a:blip>
          <a:stretch>
            <a:fillRect/>
          </a:stretch>
        </p:blipFill>
        <p:spPr>
          <a:xfrm>
            <a:off x="3998950" y="1298425"/>
            <a:ext cx="4963198" cy="329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