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e729b5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e729b5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15cac19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15cac19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e729b55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e729b55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729b55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729b55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e729b557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e729b55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e729b55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e729b55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e729b55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e729b55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New Taipei City Property Values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An Analysis of Property Value in New Taipei done for a real estate firm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Data is the market </a:t>
            </a:r>
            <a:r>
              <a:rPr lang="en" sz="1600"/>
              <a:t>historical </a:t>
            </a:r>
            <a:r>
              <a:rPr lang="en" sz="1600"/>
              <a:t>real estate valuation collected from Sindian Dist., New Taipei City, Taiwan.</a:t>
            </a:r>
            <a:endParaRPr sz="1600"/>
          </a:p>
          <a:p>
            <a:pPr indent="0" lvl="0" marL="0" rtl="0" algn="l">
              <a:spcBef>
                <a:spcPts val="1200"/>
              </a:spcBef>
              <a:spcAft>
                <a:spcPts val="1200"/>
              </a:spcAft>
              <a:buNone/>
            </a:pPr>
            <a:r>
              <a:rPr lang="en" sz="1600"/>
              <a:t>Features: the features in our data set are transaction date by year and month, house age in years, distance to the nearest Mass Rapid Transit station, number of convenience stores nearby, latitude, longitude, and the target variable is price per ping (a ping is 3.3m</a:t>
            </a:r>
            <a:r>
              <a:rPr baseline="30000" lang="en" sz="1600"/>
              <a:t>2</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 real estate investment firm located out of new Taipei City is struggling to predict what properties are undervalued and overvalued.  They have provided this dataset hoping to get a model that can predict the value of any given property.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23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dnjdnd</a:t>
            </a:r>
            <a:endParaRPr/>
          </a:p>
        </p:txBody>
      </p:sp>
      <p:pic>
        <p:nvPicPr>
          <p:cNvPr id="148" name="Google Shape;148;p16"/>
          <p:cNvPicPr preferRelativeResize="0"/>
          <p:nvPr/>
        </p:nvPicPr>
        <p:blipFill>
          <a:blip r:embed="rId3">
            <a:alphaModFix/>
          </a:blip>
          <a:stretch>
            <a:fillRect/>
          </a:stretch>
        </p:blipFill>
        <p:spPr>
          <a:xfrm>
            <a:off x="311698" y="1152473"/>
            <a:ext cx="4260300" cy="3017372"/>
          </a:xfrm>
          <a:prstGeom prst="rect">
            <a:avLst/>
          </a:prstGeom>
          <a:noFill/>
          <a:ln>
            <a:noFill/>
          </a:ln>
        </p:spPr>
      </p:pic>
      <p:pic>
        <p:nvPicPr>
          <p:cNvPr id="149" name="Google Shape;149;p16"/>
          <p:cNvPicPr preferRelativeResize="0"/>
          <p:nvPr/>
        </p:nvPicPr>
        <p:blipFill>
          <a:blip r:embed="rId4">
            <a:alphaModFix/>
          </a:blip>
          <a:stretch>
            <a:fillRect/>
          </a:stretch>
        </p:blipFill>
        <p:spPr>
          <a:xfrm>
            <a:off x="4514764" y="1152475"/>
            <a:ext cx="4317535" cy="3017375"/>
          </a:xfrm>
          <a:prstGeom prst="rect">
            <a:avLst/>
          </a:prstGeom>
          <a:noFill/>
          <a:ln>
            <a:noFill/>
          </a:ln>
        </p:spPr>
      </p:pic>
      <p:sp>
        <p:nvSpPr>
          <p:cNvPr id="150" name="Google Shape;150;p16"/>
          <p:cNvSpPr txBox="1"/>
          <p:nvPr/>
        </p:nvSpPr>
        <p:spPr>
          <a:xfrm>
            <a:off x="748700" y="4379825"/>
            <a:ext cx="80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further North and East, the higher the value up to a point.  </a:t>
            </a:r>
            <a:r>
              <a:rPr lang="en"/>
              <a:t>The</a:t>
            </a:r>
            <a:r>
              <a:rPr lang="en"/>
              <a:t> value gains level off at that point.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754875" y="542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Visuals cont.</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17"/>
          <p:cNvPicPr preferRelativeResize="0"/>
          <p:nvPr/>
        </p:nvPicPr>
        <p:blipFill>
          <a:blip r:embed="rId3">
            <a:alphaModFix/>
          </a:blip>
          <a:stretch>
            <a:fillRect/>
          </a:stretch>
        </p:blipFill>
        <p:spPr>
          <a:xfrm>
            <a:off x="311700" y="1152476"/>
            <a:ext cx="4378663" cy="3119150"/>
          </a:xfrm>
          <a:prstGeom prst="rect">
            <a:avLst/>
          </a:prstGeom>
          <a:noFill/>
          <a:ln>
            <a:noFill/>
          </a:ln>
        </p:spPr>
      </p:pic>
      <p:pic>
        <p:nvPicPr>
          <p:cNvPr id="158" name="Google Shape;158;p17"/>
          <p:cNvPicPr preferRelativeResize="0"/>
          <p:nvPr/>
        </p:nvPicPr>
        <p:blipFill>
          <a:blip r:embed="rId4">
            <a:alphaModFix/>
          </a:blip>
          <a:stretch>
            <a:fillRect/>
          </a:stretch>
        </p:blipFill>
        <p:spPr>
          <a:xfrm>
            <a:off x="4572000" y="1152474"/>
            <a:ext cx="4260299" cy="3119148"/>
          </a:xfrm>
          <a:prstGeom prst="rect">
            <a:avLst/>
          </a:prstGeom>
          <a:noFill/>
          <a:ln>
            <a:noFill/>
          </a:ln>
        </p:spPr>
      </p:pic>
      <p:sp>
        <p:nvSpPr>
          <p:cNvPr id="159" name="Google Shape;159;p17"/>
          <p:cNvSpPr txBox="1"/>
          <p:nvPr/>
        </p:nvSpPr>
        <p:spPr>
          <a:xfrm>
            <a:off x="311700" y="444722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Proximity to convenience stores and distance from mass transit stations are also predictors of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Strengths</a:t>
            </a:r>
            <a:endParaRPr/>
          </a:p>
        </p:txBody>
      </p:sp>
      <p:sp>
        <p:nvSpPr>
          <p:cNvPr id="165" name="Google Shape;165;p18"/>
          <p:cNvSpPr txBox="1"/>
          <p:nvPr>
            <p:ph idx="1" type="body"/>
          </p:nvPr>
        </p:nvSpPr>
        <p:spPr>
          <a:xfrm>
            <a:off x="819150" y="1459725"/>
            <a:ext cx="7505700" cy="297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model is a bagged forest, it’s strengths can be best described by two metrics:</a:t>
            </a:r>
            <a:endParaRPr sz="1400"/>
          </a:p>
          <a:p>
            <a:pPr indent="-304800" lvl="1" marL="914400" rtl="0" algn="l">
              <a:spcBef>
                <a:spcPts val="0"/>
              </a:spcBef>
              <a:spcAft>
                <a:spcPts val="0"/>
              </a:spcAft>
              <a:buSzPts val="1200"/>
              <a:buChar char="○"/>
            </a:pPr>
            <a:r>
              <a:rPr b="1" lang="en" sz="1200"/>
              <a:t>Predictive power:</a:t>
            </a:r>
            <a:r>
              <a:rPr lang="en" sz="1200"/>
              <a:t> we have several strong explanatory variables, as shown in the visuals.  Location is possibly the biggest one, particularly proximity to coast, which is to the north and east.  Being near convenience stores, which are far more flexible businesses in Taiwan, is also a strong explanatory variable, and distance from mass rapid transit are all variables which lend strength to our model</a:t>
            </a:r>
            <a:endParaRPr sz="1200"/>
          </a:p>
          <a:p>
            <a:pPr indent="-304800" lvl="1" marL="914400" rtl="0" algn="l">
              <a:spcBef>
                <a:spcPts val="0"/>
              </a:spcBef>
              <a:spcAft>
                <a:spcPts val="0"/>
              </a:spcAft>
              <a:buSzPts val="1200"/>
              <a:buChar char="○"/>
            </a:pPr>
            <a:r>
              <a:rPr b="1" lang="en" sz="1200"/>
              <a:t>Low Variance</a:t>
            </a:r>
            <a:r>
              <a:rPr lang="en" sz="1200"/>
              <a:t>: </a:t>
            </a:r>
            <a:r>
              <a:rPr lang="en" sz="1200"/>
              <a:t>our model’s predictions are on average from the actual figure.  </a:t>
            </a:r>
            <a:r>
              <a:rPr b="1" lang="en" sz="1200"/>
              <a:t>Our mean value per ping is 38.5, and our RMSE is 6.2, meaning that our model’s average deviation from the real value is only around 15%.</a:t>
            </a:r>
            <a:r>
              <a:rPr lang="en" sz="1200"/>
              <a:t>  Essentially, this means the average prediction will be able to predict a home’s value within a 15% confidence interval.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Weaknesses</a:t>
            </a:r>
            <a:endParaRPr/>
          </a:p>
        </p:txBody>
      </p:sp>
      <p:sp>
        <p:nvSpPr>
          <p:cNvPr id="171" name="Google Shape;171;p19"/>
          <p:cNvSpPr txBox="1"/>
          <p:nvPr>
            <p:ph idx="1" type="body"/>
          </p:nvPr>
        </p:nvSpPr>
        <p:spPr>
          <a:xfrm>
            <a:off x="819150" y="1459725"/>
            <a:ext cx="7505700" cy="297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most important thing to remember about this model is that </a:t>
            </a:r>
            <a:r>
              <a:rPr b="1" lang="en" sz="1400"/>
              <a:t>it is limited</a:t>
            </a:r>
            <a:r>
              <a:rPr lang="en" sz="1400"/>
              <a:t>.  The data is from:</a:t>
            </a:r>
            <a:endParaRPr sz="1400"/>
          </a:p>
          <a:p>
            <a:pPr indent="-304800" lvl="1" marL="914400" rtl="0" algn="l">
              <a:spcBef>
                <a:spcPts val="0"/>
              </a:spcBef>
              <a:spcAft>
                <a:spcPts val="0"/>
              </a:spcAft>
              <a:buSzPts val="1200"/>
              <a:buChar char="○"/>
            </a:pPr>
            <a:r>
              <a:rPr lang="en" sz="1200"/>
              <a:t>One city in Taiwan</a:t>
            </a:r>
            <a:endParaRPr sz="1200"/>
          </a:p>
          <a:p>
            <a:pPr indent="-304800" lvl="1" marL="914400" rtl="0" algn="l">
              <a:spcBef>
                <a:spcPts val="0"/>
              </a:spcBef>
              <a:spcAft>
                <a:spcPts val="0"/>
              </a:spcAft>
              <a:buSzPts val="1200"/>
              <a:buChar char="○"/>
            </a:pPr>
            <a:r>
              <a:rPr lang="en" sz="1200"/>
              <a:t>One year long period</a:t>
            </a:r>
            <a:endParaRPr sz="1200"/>
          </a:p>
          <a:p>
            <a:pPr indent="0" lvl="0" marL="457200" rtl="0" algn="l">
              <a:spcBef>
                <a:spcPts val="1200"/>
              </a:spcBef>
              <a:spcAft>
                <a:spcPts val="0"/>
              </a:spcAft>
              <a:buNone/>
            </a:pPr>
            <a:r>
              <a:rPr lang="en" sz="1400"/>
              <a:t>So as long as the model is applied to this city in Taiwan, we just need to see if the real estate market is comparable to that year.</a:t>
            </a:r>
            <a:endParaRPr sz="1400"/>
          </a:p>
          <a:p>
            <a:pPr indent="-317500" lvl="0" marL="457200" rtl="0" algn="l">
              <a:spcBef>
                <a:spcPts val="1200"/>
              </a:spcBef>
              <a:spcAft>
                <a:spcPts val="0"/>
              </a:spcAft>
              <a:buSzPts val="1400"/>
              <a:buChar char="●"/>
            </a:pPr>
            <a:r>
              <a:rPr lang="en" sz="1400"/>
              <a:t>This data does not </a:t>
            </a:r>
            <a:r>
              <a:rPr lang="en" sz="1400"/>
              <a:t>show</a:t>
            </a:r>
            <a:r>
              <a:rPr lang="en" sz="1400"/>
              <a:t> us home size, just price per ping.  Size probably would be a very useful variable.  I am willing to bet a useful variable like that would really help us shore up our R</a:t>
            </a:r>
            <a:r>
              <a:rPr baseline="30000" lang="en" sz="1400"/>
              <a:t>2</a:t>
            </a:r>
            <a:r>
              <a:rPr lang="en" sz="1400"/>
              <a:t> value, probably reduce variance even further.  If that data can be collected, I would be willing to bet we could get an extremely strong model.  </a:t>
            </a:r>
            <a:endParaRPr sz="1400"/>
          </a:p>
          <a:p>
            <a:pPr indent="-317500" lvl="0" marL="457200" rtl="0" algn="l">
              <a:spcBef>
                <a:spcPts val="0"/>
              </a:spcBef>
              <a:spcAft>
                <a:spcPts val="0"/>
              </a:spcAft>
              <a:buSzPts val="1400"/>
              <a:buChar char="●"/>
            </a:pPr>
            <a:r>
              <a:rPr lang="en" sz="1400"/>
              <a:t>Because of the 15% variance, </a:t>
            </a:r>
            <a:r>
              <a:rPr lang="en" sz="1400"/>
              <a:t>If we can’t afford the outcome price being 15% lower than predicted, a risk averse investing approach would be avoiding said property.</a:t>
            </a:r>
            <a:endParaRPr sz="1400"/>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177" name="Google Shape;177;p20"/>
          <p:cNvSpPr txBox="1"/>
          <p:nvPr>
            <p:ph idx="1" type="body"/>
          </p:nvPr>
        </p:nvSpPr>
        <p:spPr>
          <a:xfrm>
            <a:off x="819150" y="1652525"/>
            <a:ext cx="7505700" cy="27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There are some very clear patterns that do emerge when looking at this data.  </a:t>
            </a:r>
            <a:endParaRPr sz="1400"/>
          </a:p>
          <a:p>
            <a:pPr indent="-317500" lvl="0" marL="457200" rtl="0" algn="l">
              <a:spcBef>
                <a:spcPts val="1200"/>
              </a:spcBef>
              <a:spcAft>
                <a:spcPts val="0"/>
              </a:spcAft>
              <a:buSzPts val="1400"/>
              <a:buAutoNum type="arabicPeriod"/>
            </a:pPr>
            <a:r>
              <a:rPr lang="en" sz="1400"/>
              <a:t>The North and East areas of the city are </a:t>
            </a:r>
            <a:r>
              <a:rPr lang="en" sz="1400"/>
              <a:t>preferable</a:t>
            </a:r>
            <a:r>
              <a:rPr lang="en" sz="1400"/>
              <a:t> to the south and east, but only up to a point.  I would assume this is because it is closer to the coast</a:t>
            </a:r>
            <a:endParaRPr sz="1400"/>
          </a:p>
          <a:p>
            <a:pPr indent="-317500" lvl="0" marL="457200" rtl="0" algn="l">
              <a:spcBef>
                <a:spcPts val="0"/>
              </a:spcBef>
              <a:spcAft>
                <a:spcPts val="0"/>
              </a:spcAft>
              <a:buSzPts val="1400"/>
              <a:buAutoNum type="arabicPeriod"/>
            </a:pPr>
            <a:r>
              <a:rPr lang="en" sz="1400"/>
              <a:t>Similarly, being further from mass rapid transit is an indicator of value, but at a certain point we get no more returns.  </a:t>
            </a:r>
            <a:endParaRPr sz="1400"/>
          </a:p>
          <a:p>
            <a:pPr indent="-317500" lvl="0" marL="457200" rtl="0" algn="l">
              <a:spcBef>
                <a:spcPts val="0"/>
              </a:spcBef>
              <a:spcAft>
                <a:spcPts val="0"/>
              </a:spcAft>
              <a:buSzPts val="1400"/>
              <a:buAutoNum type="arabicPeriod"/>
            </a:pPr>
            <a:r>
              <a:rPr lang="en" sz="1400"/>
              <a:t>Finally, proximity to convenience stores indicates value.</a:t>
            </a:r>
            <a:endParaRPr sz="1400"/>
          </a:p>
          <a:p>
            <a:pPr indent="-317500" lvl="0" marL="457200" rtl="0" algn="l">
              <a:spcBef>
                <a:spcPts val="0"/>
              </a:spcBef>
              <a:spcAft>
                <a:spcPts val="0"/>
              </a:spcAft>
              <a:buSzPts val="1400"/>
              <a:buAutoNum type="arabicPeriod"/>
            </a:pPr>
            <a:r>
              <a:rPr lang="en" sz="1400"/>
              <a:t>One more takeaway is that these data points are not the only important data points out there.  Our variance is high and R</a:t>
            </a:r>
            <a:r>
              <a:rPr baseline="30000" lang="en" sz="1400"/>
              <a:t>2</a:t>
            </a:r>
            <a:r>
              <a:rPr lang="en" sz="1400"/>
              <a:t> is low enough that we are probably missing a couple key variables.</a:t>
            </a:r>
            <a:endParaRPr sz="1400"/>
          </a:p>
          <a:p>
            <a:pPr indent="-317500" lvl="0" marL="457200" rtl="0" algn="l">
              <a:spcBef>
                <a:spcPts val="0"/>
              </a:spcBef>
              <a:spcAft>
                <a:spcPts val="0"/>
              </a:spcAft>
              <a:buSzPts val="1400"/>
              <a:buAutoNum type="arabicPeriod"/>
            </a:pPr>
            <a:r>
              <a:rPr lang="en" sz="1400"/>
              <a:t>Because these results are based on price per unit of area, this is probably most useful for buying land to put a new building on, or buying a building to demolish and build real estate on.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