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1" orient="horz" pos="2160" userDrawn="1">
          <p15:clr>
            <a:srgbClr val="A4A3A4"/>
          </p15:clr>
        </p15:guide>
        <p15:guide id="2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FC"/>
    <a:srgbClr val="000000"/>
    <a:srgbClr val="B8BBC1"/>
    <a:srgbClr val="F4F3F5"/>
    <a:srgbClr val="F3F3F3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 autoAdjust="0"/>
    <p:restoredTop sz="96117" autoAdjust="0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muri\Downloads\Coronavirus.Raw.Data%20(6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transmission.rates!$A$19</c:f>
              <c:strCache>
                <c:ptCount val="1"/>
                <c:pt idx="0">
                  <c:v>Kenya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transmission.rates!$D$19:$N$19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0.95424413447703993</c:v>
                </c:pt>
                <c:pt idx="8">
                  <c:v>2.7958847786185208</c:v>
                </c:pt>
                <c:pt idx="9">
                  <c:v>3.4485576119504686</c:v>
                </c:pt>
                <c:pt idx="10">
                  <c:v>3.5706657507154609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81-334C-AB99-451DCC54FB1A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transmission.rates!$D$40:$M$40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xVal>
          <c:yVal>
            <c:numRef>
              <c:f>transmission.rates!$D$45:$M$45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0.21249999999999999</c:v>
                </c:pt>
                <c:pt idx="4">
                  <c:v>0.1988095238095238</c:v>
                </c:pt>
                <c:pt idx="5">
                  <c:v>0.27654761904761904</c:v>
                </c:pt>
                <c:pt idx="6">
                  <c:v>0.47126190476190483</c:v>
                </c:pt>
                <c:pt idx="7">
                  <c:v>6.3785714285714307E-2</c:v>
                </c:pt>
                <c:pt idx="8">
                  <c:v>-1.2016190476190478</c:v>
                </c:pt>
                <c:pt idx="9">
                  <c:v>-2.2994583333333329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081-334C-AB99-451DCC54F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885304"/>
        <c:axId val="789884024"/>
      </c:scatterChart>
      <c:valAx>
        <c:axId val="78988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84024"/>
        <c:crosses val="autoZero"/>
        <c:crossBetween val="midCat"/>
        <c:majorUnit val="1"/>
      </c:valAx>
      <c:valAx>
        <c:axId val="78988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85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transmission.rates!$A$15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transmission.rates!$D$15:$N$15</c:f>
              <c:numCache>
                <c:formatCode>0.0000</c:formatCode>
                <c:ptCount val="11"/>
                <c:pt idx="0">
                  <c:v>1.399130310545464</c:v>
                </c:pt>
                <c:pt idx="1">
                  <c:v>0</c:v>
                </c:pt>
                <c:pt idx="2">
                  <c:v>1.399130310545464</c:v>
                </c:pt>
                <c:pt idx="3">
                  <c:v>0</c:v>
                </c:pt>
                <c:pt idx="4">
                  <c:v>1.5576276433133123</c:v>
                </c:pt>
                <c:pt idx="5">
                  <c:v>4.8571547185063304</c:v>
                </c:pt>
                <c:pt idx="6">
                  <c:v>6.6059410393452476</c:v>
                </c:pt>
                <c:pt idx="7">
                  <c:v>7.6666727095247156</c:v>
                </c:pt>
                <c:pt idx="8">
                  <c:v>8.4256617796543427</c:v>
                </c:pt>
                <c:pt idx="9">
                  <c:v>9.0113179121986295</c:v>
                </c:pt>
                <c:pt idx="10">
                  <c:v>9.1167343280566566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EF-1446-A537-D1C4656D35A7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transmission.rates!$D$40:$M$40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xVal>
          <c:yVal>
            <c:numRef>
              <c:f>transmission.rates!$D$53:$M$53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0.19775000000000004</c:v>
                </c:pt>
                <c:pt idx="4">
                  <c:v>0.35073809523809524</c:v>
                </c:pt>
                <c:pt idx="5">
                  <c:v>-0.15326190476190479</c:v>
                </c:pt>
                <c:pt idx="6">
                  <c:v>-7.8285714285714292E-2</c:v>
                </c:pt>
                <c:pt idx="7">
                  <c:v>-1.5371190476190475</c:v>
                </c:pt>
                <c:pt idx="8">
                  <c:v>-5.3248095238095239</c:v>
                </c:pt>
                <c:pt idx="9">
                  <c:v>-5.5828749999999996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EF-1446-A537-D1C4656D3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992112"/>
        <c:axId val="404992432"/>
      </c:scatterChart>
      <c:valAx>
        <c:axId val="404992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92432"/>
        <c:crosses val="autoZero"/>
        <c:crossBetween val="midCat"/>
        <c:majorUnit val="1"/>
      </c:valAx>
      <c:valAx>
        <c:axId val="4049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transmission.rates!$A$17</c:f>
              <c:strCache>
                <c:ptCount val="1"/>
                <c:pt idx="0">
                  <c:v>United States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transmission.rates!$D$17:$N$17</c:f>
              <c:numCache>
                <c:formatCode>0.0000</c:formatCode>
                <c:ptCount val="11"/>
                <c:pt idx="0">
                  <c:v>1.2049057979185058</c:v>
                </c:pt>
                <c:pt idx="1">
                  <c:v>1.5573181522604205</c:v>
                </c:pt>
                <c:pt idx="2">
                  <c:v>0</c:v>
                </c:pt>
                <c:pt idx="3">
                  <c:v>0</c:v>
                </c:pt>
                <c:pt idx="4">
                  <c:v>3.2890504053178464</c:v>
                </c:pt>
                <c:pt idx="5">
                  <c:v>3.9301388119668417</c:v>
                </c:pt>
                <c:pt idx="6">
                  <c:v>6.111678767344948</c:v>
                </c:pt>
                <c:pt idx="7">
                  <c:v>7.6310707607778445</c:v>
                </c:pt>
                <c:pt idx="8">
                  <c:v>9.5329983348052743</c:v>
                </c:pt>
                <c:pt idx="9">
                  <c:v>10.344884130571002</c:v>
                </c:pt>
                <c:pt idx="10">
                  <c:v>10.191386015692341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8C-1545-B4FA-77481107A4F4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transmission.rates!$D$40:$M$40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xVal>
          <c:yVal>
            <c:numRef>
              <c:f>transmission.rates!$D$43:$M$43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0.24035000000000001</c:v>
                </c:pt>
                <c:pt idx="4">
                  <c:v>0.42440000000000005</c:v>
                </c:pt>
                <c:pt idx="5">
                  <c:v>0.7678285714285713</c:v>
                </c:pt>
                <c:pt idx="6">
                  <c:v>0.85151428571428589</c:v>
                </c:pt>
                <c:pt idx="7">
                  <c:v>-0.29974285714285709</c:v>
                </c:pt>
                <c:pt idx="8">
                  <c:v>-2.5796285714285716</c:v>
                </c:pt>
                <c:pt idx="9">
                  <c:v>-3.2908500000000003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8C-1545-B4FA-77481107A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864184"/>
        <c:axId val="789863544"/>
      </c:scatterChart>
      <c:valAx>
        <c:axId val="789864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63544"/>
        <c:crosses val="autoZero"/>
        <c:crossBetween val="midCat"/>
        <c:majorUnit val="1"/>
      </c:valAx>
      <c:valAx>
        <c:axId val="78986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64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transmission.rates!$A$16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transmission.rates!$D$16:$N$16</c:f>
              <c:numCache>
                <c:formatCode>0.0000</c:formatCode>
                <c:ptCount val="11"/>
                <c:pt idx="0">
                  <c:v>0</c:v>
                </c:pt>
                <c:pt idx="1">
                  <c:v>0.60316362863421491</c:v>
                </c:pt>
                <c:pt idx="2">
                  <c:v>0</c:v>
                </c:pt>
                <c:pt idx="3">
                  <c:v>0</c:v>
                </c:pt>
                <c:pt idx="4">
                  <c:v>5.3161522452824617</c:v>
                </c:pt>
                <c:pt idx="5">
                  <c:v>6.8544326948024894</c:v>
                </c:pt>
                <c:pt idx="6">
                  <c:v>7.9583189504289633</c:v>
                </c:pt>
                <c:pt idx="7">
                  <c:v>8.7488915371199969</c:v>
                </c:pt>
                <c:pt idx="8">
                  <c:v>9.1916340982680627</c:v>
                </c:pt>
                <c:pt idx="9">
                  <c:v>9.13384178996351</c:v>
                </c:pt>
                <c:pt idx="10">
                  <c:v>8.5440408638215306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B48-6943-81E9-77A6FED60EE8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  <a:lumOff val="50000"/>
                </a:schemeClr>
              </a:solidFill>
              <a:ln w="9525">
                <a:solidFill>
                  <a:schemeClr val="accent3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(transmission.rates!$A$40,transmission.rates!$D$40:$M$40)</c:f>
              <c:strCache>
                <c:ptCount val="11"/>
                <c:pt idx="0">
                  <c:v>Country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  <c:pt idx="10">
                  <c:v>Week 10</c:v>
                </c:pt>
              </c:strCache>
            </c:strRef>
          </c:xVal>
          <c:yVal>
            <c:numRef>
              <c:f>(transmission.rates!$D$41:$N$41,transmission.rates!$A$41)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0.371</c:v>
                </c:pt>
                <c:pt idx="4">
                  <c:v>0.20433333333333331</c:v>
                </c:pt>
                <c:pt idx="5">
                  <c:v>-0.75338095238095237</c:v>
                </c:pt>
                <c:pt idx="6">
                  <c:v>-1.5588571428571427</c:v>
                </c:pt>
                <c:pt idx="7">
                  <c:v>-4.8631904761904767</c:v>
                </c:pt>
                <c:pt idx="8">
                  <c:v>-5.5605238095238105</c:v>
                </c:pt>
                <c:pt idx="9">
                  <c:v>-5.871125000000001</c:v>
                </c:pt>
                <c:pt idx="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B48-6943-81E9-77A6FED60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905464"/>
        <c:axId val="789905784"/>
      </c:scatterChart>
      <c:valAx>
        <c:axId val="789905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05784"/>
        <c:crosses val="autoZero"/>
        <c:crossBetween val="midCat"/>
        <c:majorUnit val="1"/>
      </c:valAx>
      <c:valAx>
        <c:axId val="78990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05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062497263742518E-2"/>
          <c:y val="1.1941809635690493E-2"/>
          <c:w val="0.93498265410558179"/>
          <c:h val="0.95216770679934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transmission.rates!$A$23</c:f>
              <c:strCache>
                <c:ptCount val="1"/>
                <c:pt idx="0">
                  <c:v>South Africa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transmission.rates!$D$23:$N$23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2.2279399164050391</c:v>
                </c:pt>
                <c:pt idx="7">
                  <c:v>4.0257706003270242</c:v>
                </c:pt>
                <c:pt idx="8">
                  <c:v>5.5462418523583832</c:v>
                </c:pt>
                <c:pt idx="9">
                  <c:v>5.653580069618136</c:v>
                </c:pt>
                <c:pt idx="10">
                  <c:v>4.8787819117747064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02-454A-A902-F515AAC848BA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transmission.rates!$D$40:$M$40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xVal>
          <c:yVal>
            <c:numRef>
              <c:f>transmission.rates!$D$49:$M$49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-0.40720833333333334</c:v>
                </c:pt>
                <c:pt idx="4">
                  <c:v>-0.32209523809523816</c:v>
                </c:pt>
                <c:pt idx="5">
                  <c:v>0.49014285714285705</c:v>
                </c:pt>
                <c:pt idx="6">
                  <c:v>1.466666666666663E-2</c:v>
                </c:pt>
                <c:pt idx="7">
                  <c:v>-0.49499523809523804</c:v>
                </c:pt>
                <c:pt idx="8">
                  <c:v>-1.0316190476190474</c:v>
                </c:pt>
                <c:pt idx="9">
                  <c:v>-3.731041666666667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02-454A-A902-F515AAC84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256568"/>
        <c:axId val="621256888"/>
      </c:scatterChart>
      <c:valAx>
        <c:axId val="621256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256888"/>
        <c:crosses val="autoZero"/>
        <c:crossBetween val="midCat"/>
        <c:majorUnit val="1"/>
      </c:valAx>
      <c:valAx>
        <c:axId val="62125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256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transmission.rates!$A$20</c:f>
              <c:strCache>
                <c:ptCount val="1"/>
                <c:pt idx="0">
                  <c:v>Uganda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strRef>
              <c:f>transmission.rates!$D$14:$N$14</c:f>
              <c:strCache>
                <c:ptCount val="11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</c:strCache>
            </c:strRef>
          </c:xVal>
          <c:yVal>
            <c:numRef>
              <c:f>transmission.rates!$D$20:$N$20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2.2922584321232882</c:v>
                </c:pt>
                <c:pt idx="9">
                  <c:v>2.9542455519779649</c:v>
                </c:pt>
                <c:pt idx="10">
                  <c:v>1.8061818341468032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B7-9442-9378-A3F6AA83286E}"/>
            </c:ext>
          </c:extLst>
        </c:ser>
        <c:ser>
          <c:idx val="1"/>
          <c:order val="1"/>
          <c:tx>
            <c:v>Mobility Index</c:v>
          </c:tx>
          <c:spPr>
            <a:ln w="1905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strRef>
              <c:f>transmission.rates!$D$40:$M$40</c:f>
              <c:strCache>
                <c:ptCount val="10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</c:strCache>
            </c:strRef>
          </c:xVal>
          <c:yVal>
            <c:numRef>
              <c:f>transmission.rates!$D$46:$M$46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2.1916666666666657E-2</c:v>
                </c:pt>
                <c:pt idx="4">
                  <c:v>-3.852380952380953E-2</c:v>
                </c:pt>
                <c:pt idx="5">
                  <c:v>0.10288095238095238</c:v>
                </c:pt>
                <c:pt idx="6">
                  <c:v>0.19488095238095232</c:v>
                </c:pt>
                <c:pt idx="7">
                  <c:v>-1.9714285714285709E-2</c:v>
                </c:pt>
                <c:pt idx="8">
                  <c:v>-0.60338095238095235</c:v>
                </c:pt>
                <c:pt idx="9">
                  <c:v>-2.6554166666666665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B7-9442-9378-A3F6AA832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434256"/>
        <c:axId val="697432656"/>
      </c:scatterChart>
      <c:valAx>
        <c:axId val="69743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432656"/>
        <c:crosses val="autoZero"/>
        <c:crossBetween val="midCat"/>
        <c:majorUnit val="1"/>
      </c:valAx>
      <c:valAx>
        <c:axId val="69743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43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0.53907</cdr:x>
      <cdr:y>0.06034</cdr:y>
    </cdr:from>
    <cdr:to>
      <cdr:x>0.55843</cdr:x>
      <cdr:y>0.23669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7E210D7-FA0E-45B0-8781-D6A890D0DA92}"/>
            </a:ext>
          </a:extLst>
        </cdr:cNvPr>
        <cdr:cNvSpPr/>
      </cdr:nvSpPr>
      <cdr:spPr>
        <a:xfrm xmlns:a="http://schemas.openxmlformats.org/drawingml/2006/main" rot="18370121">
          <a:off x="5294706" y="596630"/>
          <a:ext cx="828000" cy="2014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000" dirty="0">
              <a:solidFill>
                <a:schemeClr val="tx1"/>
              </a:solidFill>
            </a:rPr>
            <a:t>trajectory</a:t>
          </a:r>
          <a:endParaRPr lang="en-US" sz="10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0.15743</cdr:x>
      <cdr:y>0.1584</cdr:y>
    </cdr:from>
    <cdr:to>
      <cdr:x>0.24884</cdr:x>
      <cdr:y>0.34222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48A39F8-3770-C34F-B3EA-FFF933AB9655}"/>
            </a:ext>
          </a:extLst>
        </cdr:cNvPr>
        <cdr:cNvSpPr txBox="1"/>
      </cdr:nvSpPr>
      <cdr:spPr>
        <a:xfrm xmlns:a="http://schemas.openxmlformats.org/drawingml/2006/main">
          <a:off x="1574794" y="78790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146F-99F3-47D0-9004-53B6941E3C3A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9A6CD-DCCC-4C2B-92CF-04BFE1BB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4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109" rtl="0" eaLnBrk="1" latinLnBrk="0" hangingPunct="1">
      <a:defRPr sz="1200" kern="1200">
        <a:solidFill>
          <a:schemeClr val="tx1"/>
        </a:solidFill>
        <a:latin typeface="Calibri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Calibri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Calibri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Calibri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Calibri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AD355-77F9-D446-A87B-DF11663BFD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34" y="275515"/>
            <a:ext cx="1448473" cy="13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AD618-C5A2-4C45-8C8E-0A4A429FB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3287030"/>
            <a:ext cx="6228934" cy="900000"/>
          </a:xfrm>
        </p:spPr>
        <p:txBody>
          <a:bodyPr/>
          <a:lstStyle/>
          <a:p>
            <a:r>
              <a:rPr lang="en-GB"/>
              <a:t>Add Presentation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F9CBB2-C7FF-D340-AC46-93CA2FA041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999" y="4968000"/>
            <a:ext cx="6228935" cy="1440000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7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  <a:br>
              <a:rPr lang="en-US" dirty="0"/>
            </a:br>
            <a:r>
              <a:rPr lang="en-US" dirty="0"/>
              <a:t>Month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B8B4-9F16-004D-A7E4-5BF60E3CFDE6}"/>
              </a:ext>
            </a:extLst>
          </p:cNvPr>
          <p:cNvSpPr txBox="1"/>
          <p:nvPr userDrawn="1"/>
        </p:nvSpPr>
        <p:spPr>
          <a:xfrm>
            <a:off x="539999" y="396327"/>
            <a:ext cx="3176978" cy="2494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t>NATIONAL COUNTER TERRORISM CENTRE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/char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2DB6B2-7AFB-9347-B95A-54412E2D6A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000" y="1439863"/>
            <a:ext cx="7463687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444B32F-A186-224B-995A-420435D2B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1688" y="1439863"/>
            <a:ext cx="3672312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593A71B-0C6A-E94F-93C3-8AE0E7C46B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09070EC-DC2F-6C49-AB64-8BD366B9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7DE5B41-5A24-7043-ACC2-C9CF7D7B7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3E6F5-83F1-B94D-A953-851D2B043F4A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7526C179-684A-4E48-A1C1-91ECE7FDB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1850116"/>
            <a:ext cx="6228934" cy="9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Add 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3ADE0C-8204-E140-8ABA-9C3760FC95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1850116"/>
            <a:ext cx="6228934" cy="900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Add 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09DC58-4D55-D849-8C0B-A00FF1804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6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1850116"/>
            <a:ext cx="6228934" cy="9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Add 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E94EB-4210-FE47-9354-583736C4FB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067137" cy="495444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“Add Quote or Statement”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B8A1C-F199-F94C-8EB3-7F6AF2BA1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4000" y="6408000"/>
            <a:ext cx="720000" cy="216000"/>
          </a:xfrm>
        </p:spPr>
        <p:txBody>
          <a:bodyPr/>
          <a:lstStyle/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AF9EF-1698-A64D-99D8-54C6CFC67898}"/>
              </a:ext>
            </a:extLst>
          </p:cNvPr>
          <p:cNvSpPr txBox="1"/>
          <p:nvPr userDrawn="1"/>
        </p:nvSpPr>
        <p:spPr>
          <a:xfrm>
            <a:off x="468000" y="6408000"/>
            <a:ext cx="3188852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cap="all" spc="100" baseline="0"/>
              <a:t>National counter terrorism centre</a:t>
            </a:r>
          </a:p>
        </p:txBody>
      </p:sp>
    </p:spTree>
    <p:extLst>
      <p:ext uri="{BB962C8B-B14F-4D97-AF65-F5344CB8AC3E}">
        <p14:creationId xmlns:p14="http://schemas.microsoft.com/office/powerpoint/2010/main" val="344315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067137" cy="495444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“Add Quote or Statement”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B8A1C-F199-F94C-8EB3-7F6AF2BA1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4000" y="6408000"/>
            <a:ext cx="720000" cy="216000"/>
          </a:xfrm>
        </p:spPr>
        <p:txBody>
          <a:bodyPr/>
          <a:lstStyle/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AF9EF-1698-A64D-99D8-54C6CFC67898}"/>
              </a:ext>
            </a:extLst>
          </p:cNvPr>
          <p:cNvSpPr txBox="1"/>
          <p:nvPr userDrawn="1"/>
        </p:nvSpPr>
        <p:spPr>
          <a:xfrm>
            <a:off x="468000" y="6408000"/>
            <a:ext cx="3188852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cap="all" spc="100" baseline="0">
                <a:solidFill>
                  <a:schemeClr val="bg1"/>
                </a:solidFill>
              </a:rPr>
              <a:t>National counter terrorism centre</a:t>
            </a:r>
          </a:p>
        </p:txBody>
      </p:sp>
    </p:spTree>
    <p:extLst>
      <p:ext uri="{BB962C8B-B14F-4D97-AF65-F5344CB8AC3E}">
        <p14:creationId xmlns:p14="http://schemas.microsoft.com/office/powerpoint/2010/main" val="237388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067137" cy="495444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“Add Quote or Statement”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B8A1C-F199-F94C-8EB3-7F6AF2BA1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4000" y="6408000"/>
            <a:ext cx="720000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AF9EF-1698-A64D-99D8-54C6CFC67898}"/>
              </a:ext>
            </a:extLst>
          </p:cNvPr>
          <p:cNvSpPr txBox="1"/>
          <p:nvPr userDrawn="1"/>
        </p:nvSpPr>
        <p:spPr>
          <a:xfrm>
            <a:off x="468000" y="6408000"/>
            <a:ext cx="3188852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="1" cap="all" spc="100" baseline="0">
                <a:solidFill>
                  <a:schemeClr val="tx1"/>
                </a:solidFill>
              </a:rPr>
              <a:t>National counter terrorism centre</a:t>
            </a:r>
          </a:p>
        </p:txBody>
      </p:sp>
    </p:spTree>
    <p:extLst>
      <p:ext uri="{BB962C8B-B14F-4D97-AF65-F5344CB8AC3E}">
        <p14:creationId xmlns:p14="http://schemas.microsoft.com/office/powerpoint/2010/main" val="149244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79A14D-8EE8-FE4F-BC67-95ED95AEDB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F9CBB2-C7FF-D340-AC46-93CA2FA041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999" y="4967999"/>
            <a:ext cx="6228935" cy="1439995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7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Contact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B8B4-9F16-004D-A7E4-5BF60E3CFDE6}"/>
              </a:ext>
            </a:extLst>
          </p:cNvPr>
          <p:cNvSpPr txBox="1"/>
          <p:nvPr userDrawn="1"/>
        </p:nvSpPr>
        <p:spPr>
          <a:xfrm>
            <a:off x="539999" y="396327"/>
            <a:ext cx="3176978" cy="2494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t>NATIONAL COUNTER TERRORISM CENTRE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8F32CA-E85C-0440-9F2B-3E28FA33B2EF}"/>
              </a:ext>
            </a:extLst>
          </p:cNvPr>
          <p:cNvSpPr txBox="1"/>
          <p:nvPr userDrawn="1"/>
        </p:nvSpPr>
        <p:spPr>
          <a:xfrm>
            <a:off x="560879" y="3287030"/>
            <a:ext cx="5304974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3000" b="1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DF448-FB9B-8C48-8CEC-0718A1F841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34" y="275515"/>
            <a:ext cx="1448473" cy="136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C052B7-BB9E-4549-B104-ED7101A1F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F9CBB2-C7FF-D340-AC46-93CA2FA041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999" y="4967999"/>
            <a:ext cx="6228935" cy="1439999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7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Contact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B8B4-9F16-004D-A7E4-5BF60E3CFDE6}"/>
              </a:ext>
            </a:extLst>
          </p:cNvPr>
          <p:cNvSpPr txBox="1"/>
          <p:nvPr userDrawn="1"/>
        </p:nvSpPr>
        <p:spPr>
          <a:xfrm>
            <a:off x="539999" y="396327"/>
            <a:ext cx="3176978" cy="2494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NATIONAL COUNTER TERRORISM CENTRE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8F32CA-E85C-0440-9F2B-3E28FA33B2EF}"/>
              </a:ext>
            </a:extLst>
          </p:cNvPr>
          <p:cNvSpPr txBox="1"/>
          <p:nvPr userDrawn="1"/>
        </p:nvSpPr>
        <p:spPr>
          <a:xfrm>
            <a:off x="560879" y="3287030"/>
            <a:ext cx="5304974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30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3B02E-1B0F-9049-BE81-06A1B62A0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34" y="275515"/>
            <a:ext cx="1448473" cy="136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0D64A9-59FF-2A41-BDCC-A91A9714C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FC359-24F2-774F-84BF-91F27B6ADE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355360"/>
            <a:ext cx="1444840" cy="14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0262E-334E-E846-BC3D-3878CC0E1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89" y="4955768"/>
            <a:ext cx="1833329" cy="15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5EDC5-01A3-8B4E-BB76-446A4749B4C5}"/>
              </a:ext>
            </a:extLst>
          </p:cNvPr>
          <p:cNvSpPr/>
          <p:nvPr userDrawn="1"/>
        </p:nvSpPr>
        <p:spPr>
          <a:xfrm>
            <a:off x="0" y="0"/>
            <a:ext cx="97694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43BE8-727A-8C4D-9C0F-D3286152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3287030"/>
            <a:ext cx="6228934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Presentation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F9CBB2-C7FF-D340-AC46-93CA2FA041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999" y="4968000"/>
            <a:ext cx="6228935" cy="1296000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7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  <a:br>
              <a:rPr lang="en-US" dirty="0"/>
            </a:br>
            <a:r>
              <a:rPr lang="en-US" dirty="0"/>
              <a:t>Month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B8B4-9F16-004D-A7E4-5BF60E3CFDE6}"/>
              </a:ext>
            </a:extLst>
          </p:cNvPr>
          <p:cNvSpPr txBox="1"/>
          <p:nvPr userDrawn="1"/>
        </p:nvSpPr>
        <p:spPr>
          <a:xfrm>
            <a:off x="539999" y="396327"/>
            <a:ext cx="3176978" cy="2494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NATIONAL COUNTER TERRORISM CENTRE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A2DFB8-7E50-2F48-8606-39DF75C60A98}"/>
              </a:ext>
            </a:extLst>
          </p:cNvPr>
          <p:cNvCxnSpPr/>
          <p:nvPr userDrawn="1"/>
        </p:nvCxnSpPr>
        <p:spPr>
          <a:xfrm>
            <a:off x="560879" y="2890703"/>
            <a:ext cx="62080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AB354-904E-5543-AB58-859E07B59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34" y="275515"/>
            <a:ext cx="1448473" cy="136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79F99E-1A65-994E-B4F9-25C5F32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58" t="23700" r="31142" b="23498"/>
          <a:stretch/>
        </p:blipFill>
        <p:spPr>
          <a:xfrm>
            <a:off x="10309434" y="4968000"/>
            <a:ext cx="144484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0832-5C5B-1347-AA3B-9C229480B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A74006E4-C4EF-5B44-9C70-51A7457227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439863"/>
            <a:ext cx="11255375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EB96264-2D7B-1948-83CC-CF7DD1805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D8CEA7F-4DC3-E04F-A06F-E9B307DE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637DCA-977D-9D4B-96D6-2F2BB04EF9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A74006E4-C4EF-5B44-9C70-51A7457227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439863"/>
            <a:ext cx="5508000" cy="4608512"/>
          </a:xfrm>
        </p:spPr>
        <p:txBody>
          <a:bodyPr/>
          <a:lstStyle>
            <a:lvl4pPr>
              <a:spcBef>
                <a:spcPts val="1500"/>
              </a:spcBef>
              <a:defRPr b="1" i="0" cap="none" spc="0" baseline="0"/>
            </a:lvl4pPr>
            <a:lvl5pPr>
              <a:spcBef>
                <a:spcPts val="1000"/>
              </a:spcBef>
              <a:defRPr b="1" i="0" cap="none" spc="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BC8846E4-63E6-B34C-A83E-F12F4F029E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2464" y="1439863"/>
            <a:ext cx="5508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2DBA6-551D-8746-AA51-F3FC4F0DFE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C938183-61E3-6648-A0AE-7C25893F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1970E11-C29B-554A-AACA-31C23C24C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F068-F972-B14D-A8BE-BE29E05922DF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8A1B356F-EB2A-6440-B0A9-E0683DF85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A74006E4-C4EF-5B44-9C70-51A7457227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439863"/>
            <a:ext cx="3672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2DB6B2-7AFB-9347-B95A-54412E2D6A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0001" y="1439863"/>
            <a:ext cx="3671999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79856F-147E-3640-975B-CA697A6A9C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51689" y="1439863"/>
            <a:ext cx="3671999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56464-43F5-CF4E-AA97-15B557CC26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24C10EF-4FDB-A64B-8693-50D9161B0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BE723A5-193E-A241-9B3A-ED35B8C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1ABB7-3993-5B45-8192-C3A8CB657D44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DF32AEA0-89EF-B64A-87CD-EDFD03AEE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B5153366-26CF-D44F-909F-F49A0305AD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6203A-687A-A943-A7EF-05407F358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1439863"/>
            <a:ext cx="3600000" cy="648000"/>
          </a:xfrm>
          <a:solidFill>
            <a:schemeClr val="tx2"/>
          </a:solidFill>
        </p:spPr>
        <p:txBody>
          <a:bodyPr lIns="72000" tIns="108000" rIns="72000"/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794DA2-C692-BB47-8C37-C60330D41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13" y="2231999"/>
            <a:ext cx="3600000" cy="3780000"/>
          </a:xfrm>
          <a:solidFill>
            <a:schemeClr val="tx2">
              <a:alpha val="2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9EA2144-04E8-D747-B03E-89D593BFC0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6000" y="1439863"/>
            <a:ext cx="3600000" cy="648000"/>
          </a:xfrm>
          <a:solidFill>
            <a:schemeClr val="tx2"/>
          </a:solidFill>
        </p:spPr>
        <p:txBody>
          <a:bodyPr lIns="72000" tIns="108000" rIns="72000"/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Title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854E378-67E8-3345-81A3-C1CFAE5D25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6000" y="2231999"/>
            <a:ext cx="3600000" cy="3780000"/>
          </a:xfrm>
          <a:solidFill>
            <a:schemeClr val="tx2">
              <a:alpha val="2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75B465B-14E8-D141-A334-83016218E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3687" y="1439863"/>
            <a:ext cx="3600000" cy="648000"/>
          </a:xfrm>
          <a:solidFill>
            <a:schemeClr val="tx2"/>
          </a:solidFill>
        </p:spPr>
        <p:txBody>
          <a:bodyPr lIns="72000" tIns="108000" rIns="72000"/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C5ECD05-32BE-0041-BFBE-EAFDA88F7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3687" y="2231999"/>
            <a:ext cx="3600000" cy="3780000"/>
          </a:xfrm>
          <a:solidFill>
            <a:schemeClr val="tx2">
              <a:alpha val="2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27949B-98F6-804F-9647-E7437206D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CCD1D71D-36EF-5440-8809-F6798768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B1A43847-9741-4941-AE59-0404FD171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7D88E-CD4B-9D40-A65F-FD01DD48D67D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</p:spTree>
    <p:extLst>
      <p:ext uri="{BB962C8B-B14F-4D97-AF65-F5344CB8AC3E}">
        <p14:creationId xmlns:p14="http://schemas.microsoft.com/office/powerpoint/2010/main" val="105260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A74006E4-C4EF-5B44-9C70-51A7457227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439863"/>
            <a:ext cx="2736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BC8846E4-63E6-B34C-A83E-F12F4F029E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408" y="1439863"/>
            <a:ext cx="2736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2DB6B2-7AFB-9347-B95A-54412E2D6A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13860" y="1439863"/>
            <a:ext cx="2736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79856F-147E-3640-975B-CA697A6A9C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04957" y="1439863"/>
            <a:ext cx="2736000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AED16F7-8C6D-AB45-BF14-FBFDDBEC1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458F37EB-77F4-424E-A743-F17D7CC11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176BFA5-CA1A-5E4B-AA1C-549FF017E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FC4F9-C126-8E44-A6AC-1C424B7A279D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98530558-CF50-014B-BC98-DA147BAEF1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/chart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D5E-F091-AD48-8509-36BFE77C2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Add Title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2DB6B2-7AFB-9347-B95A-54412E2D6A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0001" y="1439863"/>
            <a:ext cx="7463687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444B32F-A186-224B-995A-420435D2B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01" y="1439863"/>
            <a:ext cx="3672312" cy="46085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9E0BCC4-1531-9B45-8D84-C6FD0B033F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962025"/>
            <a:ext cx="11255375" cy="307975"/>
          </a:xfrm>
        </p:spPr>
        <p:txBody>
          <a:bodyPr/>
          <a:lstStyle>
            <a:lvl1pPr marL="0" indent="0">
              <a:buNone/>
              <a:defRPr sz="1200" cap="all" spc="100" baseline="0"/>
            </a:lvl1pPr>
          </a:lstStyle>
          <a:p>
            <a:pPr lvl="0"/>
            <a:r>
              <a:rPr lang="en-GB"/>
              <a:t>SubTitle if required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E76FB6FE-846A-4E48-AE14-A751763F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76298E1-7A71-6547-BEC8-0223070B3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000" y="6408000"/>
            <a:ext cx="720000" cy="216000"/>
          </a:xfrm>
        </p:spPr>
        <p:txBody>
          <a:bodyPr/>
          <a:lstStyle>
            <a:lvl1pPr algn="l">
              <a:defRPr/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8E9A4-042E-4145-8B77-5BB062CD6D04}"/>
              </a:ext>
            </a:extLst>
          </p:cNvPr>
          <p:cNvSpPr txBox="1"/>
          <p:nvPr userDrawn="1"/>
        </p:nvSpPr>
        <p:spPr>
          <a:xfrm>
            <a:off x="9824720" y="463013"/>
            <a:ext cx="1898968" cy="217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000" b="1" cap="all" spc="100" baseline="0"/>
              <a:t>NCTC – research</a:t>
            </a:r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9BEF63CD-19F6-5F4D-A72E-FF19FA301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5" y="6009318"/>
            <a:ext cx="902356" cy="7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11257200" cy="46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000" y="468000"/>
            <a:ext cx="112572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6E5C1-4265-044C-81EF-FCC2EE7E2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3200" y="6408000"/>
            <a:ext cx="270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/>
              <a:t>Presentation 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2051-D144-0143-B85A-BBA29E029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5200" y="6408000"/>
            <a:ext cx="72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7C7488-880A-664D-9DEB-69C9F2F4B6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93" r:id="rId2"/>
    <p:sldLayoutId id="2147483978" r:id="rId3"/>
    <p:sldLayoutId id="2147483977" r:id="rId4"/>
    <p:sldLayoutId id="2147483979" r:id="rId5"/>
    <p:sldLayoutId id="2147483981" r:id="rId6"/>
    <p:sldLayoutId id="2147483992" r:id="rId7"/>
    <p:sldLayoutId id="2147483980" r:id="rId8"/>
    <p:sldLayoutId id="2147483982" r:id="rId9"/>
    <p:sldLayoutId id="2147483983" r:id="rId10"/>
    <p:sldLayoutId id="2147483991" r:id="rId11"/>
    <p:sldLayoutId id="2147483990" r:id="rId12"/>
    <p:sldLayoutId id="2147483986" r:id="rId13"/>
    <p:sldLayoutId id="2147483987" r:id="rId14"/>
    <p:sldLayoutId id="2147483988" r:id="rId15"/>
    <p:sldLayoutId id="2147483989" r:id="rId16"/>
    <p:sldLayoutId id="2147483901" r:id="rId17"/>
    <p:sldLayoutId id="2147483985" r:id="rId18"/>
    <p:sldLayoutId id="2147483984" r:id="rId19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b="1" kern="1200">
          <a:solidFill>
            <a:schemeClr val="tx1"/>
          </a:solidFill>
          <a:latin typeface="+mj-lt"/>
          <a:ea typeface="Montserrat Hairline" charset="0"/>
          <a:cs typeface="Montserrat Hairline" charset="0"/>
        </a:defRPr>
      </a:lvl1pPr>
    </p:titleStyle>
    <p:bodyStyle>
      <a:lvl1pPr marL="18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1pPr>
      <a:lvl2pPr marL="36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2pPr>
      <a:lvl3pPr marL="54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System Font Regular"/>
        <a:buChar char="–"/>
        <a:defRPr lang="en-US" sz="1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3pPr>
      <a:lvl4pPr marL="0" indent="0" algn="l" defTabSz="914217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Font typeface="Arial" panose="020B0604020202020204" pitchFamily="34" charset="0"/>
        <a:buNone/>
        <a:defRPr lang="en-US" sz="1800" b="1" i="0" kern="1200" cap="none" spc="0" baseline="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4pPr>
      <a:lvl5pPr marL="0" indent="0" algn="l" defTabSz="91421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None/>
        <a:defRPr lang="en-US" sz="1400" b="1" i="0" kern="1200" cap="none" spc="0" baseline="0" dirty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5pPr>
      <a:lvl6pPr marL="18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80000" indent="-180000" algn="l" defTabSz="91421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Kenya – Effect of Government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DDD55E-1638-5F43-8DBB-8E5A6988738C}"/>
              </a:ext>
            </a:extLst>
          </p:cNvPr>
          <p:cNvGrpSpPr/>
          <p:nvPr/>
        </p:nvGrpSpPr>
        <p:grpSpPr>
          <a:xfrm>
            <a:off x="376822" y="1633405"/>
            <a:ext cx="11529534" cy="4552832"/>
            <a:chOff x="404772" y="1580424"/>
            <a:chExt cx="11545980" cy="4911983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F1E70353-AD3D-D143-A2A1-6106156506C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8466990"/>
                </p:ext>
              </p:extLst>
            </p:nvPr>
          </p:nvGraphicFramePr>
          <p:xfrm>
            <a:off x="404772" y="1580424"/>
            <a:ext cx="9812852" cy="4672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F0C7F77-2136-4545-A226-322C488FA0D5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7824718" y="2573836"/>
              <a:ext cx="899852" cy="1123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CFCD1C-8F45-C647-B9D3-2D5544647DE2}"/>
                </a:ext>
              </a:extLst>
            </p:cNvPr>
            <p:cNvSpPr/>
            <p:nvPr/>
          </p:nvSpPr>
          <p:spPr>
            <a:xfrm>
              <a:off x="8724570" y="2326428"/>
              <a:ext cx="3226181" cy="7194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Partial Lockdown (curfew)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 international flights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 cuts.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9E9E9DB-B06A-624F-93D4-5DDE84BA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5570" y="3643237"/>
              <a:ext cx="16902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DB7F7-A233-0540-9E0D-EFD85154D530}"/>
                </a:ext>
              </a:extLst>
            </p:cNvPr>
            <p:cNvSpPr/>
            <p:nvPr/>
          </p:nvSpPr>
          <p:spPr>
            <a:xfrm>
              <a:off x="8440055" y="3151982"/>
              <a:ext cx="3510697" cy="908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Education institutions, restaurants and bars closed.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Work from home policy.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cashless transactions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Fumigate the CBD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A4E838-39DE-5D4B-BD6A-295E1EF7F755}"/>
                </a:ext>
              </a:extLst>
            </p:cNvPr>
            <p:cNvSpPr/>
            <p:nvPr/>
          </p:nvSpPr>
          <p:spPr>
            <a:xfrm>
              <a:off x="5832832" y="4837587"/>
              <a:ext cx="1810598" cy="2990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 public gatherings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D32C343-1C80-4F4C-AA0F-9E75F740B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2089" y="4121306"/>
              <a:ext cx="0" cy="7289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39D220-32AA-344D-891C-2889D04FDC92}"/>
                </a:ext>
              </a:extLst>
            </p:cNvPr>
            <p:cNvSpPr/>
            <p:nvPr/>
          </p:nvSpPr>
          <p:spPr>
            <a:xfrm>
              <a:off x="3756680" y="2886174"/>
              <a:ext cx="2098346" cy="5529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</a:t>
              </a:r>
            </a:p>
            <a:p>
              <a:pPr marL="171450" indent="-171450">
                <a:lnSpc>
                  <a:spcPct val="12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6F0202-86A7-5440-991A-DB86F4665D35}"/>
                </a:ext>
              </a:extLst>
            </p:cNvPr>
            <p:cNvCxnSpPr>
              <a:cxnSpLocks/>
            </p:cNvCxnSpPr>
            <p:nvPr/>
          </p:nvCxnSpPr>
          <p:spPr>
            <a:xfrm>
              <a:off x="4770253" y="3446667"/>
              <a:ext cx="0" cy="5529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FC99D-72B5-4F47-80CB-8E127840A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407" y="5683737"/>
              <a:ext cx="0" cy="49496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3A30F0-CB78-3D49-BE37-EC4F1A7A28DC}"/>
                </a:ext>
              </a:extLst>
            </p:cNvPr>
            <p:cNvSpPr/>
            <p:nvPr/>
          </p:nvSpPr>
          <p:spPr>
            <a:xfrm>
              <a:off x="5419963" y="6132588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#7: March 11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DC778E-A4A9-044B-B345-F6F29A3CE89E}"/>
                </a:ext>
              </a:extLst>
            </p:cNvPr>
            <p:cNvSpPr/>
            <p:nvPr/>
          </p:nvSpPr>
          <p:spPr>
            <a:xfrm>
              <a:off x="9550063" y="1580424"/>
              <a:ext cx="2400688" cy="6763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000" dirty="0">
                  <a:solidFill>
                    <a:schemeClr val="tx1"/>
                  </a:solidFill>
                </a:rPr>
                <a:t>Partial lockdown – Restrict movement in/out of major metropolitan areas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3B8B57-F27D-2F47-B667-DBF763CF088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9269089" y="1918578"/>
              <a:ext cx="280974" cy="740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B75C73D-E3F4-894C-809D-E1DD0A567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885" y="5581044"/>
              <a:ext cx="0" cy="55249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598379-2F1D-EF44-9062-76FBFF43552A}"/>
                </a:ext>
              </a:extLst>
            </p:cNvPr>
            <p:cNvSpPr/>
            <p:nvPr/>
          </p:nvSpPr>
          <p:spPr>
            <a:xfrm>
              <a:off x="989604" y="6132588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#1: Ending Jan 29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37CFC3-103F-2E48-A8C4-C603ABA0B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230" y="1752108"/>
              <a:ext cx="1025578" cy="164737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50833BD-A112-1F40-81EF-7580E56B8366}"/>
                </a:ext>
              </a:extLst>
            </p:cNvPr>
            <p:cNvSpPr/>
            <p:nvPr/>
          </p:nvSpPr>
          <p:spPr>
            <a:xfrm rot="18074605">
              <a:off x="7103452" y="2293303"/>
              <a:ext cx="960246" cy="20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trajectory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7CA67915-4F47-EA4E-92F9-9B4B0E2B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1" y="1035144"/>
            <a:ext cx="10597438" cy="52866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63389-0AF2-5242-A04B-ACAAD16A80C0}"/>
              </a:ext>
            </a:extLst>
          </p:cNvPr>
          <p:cNvGrpSpPr/>
          <p:nvPr/>
        </p:nvGrpSpPr>
        <p:grpSpPr>
          <a:xfrm>
            <a:off x="8859734" y="5338952"/>
            <a:ext cx="2864266" cy="690315"/>
            <a:chOff x="9560313" y="4319691"/>
            <a:chExt cx="2471668" cy="69031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5D26093-E1FC-F44D-90B6-4297FC53AB23}"/>
                </a:ext>
              </a:extLst>
            </p:cNvPr>
            <p:cNvGrpSpPr/>
            <p:nvPr/>
          </p:nvGrpSpPr>
          <p:grpSpPr>
            <a:xfrm>
              <a:off x="9562357" y="4319691"/>
              <a:ext cx="2469624" cy="307777"/>
              <a:chOff x="6517962" y="6575282"/>
              <a:chExt cx="2815704" cy="30777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F5F5D92-9BD9-C74F-A18A-6A5D5DDA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69A07A-D909-5149-B484-41DBDC697A74}"/>
                  </a:ext>
                </a:extLst>
              </p:cNvPr>
              <p:cNvSpPr/>
              <p:nvPr/>
            </p:nvSpPr>
            <p:spPr>
              <a:xfrm>
                <a:off x="6867856" y="6575282"/>
                <a:ext cx="246581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documented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12EF35-5D47-234C-BBD9-1F3CDFABEE60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90556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DF140E-91F4-394A-9755-9AC4E79F93C5}"/>
                </a:ext>
              </a:extLst>
            </p:cNvPr>
            <p:cNvSpPr/>
            <p:nvPr/>
          </p:nvSpPr>
          <p:spPr>
            <a:xfrm>
              <a:off x="9869246" y="479403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E0B4B-AA3B-41E6-81C0-7A51AE2D5C7E}"/>
              </a:ext>
            </a:extLst>
          </p:cNvPr>
          <p:cNvSpPr/>
          <p:nvPr/>
        </p:nvSpPr>
        <p:spPr>
          <a:xfrm>
            <a:off x="960822" y="6151722"/>
            <a:ext cx="1083636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fr-FR" sz="1000" dirty="0">
                <a:solidFill>
                  <a:schemeClr val="tx1"/>
                </a:solidFill>
              </a:rPr>
              <a:t>We note that there is going to be a significant discprepancy </a:t>
            </a:r>
            <a:r>
              <a:rPr lang="fr-FR" sz="900" dirty="0">
                <a:solidFill>
                  <a:schemeClr val="tx1"/>
                </a:solidFill>
              </a:rPr>
              <a:t>between d</a:t>
            </a:r>
            <a:r>
              <a:rPr lang="en-US" sz="900" dirty="0">
                <a:solidFill>
                  <a:schemeClr val="tx1"/>
                </a:solidFill>
              </a:rPr>
              <a:t>documented and actual cases due to testing constraints, incubation time and asymptomatic carriers</a:t>
            </a:r>
            <a:endParaRPr lang="en-US" sz="9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France – Effect of Government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22D0FE-D79D-7543-9A16-8089D86B22BF}"/>
              </a:ext>
            </a:extLst>
          </p:cNvPr>
          <p:cNvGrpSpPr/>
          <p:nvPr/>
        </p:nvGrpSpPr>
        <p:grpSpPr>
          <a:xfrm>
            <a:off x="9252332" y="5415446"/>
            <a:ext cx="2471668" cy="613821"/>
            <a:chOff x="9560313" y="4396185"/>
            <a:chExt cx="2471668" cy="61382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F30496-2C3A-634B-BE5E-47246E74F1E6}"/>
                </a:ext>
              </a:extLst>
            </p:cNvPr>
            <p:cNvGrpSpPr/>
            <p:nvPr/>
          </p:nvGrpSpPr>
          <p:grpSpPr>
            <a:xfrm>
              <a:off x="9562357" y="4396185"/>
              <a:ext cx="2469624" cy="154789"/>
              <a:chOff x="6517962" y="6651776"/>
              <a:chExt cx="2815704" cy="1547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9AB7365-E765-4446-BC9B-24A23189A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983141-B244-AB45-B4B5-D8793F1E9AB2}"/>
                  </a:ext>
                </a:extLst>
              </p:cNvPr>
              <p:cNvSpPr/>
              <p:nvPr/>
            </p:nvSpPr>
            <p:spPr>
              <a:xfrm>
                <a:off x="6867856" y="6651776"/>
                <a:ext cx="2465810" cy="1547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8FA363-F5C0-5C45-9748-CCBAEEF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90556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05D41-C4D7-F244-8D78-C2E4965E69FB}"/>
                </a:ext>
              </a:extLst>
            </p:cNvPr>
            <p:cNvSpPr/>
            <p:nvPr/>
          </p:nvSpPr>
          <p:spPr>
            <a:xfrm>
              <a:off x="9869246" y="479403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4612EB3-2222-FC43-A82D-5D526529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0" y="1042116"/>
            <a:ext cx="10597439" cy="505055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54D45-4FA6-1744-A681-4E4F3E2EC929}"/>
              </a:ext>
            </a:extLst>
          </p:cNvPr>
          <p:cNvGrpSpPr/>
          <p:nvPr/>
        </p:nvGrpSpPr>
        <p:grpSpPr>
          <a:xfrm>
            <a:off x="364940" y="1623779"/>
            <a:ext cx="11134248" cy="4695405"/>
            <a:chOff x="322580" y="1493077"/>
            <a:chExt cx="11388990" cy="5334664"/>
          </a:xfrm>
        </p:grpSpPr>
        <p:graphicFrame>
          <p:nvGraphicFramePr>
            <p:cNvPr id="78" name="Chart 77">
              <a:extLst>
                <a:ext uri="{FF2B5EF4-FFF2-40B4-BE49-F238E27FC236}">
                  <a16:creationId xmlns:a16="http://schemas.microsoft.com/office/drawing/2014/main" id="{8D1A0114-6DA1-BF4D-9BBF-A774DC4F867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0915019"/>
                </p:ext>
              </p:extLst>
            </p:nvPr>
          </p:nvGraphicFramePr>
          <p:xfrm>
            <a:off x="322580" y="1493077"/>
            <a:ext cx="10641121" cy="5334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0CC49EF-BF34-0F40-BE88-5005F27DC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711" y="4676670"/>
              <a:ext cx="0" cy="178446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43B7A12-2D22-AD47-A0F8-C3051C608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307" y="4660490"/>
              <a:ext cx="0" cy="178446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918E39-AEC9-074E-8F9D-0E836EA8BBBE}"/>
                </a:ext>
              </a:extLst>
            </p:cNvPr>
            <p:cNvSpPr/>
            <p:nvPr/>
          </p:nvSpPr>
          <p:spPr>
            <a:xfrm>
              <a:off x="1026365" y="6234843"/>
              <a:ext cx="2098346" cy="35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Ending: Jan 29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6ACE985-E29B-9C44-ACB1-C944128645BD}"/>
                </a:ext>
              </a:extLst>
            </p:cNvPr>
            <p:cNvSpPr/>
            <p:nvPr/>
          </p:nvSpPr>
          <p:spPr>
            <a:xfrm>
              <a:off x="1462035" y="2869350"/>
              <a:ext cx="2098346" cy="5218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56519A9-FD84-7A40-B3D6-144BCF28842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2511208" y="3391242"/>
              <a:ext cx="0" cy="1006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CA94A7F-66F0-DF4B-A617-B5904B5BB22E}"/>
                </a:ext>
              </a:extLst>
            </p:cNvPr>
            <p:cNvCxnSpPr>
              <a:cxnSpLocks/>
            </p:cNvCxnSpPr>
            <p:nvPr/>
          </p:nvCxnSpPr>
          <p:spPr>
            <a:xfrm>
              <a:off x="4999698" y="2757678"/>
              <a:ext cx="0" cy="11185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8EAA6A-2DA2-D74B-91F7-6B54A8AC761B}"/>
                </a:ext>
              </a:extLst>
            </p:cNvPr>
            <p:cNvSpPr/>
            <p:nvPr/>
          </p:nvSpPr>
          <p:spPr>
            <a:xfrm>
              <a:off x="2273948" y="1647092"/>
              <a:ext cx="3160894" cy="11105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Set up of 'green number' for the public to ask any non-medical Covid-19 related questions.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Places order for tens of millions of masks and protective gear.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E0CD08-2356-1B4E-B2DF-0349D2B30382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V="1">
              <a:off x="3279203" y="4519294"/>
              <a:ext cx="52416" cy="558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D1AE37-9F23-6E4A-A441-53F6FAE3D0C9}"/>
                </a:ext>
              </a:extLst>
            </p:cNvPr>
            <p:cNvSpPr/>
            <p:nvPr/>
          </p:nvSpPr>
          <p:spPr>
            <a:xfrm>
              <a:off x="8697518" y="4712695"/>
              <a:ext cx="3014051" cy="9292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 public gatherings of more than 5,000  individuals.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 (Ban shaking hands and kissing)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F235B3E-9D0D-3649-AE78-35D2F8852588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800300" y="3131087"/>
              <a:ext cx="2897217" cy="20462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AC4C2DC-CBE0-3E40-875B-E92323249D69}"/>
                </a:ext>
              </a:extLst>
            </p:cNvPr>
            <p:cNvSpPr/>
            <p:nvPr/>
          </p:nvSpPr>
          <p:spPr>
            <a:xfrm>
              <a:off x="8686746" y="4025891"/>
              <a:ext cx="3024823" cy="3507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 gatherings of more than 1,000 individuals.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8BCF5A-B955-0F41-A84D-E1EFFA04FD6C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6623715" y="2644319"/>
              <a:ext cx="2063031" cy="1556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C5950A-17FB-FD41-9F6F-BE7CE425F549}"/>
                </a:ext>
              </a:extLst>
            </p:cNvPr>
            <p:cNvSpPr/>
            <p:nvPr/>
          </p:nvSpPr>
          <p:spPr>
            <a:xfrm>
              <a:off x="2548728" y="5077891"/>
              <a:ext cx="1460950" cy="4971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Two schools closed in the Alps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A45446D-5AF1-4C45-A23F-2DD3B27AF5E2}"/>
                </a:ext>
              </a:extLst>
            </p:cNvPr>
            <p:cNvSpPr/>
            <p:nvPr/>
          </p:nvSpPr>
          <p:spPr>
            <a:xfrm>
              <a:off x="8697518" y="2988653"/>
              <a:ext cx="3014052" cy="913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Bars and restaurants closed.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A 15-day lockdown.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100,000 police deployed to enforce partial lockdown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C430376-C4C7-5E48-A424-B219104A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 flipV="1">
              <a:off x="7501721" y="2348616"/>
              <a:ext cx="1195797" cy="10966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9D3D30-28AC-2F4A-9517-244E124CBCD4}"/>
                </a:ext>
              </a:extLst>
            </p:cNvPr>
            <p:cNvSpPr/>
            <p:nvPr/>
          </p:nvSpPr>
          <p:spPr>
            <a:xfrm>
              <a:off x="10010388" y="2106732"/>
              <a:ext cx="1701180" cy="3721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Extension of Lockdown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F520636-11EC-9F45-940B-AEC3BE6BE8FE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 flipV="1">
              <a:off x="9202997" y="1911721"/>
              <a:ext cx="807391" cy="3811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85C706-F6B9-3042-B903-B34683296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080" y="1647093"/>
              <a:ext cx="1737988" cy="221878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490BA-C159-BF43-A72C-BA650B242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759" y="1639512"/>
              <a:ext cx="2092215" cy="1413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875967-E695-734C-B5A8-58C5DF537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847" y="1647092"/>
              <a:ext cx="2331511" cy="91313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63C8821-1EFB-E544-8CA8-308B59FB65FB}"/>
                </a:ext>
              </a:extLst>
            </p:cNvPr>
            <p:cNvSpPr/>
            <p:nvPr/>
          </p:nvSpPr>
          <p:spPr>
            <a:xfrm>
              <a:off x="8697518" y="2551349"/>
              <a:ext cx="3014052" cy="3180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Lockdown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6E20610-FE4E-4747-8877-E6A0523CFEB7}"/>
                </a:ext>
              </a:extLst>
            </p:cNvPr>
            <p:cNvCxnSpPr>
              <a:cxnSpLocks/>
              <a:stCxn id="100" idx="1"/>
            </p:cNvCxnSpPr>
            <p:nvPr/>
          </p:nvCxnSpPr>
          <p:spPr>
            <a:xfrm flipH="1" flipV="1">
              <a:off x="8308977" y="2159165"/>
              <a:ext cx="388541" cy="5511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5BAB2C-79BC-E941-98EB-7C3CF11901D1}"/>
                </a:ext>
              </a:extLst>
            </p:cNvPr>
            <p:cNvSpPr/>
            <p:nvPr/>
          </p:nvSpPr>
          <p:spPr>
            <a:xfrm>
              <a:off x="3336496" y="6218170"/>
              <a:ext cx="2098346" cy="35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#4: Feb 19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United States – Effect of Government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22D0FE-D79D-7543-9A16-8089D86B22BF}"/>
              </a:ext>
            </a:extLst>
          </p:cNvPr>
          <p:cNvGrpSpPr/>
          <p:nvPr/>
        </p:nvGrpSpPr>
        <p:grpSpPr>
          <a:xfrm>
            <a:off x="9252332" y="5415446"/>
            <a:ext cx="2471668" cy="613821"/>
            <a:chOff x="9560313" y="4396185"/>
            <a:chExt cx="2471668" cy="61382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F30496-2C3A-634B-BE5E-47246E74F1E6}"/>
                </a:ext>
              </a:extLst>
            </p:cNvPr>
            <p:cNvGrpSpPr/>
            <p:nvPr/>
          </p:nvGrpSpPr>
          <p:grpSpPr>
            <a:xfrm>
              <a:off x="9562357" y="4396185"/>
              <a:ext cx="2469624" cy="154789"/>
              <a:chOff x="6517962" y="6651776"/>
              <a:chExt cx="2815704" cy="1547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9AB7365-E765-4446-BC9B-24A23189A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983141-B244-AB45-B4B5-D8793F1E9AB2}"/>
                  </a:ext>
                </a:extLst>
              </p:cNvPr>
              <p:cNvSpPr/>
              <p:nvPr/>
            </p:nvSpPr>
            <p:spPr>
              <a:xfrm>
                <a:off x="6867856" y="6651776"/>
                <a:ext cx="2465810" cy="1547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8FA363-F5C0-5C45-9748-CCBAEEF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90556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05D41-C4D7-F244-8D78-C2E4965E69FB}"/>
                </a:ext>
              </a:extLst>
            </p:cNvPr>
            <p:cNvSpPr/>
            <p:nvPr/>
          </p:nvSpPr>
          <p:spPr>
            <a:xfrm>
              <a:off x="9869246" y="479403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B131353-2863-AC48-9602-B9C8D158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0" y="1033019"/>
            <a:ext cx="10597439" cy="50294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61980C97-9B9D-DA41-AE06-4F72E7A12CBF}"/>
              </a:ext>
            </a:extLst>
          </p:cNvPr>
          <p:cNvGrpSpPr/>
          <p:nvPr/>
        </p:nvGrpSpPr>
        <p:grpSpPr>
          <a:xfrm>
            <a:off x="380180" y="1642642"/>
            <a:ext cx="11263180" cy="4669807"/>
            <a:chOff x="322581" y="1085303"/>
            <a:chExt cx="11583641" cy="5351092"/>
          </a:xfrm>
        </p:grpSpPr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782EF1B4-BA24-EE4F-8C8E-5F3F7583F4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105656"/>
                </p:ext>
              </p:extLst>
            </p:nvPr>
          </p:nvGraphicFramePr>
          <p:xfrm>
            <a:off x="322581" y="1085303"/>
            <a:ext cx="10086112" cy="53510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C218694-F809-0841-A196-900FD0852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938" y="5295282"/>
              <a:ext cx="0" cy="56913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E433FE5-16F6-194B-B09C-6D6D3F044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5468" y="5295282"/>
              <a:ext cx="0" cy="56913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C0AFDB-80BA-F04A-8FFD-33BF1018DBF2}"/>
                </a:ext>
              </a:extLst>
            </p:cNvPr>
            <p:cNvSpPr/>
            <p:nvPr/>
          </p:nvSpPr>
          <p:spPr>
            <a:xfrm>
              <a:off x="2266771" y="3958075"/>
              <a:ext cx="2634531" cy="5691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Bar entry of foreigners from China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Quarantine of exposed individuals.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491F8C9-E6C1-5645-BDFB-0FF205BCAAAE}"/>
                </a:ext>
              </a:extLst>
            </p:cNvPr>
            <p:cNvSpPr/>
            <p:nvPr/>
          </p:nvSpPr>
          <p:spPr>
            <a:xfrm>
              <a:off x="3911485" y="1598225"/>
              <a:ext cx="3520556" cy="3489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Bar entry of foreigners from Europe apart from the UK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657C0F0-C1D1-D647-B31C-34E1CFFE1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9" y="1955700"/>
              <a:ext cx="1660" cy="6348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627FEA-4F57-D64C-B26D-5B1645F0DEDF}"/>
                </a:ext>
              </a:extLst>
            </p:cNvPr>
            <p:cNvSpPr/>
            <p:nvPr/>
          </p:nvSpPr>
          <p:spPr>
            <a:xfrm>
              <a:off x="7056930" y="3933025"/>
              <a:ext cx="3137655" cy="9056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Entry restrictions extended to the UK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Schools closed.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Partial and total lockdowns in various states.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Send cheques to households.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BFE6A9F-D459-B44D-8D3F-D500E841A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513" y="2138090"/>
              <a:ext cx="15605" cy="18035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0C301E-9DDC-BF4C-9B97-018EFED6781B}"/>
                </a:ext>
              </a:extLst>
            </p:cNvPr>
            <p:cNvSpPr/>
            <p:nvPr/>
          </p:nvSpPr>
          <p:spPr>
            <a:xfrm>
              <a:off x="8529357" y="2138090"/>
              <a:ext cx="3160894" cy="1598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 of gatherings of more than 50 individuals.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Close gyms, casinos, movie theatres and restaurants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Military leases buildings, transforms them into hospitals.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Deploys hospital ships using the military.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Trump signs $2 Trillion Bill.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8B577C-7732-2A4F-AA6E-1A3A83FBC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3068" y="1911778"/>
              <a:ext cx="0" cy="22631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911DCE-B9AC-4E43-8F0E-D347BFCBE89D}"/>
                </a:ext>
              </a:extLst>
            </p:cNvPr>
            <p:cNvSpPr/>
            <p:nvPr/>
          </p:nvSpPr>
          <p:spPr>
            <a:xfrm>
              <a:off x="9510512" y="1490805"/>
              <a:ext cx="2395710" cy="289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Extension of Lockdown to Apr 30</a:t>
              </a:r>
              <a:r>
                <a:rPr lang="en-US" sz="1000" baseline="30000" dirty="0">
                  <a:solidFill>
                    <a:schemeClr val="tx1"/>
                  </a:solidFill>
                </a:rPr>
                <a:t>th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27A5F4A-2E02-CB40-BE9B-B810689A0FCE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8956230" y="1635754"/>
              <a:ext cx="554282" cy="860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64FC07-E679-7B4E-8098-622487CECFD3}"/>
                </a:ext>
              </a:extLst>
            </p:cNvPr>
            <p:cNvSpPr/>
            <p:nvPr/>
          </p:nvSpPr>
          <p:spPr>
            <a:xfrm>
              <a:off x="992187" y="3077494"/>
              <a:ext cx="2071971" cy="4624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45F7E62-A902-D742-A1AE-DF407986FAF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971" y="3541963"/>
              <a:ext cx="0" cy="1054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6FD1F40-341B-6D42-9C11-171F280E6EEF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33" y="4540861"/>
              <a:ext cx="0" cy="3437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0277A7-BAB9-364A-BE99-55D501951994}"/>
                </a:ext>
              </a:extLst>
            </p:cNvPr>
            <p:cNvSpPr/>
            <p:nvPr/>
          </p:nvSpPr>
          <p:spPr>
            <a:xfrm>
              <a:off x="3951259" y="2590524"/>
              <a:ext cx="2452049" cy="3489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Federal reserve lowers interest rate.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F1518D1-1518-2649-B67E-43A32B022290}"/>
                </a:ext>
              </a:extLst>
            </p:cNvPr>
            <p:cNvCxnSpPr>
              <a:cxnSpLocks/>
            </p:cNvCxnSpPr>
            <p:nvPr/>
          </p:nvCxnSpPr>
          <p:spPr>
            <a:xfrm>
              <a:off x="5560210" y="2955517"/>
              <a:ext cx="0" cy="7715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901387-5F2D-0A47-87A0-62C1293D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4469" y="1454664"/>
              <a:ext cx="2452048" cy="174236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5C818C7-518A-8C4D-BB45-6A2264452AB9}"/>
                </a:ext>
              </a:extLst>
            </p:cNvPr>
            <p:cNvSpPr/>
            <p:nvPr/>
          </p:nvSpPr>
          <p:spPr>
            <a:xfrm rot="19413433">
              <a:off x="7736154" y="1508684"/>
              <a:ext cx="789347" cy="20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trajectory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9424FF-9DB3-214B-A54F-C50EAC5EE001}"/>
              </a:ext>
            </a:extLst>
          </p:cNvPr>
          <p:cNvSpPr/>
          <p:nvPr/>
        </p:nvSpPr>
        <p:spPr>
          <a:xfrm>
            <a:off x="3560949" y="5772370"/>
            <a:ext cx="2352881" cy="35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Week #4: Ending Feb 19</a:t>
            </a:r>
            <a:r>
              <a:rPr lang="en-US" sz="1000" baseline="30000" dirty="0">
                <a:solidFill>
                  <a:srgbClr val="FF0000"/>
                </a:solidFill>
              </a:rPr>
              <a:t>th</a:t>
            </a:r>
            <a:r>
              <a:rPr lang="en-US" sz="1000" dirty="0">
                <a:solidFill>
                  <a:srgbClr val="FF0000"/>
                </a:solidFill>
              </a:rPr>
              <a:t> 2020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E79DCA-E024-E749-81B0-2D980F550D17}"/>
              </a:ext>
            </a:extLst>
          </p:cNvPr>
          <p:cNvSpPr/>
          <p:nvPr/>
        </p:nvSpPr>
        <p:spPr>
          <a:xfrm>
            <a:off x="1000781" y="5784168"/>
            <a:ext cx="2093309" cy="35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Week #1: Ending Jan 29</a:t>
            </a:r>
            <a:r>
              <a:rPr lang="en-US" sz="1000" baseline="30000" dirty="0">
                <a:solidFill>
                  <a:srgbClr val="FF0000"/>
                </a:solidFill>
              </a:rPr>
              <a:t>th</a:t>
            </a:r>
            <a:r>
              <a:rPr lang="en-US" sz="1000" dirty="0">
                <a:solidFill>
                  <a:srgbClr val="FF000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64909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Italy – Effect of Government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24EF46-1B51-A142-A4BC-4B0A2E37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0" y="996978"/>
            <a:ext cx="10597439" cy="534225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B10B94C-045D-CC46-BA6D-F8AEAF89CE07}"/>
              </a:ext>
            </a:extLst>
          </p:cNvPr>
          <p:cNvGrpSpPr/>
          <p:nvPr/>
        </p:nvGrpSpPr>
        <p:grpSpPr>
          <a:xfrm>
            <a:off x="372560" y="1628278"/>
            <a:ext cx="11468920" cy="4669807"/>
            <a:chOff x="573206" y="1621087"/>
            <a:chExt cx="10927897" cy="5213562"/>
          </a:xfrm>
        </p:grpSpPr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D157DAFD-5A46-B04C-8D47-20F50DB48A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97321910"/>
                </p:ext>
              </p:extLst>
            </p:nvPr>
          </p:nvGraphicFramePr>
          <p:xfrm>
            <a:off x="573206" y="1621087"/>
            <a:ext cx="9717205" cy="52135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49FBDF7-06F8-A64B-ABC1-A0CB6A029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9576" y="4669086"/>
              <a:ext cx="0" cy="160302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AA2E839-A3EB-364A-AABD-2D24394FF2BB}"/>
                </a:ext>
              </a:extLst>
            </p:cNvPr>
            <p:cNvSpPr/>
            <p:nvPr/>
          </p:nvSpPr>
          <p:spPr>
            <a:xfrm>
              <a:off x="3566688" y="6293410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#4: Feb 19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EA56FBF-AE27-0B4D-AA71-1BB70CAF4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813" y="4737325"/>
              <a:ext cx="0" cy="153478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58817A3-2242-CE4D-8C12-52601EF0D3E2}"/>
                </a:ext>
              </a:extLst>
            </p:cNvPr>
            <p:cNvSpPr/>
            <p:nvPr/>
          </p:nvSpPr>
          <p:spPr>
            <a:xfrm>
              <a:off x="1212977" y="6272110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#1: Ending Jan 29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FB63185-1E1A-9247-8B21-0CA1BA3D661F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 flipV="1">
              <a:off x="6428096" y="2385363"/>
              <a:ext cx="2399614" cy="145085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52986D0-A52D-1647-B4CD-E10A4BA9C362}"/>
                </a:ext>
              </a:extLst>
            </p:cNvPr>
            <p:cNvSpPr/>
            <p:nvPr/>
          </p:nvSpPr>
          <p:spPr>
            <a:xfrm>
              <a:off x="8827710" y="3244499"/>
              <a:ext cx="2673393" cy="1183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Travel and public gatherings banned in Lombardy and 14 other provinces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Mortgage payments suspended.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Lockdown extended nationwide.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Serie A </a:t>
              </a:r>
              <a:r>
                <a:rPr lang="en-US" sz="1000" dirty="0" err="1">
                  <a:solidFill>
                    <a:schemeClr val="tx1"/>
                  </a:solidFill>
                </a:rPr>
                <a:t>footbal</a:t>
              </a:r>
              <a:r>
                <a:rPr lang="en-US" sz="1000" dirty="0">
                  <a:solidFill>
                    <a:schemeClr val="tx1"/>
                  </a:solidFill>
                </a:rPr>
                <a:t> league suspended.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DF24CE1-F160-6344-9684-80D396CF77F1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flipH="1" flipV="1">
              <a:off x="4793861" y="3258579"/>
              <a:ext cx="4032310" cy="219337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627236-0920-DB44-8E2F-602B63A492CD}"/>
                </a:ext>
              </a:extLst>
            </p:cNvPr>
            <p:cNvSpPr/>
            <p:nvPr/>
          </p:nvSpPr>
          <p:spPr>
            <a:xfrm>
              <a:off x="8826173" y="4728061"/>
              <a:ext cx="2673384" cy="4852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Nationwide closure of education institutions and universities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877397-BCA6-0B40-A5C1-E38529233001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 flipV="1">
              <a:off x="5675329" y="2680368"/>
              <a:ext cx="3150844" cy="229032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01C52A2-88C2-C840-A486-312F0579D105}"/>
                </a:ext>
              </a:extLst>
            </p:cNvPr>
            <p:cNvSpPr/>
            <p:nvPr/>
          </p:nvSpPr>
          <p:spPr>
            <a:xfrm>
              <a:off x="8826172" y="2713971"/>
              <a:ext cx="2673393" cy="436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Military called in to enforce lockdown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in Lombardy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794E34-F8E8-0740-8F23-30D510FE31D3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 flipV="1">
              <a:off x="7142328" y="2163733"/>
              <a:ext cx="1683844" cy="76836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7EAE0B9-E67A-5A41-BC54-3ED1CE7F8D81}"/>
                </a:ext>
              </a:extLst>
            </p:cNvPr>
            <p:cNvSpPr/>
            <p:nvPr/>
          </p:nvSpPr>
          <p:spPr>
            <a:xfrm>
              <a:off x="8826171" y="5304032"/>
              <a:ext cx="2662823" cy="2958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Partial Lockdown (Lombardy)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0C6737-BCCE-E149-80AD-4A9D1B0783F4}"/>
                </a:ext>
              </a:extLst>
            </p:cNvPr>
            <p:cNvSpPr/>
            <p:nvPr/>
          </p:nvSpPr>
          <p:spPr>
            <a:xfrm>
              <a:off x="8836731" y="2337847"/>
              <a:ext cx="2662826" cy="2854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All non-essential businesses closed.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27D4DB-7AF6-404D-B056-6191567E6B55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flipH="1" flipV="1">
              <a:off x="7889226" y="2023611"/>
              <a:ext cx="947505" cy="45694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6EA006E-16F6-DB4B-9757-38168FF5EC5B}"/>
                </a:ext>
              </a:extLst>
            </p:cNvPr>
            <p:cNvSpPr/>
            <p:nvPr/>
          </p:nvSpPr>
          <p:spPr>
            <a:xfrm>
              <a:off x="1590812" y="3121952"/>
              <a:ext cx="2098346" cy="5095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7EDBD54-495A-5842-A23F-1ADE02A94A0A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>
              <a:off x="2639985" y="3631486"/>
              <a:ext cx="0" cy="6242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59F4406-8172-2C40-964D-2203AA847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912" y="1766663"/>
              <a:ext cx="1069306" cy="245659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D876077-74DD-834C-A8B5-81AAF9232D72}"/>
                </a:ext>
              </a:extLst>
            </p:cNvPr>
            <p:cNvSpPr/>
            <p:nvPr/>
          </p:nvSpPr>
          <p:spPr>
            <a:xfrm rot="17615010">
              <a:off x="4457031" y="2476602"/>
              <a:ext cx="789347" cy="20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trajectory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22D0FE-D79D-7543-9A16-8089D86B22BF}"/>
              </a:ext>
            </a:extLst>
          </p:cNvPr>
          <p:cNvGrpSpPr/>
          <p:nvPr/>
        </p:nvGrpSpPr>
        <p:grpSpPr>
          <a:xfrm>
            <a:off x="9252332" y="5415446"/>
            <a:ext cx="2471668" cy="613821"/>
            <a:chOff x="9560313" y="4396185"/>
            <a:chExt cx="2471668" cy="61382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F30496-2C3A-634B-BE5E-47246E74F1E6}"/>
                </a:ext>
              </a:extLst>
            </p:cNvPr>
            <p:cNvGrpSpPr/>
            <p:nvPr/>
          </p:nvGrpSpPr>
          <p:grpSpPr>
            <a:xfrm>
              <a:off x="9562357" y="4396185"/>
              <a:ext cx="2469624" cy="154789"/>
              <a:chOff x="6517962" y="6651776"/>
              <a:chExt cx="2815704" cy="1547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9AB7365-E765-4446-BC9B-24A23189A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983141-B244-AB45-B4B5-D8793F1E9AB2}"/>
                  </a:ext>
                </a:extLst>
              </p:cNvPr>
              <p:cNvSpPr/>
              <p:nvPr/>
            </p:nvSpPr>
            <p:spPr>
              <a:xfrm>
                <a:off x="6867856" y="6651776"/>
                <a:ext cx="2465810" cy="1547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8FA363-F5C0-5C45-9748-CCBAEEF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90556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05D41-C4D7-F244-8D78-C2E4965E69FB}"/>
                </a:ext>
              </a:extLst>
            </p:cNvPr>
            <p:cNvSpPr/>
            <p:nvPr/>
          </p:nvSpPr>
          <p:spPr>
            <a:xfrm>
              <a:off x="9869246" y="479403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2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South Africa – Effect of Government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D408650-884B-B64B-98D5-95A55EFF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0" y="1004070"/>
            <a:ext cx="10597439" cy="52079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5087DD1-15FA-DE47-9573-06209B91EC84}"/>
              </a:ext>
            </a:extLst>
          </p:cNvPr>
          <p:cNvGrpSpPr/>
          <p:nvPr/>
        </p:nvGrpSpPr>
        <p:grpSpPr>
          <a:xfrm>
            <a:off x="463610" y="1707077"/>
            <a:ext cx="10928286" cy="4621488"/>
            <a:chOff x="322578" y="1472308"/>
            <a:chExt cx="11813302" cy="5363570"/>
          </a:xfrm>
        </p:grpSpPr>
        <p:graphicFrame>
          <p:nvGraphicFramePr>
            <p:cNvPr id="49" name="Chart 48">
              <a:extLst>
                <a:ext uri="{FF2B5EF4-FFF2-40B4-BE49-F238E27FC236}">
                  <a16:creationId xmlns:a16="http://schemas.microsoft.com/office/drawing/2014/main" id="{E30F20D1-6D9C-B541-A8EA-66991F2FFC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5556253"/>
                </p:ext>
              </p:extLst>
            </p:nvPr>
          </p:nvGraphicFramePr>
          <p:xfrm>
            <a:off x="322578" y="1472308"/>
            <a:ext cx="11375026" cy="5363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A83E6CA-F2E8-744A-8826-1ABBECC3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23" y="4852403"/>
              <a:ext cx="0" cy="142560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24BD00-971D-F34A-ACF9-22C1FDD9305F}"/>
                </a:ext>
              </a:extLst>
            </p:cNvPr>
            <p:cNvSpPr/>
            <p:nvPr/>
          </p:nvSpPr>
          <p:spPr>
            <a:xfrm>
              <a:off x="5046827" y="6282503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#6: March 4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C6EDDAF-A68E-5D4A-89F8-AD80BDF69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937" y="4704629"/>
              <a:ext cx="0" cy="166578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194D61-B75A-8F4A-8D8E-F3F567FE4B29}"/>
                </a:ext>
              </a:extLst>
            </p:cNvPr>
            <p:cNvSpPr/>
            <p:nvPr/>
          </p:nvSpPr>
          <p:spPr>
            <a:xfrm>
              <a:off x="989603" y="6278006"/>
              <a:ext cx="2256291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Week #1: Ending Jan 29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r>
                <a:rPr lang="en-US" sz="1000" dirty="0">
                  <a:solidFill>
                    <a:srgbClr val="FF0000"/>
                  </a:solidFill>
                </a:rPr>
                <a:t> 2020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BF55AFA-FD68-8C43-9BA8-27C2717EAFD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7782577" y="3169356"/>
              <a:ext cx="592760" cy="446147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  <a:alpha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2663CD-B71F-B44B-BC81-3102C8215E02}"/>
                </a:ext>
              </a:extLst>
            </p:cNvPr>
            <p:cNvSpPr/>
            <p:nvPr/>
          </p:nvSpPr>
          <p:spPr>
            <a:xfrm>
              <a:off x="8375337" y="2820055"/>
              <a:ext cx="3760543" cy="1590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March 15th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Ban gatherings of more than 100 individuals.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Education institutions closed.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Closing 35 of 53 land entry points.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Build a 40km fence at border with Zimbabwe.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Hand washing sinks at public transport pick up points.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Curfew for businesses.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FF758A-CFF9-5F41-8AA1-36A5FD001535}"/>
                </a:ext>
              </a:extLst>
            </p:cNvPr>
            <p:cNvSpPr/>
            <p:nvPr/>
          </p:nvSpPr>
          <p:spPr>
            <a:xfrm>
              <a:off x="1443753" y="2089045"/>
              <a:ext cx="2256300" cy="597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</a:rPr>
                <a:t>Encourage self isolation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</a:rPr>
                <a:t>Encourage social distancing.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2DF80E9-39AE-AF48-802A-9BDBBD16CD2D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2571903" y="2686443"/>
              <a:ext cx="0" cy="1514708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  <a:alpha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99B60AE-9E23-2C4D-910E-E71E821FA372}"/>
                </a:ext>
              </a:extLst>
            </p:cNvPr>
            <p:cNvSpPr/>
            <p:nvPr/>
          </p:nvSpPr>
          <p:spPr>
            <a:xfrm>
              <a:off x="5939255" y="1893138"/>
              <a:ext cx="2322022" cy="59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March 26</a:t>
              </a:r>
              <a:r>
                <a:rPr lang="en-US" sz="1000" b="1" baseline="30000" dirty="0">
                  <a:solidFill>
                    <a:schemeClr val="tx1"/>
                  </a:solidFill>
                </a:rPr>
                <a:t>th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1"/>
                  </a:solidFill>
                </a:rPr>
                <a:t>Total lockdown (21 days)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C59475-FCFD-3547-8193-D665CCB86BE2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8261277" y="2191279"/>
              <a:ext cx="441445" cy="151147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  <a:alpha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7634A7-B5B5-0A42-8C5B-A67BC2826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5076" y="1713650"/>
              <a:ext cx="2605021" cy="19113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2C6A83-B417-6540-A3A5-EBBC26BD89BE}"/>
                </a:ext>
              </a:extLst>
            </p:cNvPr>
            <p:cNvSpPr/>
            <p:nvPr/>
          </p:nvSpPr>
          <p:spPr>
            <a:xfrm rot="19508134">
              <a:off x="8690767" y="1893749"/>
              <a:ext cx="789347" cy="20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trajectory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22D0FE-D79D-7543-9A16-8089D86B22BF}"/>
              </a:ext>
            </a:extLst>
          </p:cNvPr>
          <p:cNvGrpSpPr/>
          <p:nvPr/>
        </p:nvGrpSpPr>
        <p:grpSpPr>
          <a:xfrm>
            <a:off x="9252332" y="5621186"/>
            <a:ext cx="2471668" cy="507141"/>
            <a:chOff x="9560313" y="4396185"/>
            <a:chExt cx="2471668" cy="50714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F30496-2C3A-634B-BE5E-47246E74F1E6}"/>
                </a:ext>
              </a:extLst>
            </p:cNvPr>
            <p:cNvGrpSpPr/>
            <p:nvPr/>
          </p:nvGrpSpPr>
          <p:grpSpPr>
            <a:xfrm>
              <a:off x="9562357" y="4396185"/>
              <a:ext cx="2469624" cy="154789"/>
              <a:chOff x="6517962" y="6651776"/>
              <a:chExt cx="2815704" cy="1547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9AB7365-E765-4446-BC9B-24A23189A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983141-B244-AB45-B4B5-D8793F1E9AB2}"/>
                  </a:ext>
                </a:extLst>
              </p:cNvPr>
              <p:cNvSpPr/>
              <p:nvPr/>
            </p:nvSpPr>
            <p:spPr>
              <a:xfrm>
                <a:off x="6867856" y="6651776"/>
                <a:ext cx="2465810" cy="1547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8FA363-F5C0-5C45-9748-CCBAEEF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79888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05D41-C4D7-F244-8D78-C2E4965E69FB}"/>
                </a:ext>
              </a:extLst>
            </p:cNvPr>
            <p:cNvSpPr/>
            <p:nvPr/>
          </p:nvSpPr>
          <p:spPr>
            <a:xfrm>
              <a:off x="9869246" y="468735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93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EAD-9541-E843-87C6-B187380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/>
              <a:t>Uganda – Government Actions are </a:t>
            </a:r>
            <a:r>
              <a:rPr lang="en-GB" spc="-10" dirty="0">
                <a:solidFill>
                  <a:srgbClr val="FF0000"/>
                </a:solidFill>
              </a:rPr>
              <a:t>Crushing the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007E-6308-9E48-B2C8-96CC453C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7488-880A-664D-9DEB-69C9F2F4B68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22D0FE-D79D-7543-9A16-8089D86B22BF}"/>
              </a:ext>
            </a:extLst>
          </p:cNvPr>
          <p:cNvGrpSpPr/>
          <p:nvPr/>
        </p:nvGrpSpPr>
        <p:grpSpPr>
          <a:xfrm>
            <a:off x="9252332" y="5621186"/>
            <a:ext cx="2471668" cy="507141"/>
            <a:chOff x="9560313" y="4396185"/>
            <a:chExt cx="2471668" cy="50714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F30496-2C3A-634B-BE5E-47246E74F1E6}"/>
                </a:ext>
              </a:extLst>
            </p:cNvPr>
            <p:cNvGrpSpPr/>
            <p:nvPr/>
          </p:nvGrpSpPr>
          <p:grpSpPr>
            <a:xfrm>
              <a:off x="9562357" y="4396185"/>
              <a:ext cx="2469624" cy="154789"/>
              <a:chOff x="6517962" y="6651776"/>
              <a:chExt cx="2815704" cy="15478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9AB7365-E765-4446-BC9B-24A23189A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962" y="6737444"/>
                <a:ext cx="246269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983141-B244-AB45-B4B5-D8793F1E9AB2}"/>
                  </a:ext>
                </a:extLst>
              </p:cNvPr>
              <p:cNvSpPr/>
              <p:nvPr/>
            </p:nvSpPr>
            <p:spPr>
              <a:xfrm>
                <a:off x="6867856" y="6651776"/>
                <a:ext cx="2465810" cy="1547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fr-FR" sz="1000" dirty="0">
                    <a:solidFill>
                      <a:schemeClr val="accent4"/>
                    </a:solidFill>
                  </a:rPr>
                  <a:t>R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0</a:t>
                </a:r>
                <a:r>
                  <a:rPr lang="fr-FR" sz="1000" dirty="0">
                    <a:solidFill>
                      <a:schemeClr val="accent4"/>
                    </a:solidFill>
                  </a:rPr>
                  <a:t> – Rate of ‘disease spread’</a:t>
                </a:r>
                <a:r>
                  <a:rPr lang="fr-FR" sz="1000" baseline="-25000" dirty="0">
                    <a:solidFill>
                      <a:schemeClr val="accent4"/>
                    </a:solidFill>
                  </a:rPr>
                  <a:t>-</a:t>
                </a:r>
                <a:endParaRPr lang="en-US" sz="1000" baseline="-250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8FA363-F5C0-5C45-9748-CCBAEEF75F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0313" y="4798880"/>
              <a:ext cx="216000" cy="0"/>
            </a:xfrm>
            <a:prstGeom prst="line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E05D41-C4D7-F244-8D78-C2E4965E69FB}"/>
                </a:ext>
              </a:extLst>
            </p:cNvPr>
            <p:cNvSpPr/>
            <p:nvPr/>
          </p:nvSpPr>
          <p:spPr>
            <a:xfrm>
              <a:off x="9869246" y="4687354"/>
              <a:ext cx="1985072" cy="21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Mobility Index (from google)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A43F3D-EFBF-A947-82F0-9DB521793901}"/>
              </a:ext>
            </a:extLst>
          </p:cNvPr>
          <p:cNvSpPr txBox="1"/>
          <p:nvPr/>
        </p:nvSpPr>
        <p:spPr>
          <a:xfrm>
            <a:off x="251460" y="14020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0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667B83-5AAA-5740-8EF1-1EB0579A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9" y="1004924"/>
            <a:ext cx="10597440" cy="5338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028EBCC-603F-6343-A4B0-D2E68DF75559}"/>
              </a:ext>
            </a:extLst>
          </p:cNvPr>
          <p:cNvGrpSpPr/>
          <p:nvPr/>
        </p:nvGrpSpPr>
        <p:grpSpPr>
          <a:xfrm>
            <a:off x="381006" y="1556400"/>
            <a:ext cx="11335374" cy="4711763"/>
            <a:chOff x="419106" y="1623716"/>
            <a:chExt cx="11677360" cy="4974262"/>
          </a:xfrm>
        </p:grpSpPr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835AB86C-CA8F-8D46-98FB-C6729D3C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9652714"/>
                </p:ext>
              </p:extLst>
            </p:nvPr>
          </p:nvGraphicFramePr>
          <p:xfrm>
            <a:off x="419106" y="1623716"/>
            <a:ext cx="10003234" cy="4974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071E4-76FC-6C46-A7F5-3EB383A7D86E}"/>
                </a:ext>
              </a:extLst>
            </p:cNvPr>
            <p:cNvSpPr/>
            <p:nvPr/>
          </p:nvSpPr>
          <p:spPr>
            <a:xfrm>
              <a:off x="9185514" y="1803979"/>
              <a:ext cx="2910952" cy="11005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March 31</a:t>
              </a:r>
              <a:r>
                <a:rPr lang="en-US" sz="10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Total Lockdown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Suspend in-country movement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Closure of public places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Provision of Gov. relief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A2C6BF-01E4-3448-A5ED-0F7450471547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8708588" y="2354246"/>
              <a:ext cx="476926" cy="800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A79180-96A8-9D42-848C-6B5671A7780D}"/>
                </a:ext>
              </a:extLst>
            </p:cNvPr>
            <p:cNvSpPr/>
            <p:nvPr/>
          </p:nvSpPr>
          <p:spPr>
            <a:xfrm>
              <a:off x="9693686" y="3532556"/>
              <a:ext cx="2402780" cy="715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Banning public gatherings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Banning international flights.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Closing schools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5CB21A1-12FF-E64E-95A2-EBA00E2947B8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7256206" y="3890150"/>
              <a:ext cx="2437480" cy="502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1954DB-311C-DB48-AF03-D8CAFEDCCEA8}"/>
                </a:ext>
              </a:extLst>
            </p:cNvPr>
            <p:cNvSpPr/>
            <p:nvPr/>
          </p:nvSpPr>
          <p:spPr>
            <a:xfrm>
              <a:off x="4841383" y="2804319"/>
              <a:ext cx="2098346" cy="480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social distancing</a:t>
              </a:r>
            </a:p>
            <a:p>
              <a:pPr marL="171450" indent="-171450">
                <a:lnSpc>
                  <a:spcPct val="110000"/>
                </a:lnSpc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Encourage self isolation.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7D70158-AACB-784B-A514-3247A6DBC54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890556" y="3284789"/>
              <a:ext cx="0" cy="10342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BC3ACFD-2407-A04F-9C4D-A3830C4D3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648" y="4646248"/>
              <a:ext cx="0" cy="136785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8CB552-DB12-8A43-A2AC-AA3CF7E8EE9D}"/>
                </a:ext>
              </a:extLst>
            </p:cNvPr>
            <p:cNvSpPr/>
            <p:nvPr/>
          </p:nvSpPr>
          <p:spPr>
            <a:xfrm>
              <a:off x="6249535" y="6003943"/>
              <a:ext cx="2098346" cy="359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dirty="0">
                  <a:solidFill>
                    <a:srgbClr val="FF0000"/>
                  </a:solidFill>
                </a:rPr>
                <a:t>Week #8: March 18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950A4D-89A6-7041-B9C2-C2124635E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458" y="4764144"/>
              <a:ext cx="0" cy="117698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DDA891F-53B9-384E-85E4-73E1B10A5D06}"/>
                </a:ext>
              </a:extLst>
            </p:cNvPr>
            <p:cNvSpPr/>
            <p:nvPr/>
          </p:nvSpPr>
          <p:spPr>
            <a:xfrm>
              <a:off x="980507" y="5998067"/>
              <a:ext cx="2098346" cy="359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200"/>
                </a:spcAft>
              </a:pPr>
              <a:r>
                <a:rPr lang="en-US" sz="1000" dirty="0">
                  <a:solidFill>
                    <a:srgbClr val="FF0000"/>
                  </a:solidFill>
                </a:rPr>
                <a:t>Week #1: Ending Jan 29</a:t>
              </a:r>
              <a:r>
                <a:rPr lang="en-US" sz="1000" baseline="30000" dirty="0">
                  <a:solidFill>
                    <a:srgbClr val="FF0000"/>
                  </a:solidFill>
                </a:rPr>
                <a:t>th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1AB8E0-0964-8B4C-8D07-2609B9CB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44" y="1756197"/>
              <a:ext cx="891837" cy="209135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EFDF99-8D5B-9642-B32E-0733712B23B0}"/>
                </a:ext>
              </a:extLst>
            </p:cNvPr>
            <p:cNvSpPr/>
            <p:nvPr/>
          </p:nvSpPr>
          <p:spPr>
            <a:xfrm rot="17615010">
              <a:off x="7548712" y="2171329"/>
              <a:ext cx="789347" cy="20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trajectory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641283"/>
      </p:ext>
    </p:extLst>
  </p:cSld>
  <p:clrMapOvr>
    <a:masterClrMapping/>
  </p:clrMapOvr>
</p:sld>
</file>

<file path=ppt/theme/theme1.xml><?xml version="1.0" encoding="utf-8"?>
<a:theme xmlns:a="http://schemas.openxmlformats.org/drawingml/2006/main" name="NCTC Theme">
  <a:themeElements>
    <a:clrScheme name="National Counter Terrorism Centre">
      <a:dk1>
        <a:srgbClr val="000000"/>
      </a:dk1>
      <a:lt1>
        <a:srgbClr val="FFFFFF"/>
      </a:lt1>
      <a:dk2>
        <a:srgbClr val="021D40"/>
      </a:dk2>
      <a:lt2>
        <a:srgbClr val="DBA900"/>
      </a:lt2>
      <a:accent1>
        <a:srgbClr val="E30613"/>
      </a:accent1>
      <a:accent2>
        <a:srgbClr val="DBA900"/>
      </a:accent2>
      <a:accent3>
        <a:srgbClr val="021D40"/>
      </a:accent3>
      <a:accent4>
        <a:srgbClr val="158837"/>
      </a:accent4>
      <a:accent5>
        <a:srgbClr val="221F1F"/>
      </a:accent5>
      <a:accent6>
        <a:srgbClr val="BCBEBF"/>
      </a:accent6>
      <a:hlink>
        <a:srgbClr val="000000"/>
      </a:hlink>
      <a:folHlink>
        <a:srgbClr val="021D4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000"/>
        </a:defPPr>
      </a:lstStyle>
    </a:txDef>
  </a:objectDefaults>
  <a:extraClrSchemeLst/>
  <a:extLst>
    <a:ext uri="{05A4C25C-085E-4340-85A3-A5531E510DB2}">
      <thm15:themeFamily xmlns:thm15="http://schemas.microsoft.com/office/thememl/2012/main" name="NCTC-POWERPOINT.pptx" id="{4A72DBC3-B48A-48BB-8C33-9061ECE6063D}" vid="{37E59F47-47A3-46D1-AB18-20F773008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647</Words>
  <Application>Microsoft Macintosh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System Font Regular</vt:lpstr>
      <vt:lpstr>Wingdings</vt:lpstr>
      <vt:lpstr>NCTC Theme</vt:lpstr>
      <vt:lpstr>Kenya – Effect of Government Actions</vt:lpstr>
      <vt:lpstr>France – Effect of Government Actions</vt:lpstr>
      <vt:lpstr>United States – Effect of Government Actions</vt:lpstr>
      <vt:lpstr>Italy – Effect of Government Actions</vt:lpstr>
      <vt:lpstr>South Africa – Effect of Government Actions</vt:lpstr>
      <vt:lpstr>Uganda – Government Actions are Crushing the Curve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Awesome PPT</dc:subject>
  <dc:creator>Klair Clarke</dc:creator>
  <cp:keywords>Awesome PPT</cp:keywords>
  <dc:description>Awesome PPT</dc:description>
  <cp:lastModifiedBy>M MK</cp:lastModifiedBy>
  <cp:revision>94</cp:revision>
  <dcterms:created xsi:type="dcterms:W3CDTF">2020-02-10T10:59:20Z</dcterms:created>
  <dcterms:modified xsi:type="dcterms:W3CDTF">2020-04-11T20:46:19Z</dcterms:modified>
  <cp:category>Awesome PPT</cp:category>
</cp:coreProperties>
</file>