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entation.xml" ContentType="application/vnd.openxmlformats-officedocument.presentationml.presentation.main+xml"/>
  <Override PartName="/ppt/_rels/presentation.xml.rels" ContentType="application/vnd.openxmlformats-package.relationships+xml"/>
  <Override PartName="/ppt/media/image5.png" ContentType="image/png"/>
  <Override PartName="/ppt/media/image4.png" ContentType="image/png"/>
  <Override PartName="/ppt/media/image3.png" ContentType="image/png"/>
  <Override PartName="/ppt/media/image7.gif" ContentType="image/gif"/>
  <Override PartName="/ppt/media/image8.gif" ContentType="image/gif"/>
  <Override PartName="/ppt/media/image1.png" ContentType="image/png"/>
  <Override PartName="/ppt/media/image6.gif" ContentType="image/gif"/>
  <Override PartName="/ppt/media/image2.png" ContentType="image/png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7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sp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rmAutofit/>
          </a:bodyPr>
          <a:p>
            <a:r>
              <a:rPr b="0" lang="en-US" sz="60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29074CA-5B1C-4BC4-B863-569B374E90EA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rm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AD6ED544-05DB-49C7-BC7E-8FFF9B920DFE}" type="slidenum">
              <a:rPr b="0" lang="en-US" sz="1200" spc="-1" strike="noStrike">
                <a:solidFill>
                  <a:srgbClr val="888888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6.gif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gif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gif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5400" spc="-1" strike="noStrike">
                <a:solidFill>
                  <a:srgbClr val="000000"/>
                </a:solidFill>
                <a:latin typeface="Calibri"/>
                <a:ea typeface="Calibri"/>
              </a:rPr>
              <a:t>Thinking Fast and Slow with Neural Networks and Unsupervised Clustering</a:t>
            </a:r>
            <a:endParaRPr b="0" lang="en-US" sz="5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Calibri"/>
              </a:rPr>
              <a:t>Blake Elias, Kolya Malkin, Nebojsa Jojic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An example image: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Google Shape;91;p2" descr=""/>
          <p:cNvPicPr/>
          <p:nvPr/>
        </p:nvPicPr>
        <p:blipFill>
          <a:blip r:embed="rId1"/>
          <a:stretch/>
        </p:blipFill>
        <p:spPr>
          <a:xfrm>
            <a:off x="3493440" y="1691280"/>
            <a:ext cx="5204880" cy="51663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the Neural Network sees: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Google Shape;97;p3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3499200" y="1702440"/>
            <a:ext cx="5193360" cy="51552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spAutoFit/>
          </a:bodyPr>
          <a:p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What Clustering Sees: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3875760" y="1825560"/>
            <a:ext cx="4439520" cy="4350960"/>
          </a:xfrm>
          <a:prstGeom prst="rect">
            <a:avLst/>
          </a:prstGeom>
          <a:ln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3737520" y="1690200"/>
            <a:ext cx="4577760" cy="44863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3"/>
          <a:stretch/>
        </p:blipFill>
        <p:spPr>
          <a:xfrm>
            <a:off x="3485520" y="1690200"/>
            <a:ext cx="5315040" cy="5208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“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Filling in details” (watch animation in presentation mode)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Google Shape;109;p5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3493080" y="1690560"/>
            <a:ext cx="5205240" cy="5167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Behind the scenes: “overlap” clustering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838080" y="1825560"/>
            <a:ext cx="5863680" cy="435096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85000"/>
          </a:bodyPr>
          <a:p>
            <a:pPr marL="228600" indent="-228240">
              <a:lnSpc>
                <a:spcPct val="8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Detects regions of similar, local color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8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590" spc="-1" strike="noStrike">
                <a:solidFill>
                  <a:srgbClr val="000000"/>
                </a:solidFill>
                <a:latin typeface="Calibri"/>
                <a:ea typeface="Calibri"/>
              </a:rPr>
              <a:t>Fills in the shapes of buildings, roads, and other logical entities, even when the coloring is not uniform – “tracks” continuous, local changes. As long as there’s no sharp jump in color, pixels will keep getting accumulated as part of the same “cluster” – while, at the boundaries, these colors may be quite different (such that ordinary, color-based clustering would not put them in the same cluster)</a:t>
            </a:r>
            <a:endParaRPr b="0" lang="en-US" sz="259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Google Shape;116;p6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6970320" y="1693800"/>
            <a:ext cx="5221440" cy="51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  <a:ea typeface="Calibri"/>
              </a:rPr>
              <a:t>Behind the scenes: “overlap” clustering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838080" y="1545840"/>
            <a:ext cx="5863680" cy="5159520"/>
          </a:xfrm>
          <a:prstGeom prst="rect">
            <a:avLst/>
          </a:prstGeom>
          <a:noFill/>
          <a:ln>
            <a:noFill/>
          </a:ln>
        </p:spPr>
        <p:txBody>
          <a:bodyPr>
            <a:normAutofit fontScale="75000"/>
          </a:bodyPr>
          <a:p>
            <a:pPr marL="228600" indent="-103680">
              <a:lnSpc>
                <a:spcPct val="70000"/>
              </a:lnSpc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Cluster itself does not get any classification </a:t>
            </a:r>
            <a:r>
              <a:rPr b="0" i="1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a priori</a:t>
            </a: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 – was found via an unsupervised method, so cluster identities have no other semantics to them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All pixels within a cluster will get assigned the same class. To determine a cluster’s class: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79" spc="-1" strike="noStrike">
                <a:solidFill>
                  <a:srgbClr val="000000"/>
                </a:solidFill>
                <a:latin typeface="Calibri"/>
                <a:ea typeface="Calibri"/>
              </a:rPr>
              <a:t>look at all its pixels, and ask what class the neural network predicted there.</a:t>
            </a:r>
            <a:endParaRPr b="0" lang="en-US" sz="1679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7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679" spc="-1" strike="noStrike">
                <a:solidFill>
                  <a:srgbClr val="000000"/>
                </a:solidFill>
                <a:latin typeface="Calibri"/>
                <a:ea typeface="Calibri"/>
              </a:rPr>
              <a:t>Take a “vote” among pixels, asking what class the neural network predicted most within the cluster</a:t>
            </a:r>
            <a:endParaRPr b="0" lang="en-US" sz="1679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Provides a “paint by numbers” for the neural network to operate inside of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This gives semantics to the clusters where there was none, using the neural net’s fuzzy predictions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But, keeps the final predictions “hard” and sensible.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7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Reigns in the neural network’s</a:t>
            </a: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 continuous, free-form predictions. </a:t>
            </a:r>
            <a:r>
              <a:rPr b="1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Leverages the NN’s “creativity”</a:t>
            </a:r>
            <a:r>
              <a:rPr b="0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, while imposing some kind of structure – </a:t>
            </a:r>
            <a:r>
              <a:rPr b="1" lang="en-US" sz="1960" spc="-1" strike="noStrike">
                <a:solidFill>
                  <a:srgbClr val="000000"/>
                </a:solidFill>
                <a:latin typeface="Calibri"/>
                <a:ea typeface="Calibri"/>
              </a:rPr>
              <a:t>using geometric understanding that NNs otherwise struggle with</a:t>
            </a:r>
            <a:endParaRPr b="0" lang="en-US" sz="196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9" name="Google Shape;123;p7" descr="A close up of a logo&#10;&#10;Description automatically generated"/>
          <p:cNvPicPr/>
          <p:nvPr/>
        </p:nvPicPr>
        <p:blipFill>
          <a:blip r:embed="rId1"/>
          <a:stretch/>
        </p:blipFill>
        <p:spPr>
          <a:xfrm>
            <a:off x="6970320" y="1693800"/>
            <a:ext cx="5221440" cy="5182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LibreOffice/6.3.2.2$Linux_X86_64 LibreOffice_project/30$Build-2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2019-08-22T18:13:11Z</dcterms:created>
  <dc:creator>Blake Elias</dc:creator>
  <dc:description/>
  <dc:language>en-US</dc:language>
  <cp:lastModifiedBy/>
  <dcterms:modified xsi:type="dcterms:W3CDTF">2021-02-12T21:51:42Z</dcterms:modified>
  <cp:revision>1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0x0101006E5A50589E94EC468B99E81839619B8B</vt:lpwstr>
  </property>
  <property fmtid="{D5CDD505-2E9C-101B-9397-08002B2CF9AE}" pid="3" name="MSIP_Label_f42aa342-8706-4288-bd11-ebb85995028c_ActionId">
    <vt:lpwstr>f2d5e6e2-b2ac-4925-8a71-507ce9fb1d72</vt:lpwstr>
  </property>
  <property fmtid="{D5CDD505-2E9C-101B-9397-08002B2CF9AE}" pid="4" name="MSIP_Label_f42aa342-8706-4288-bd11-ebb85995028c_Application">
    <vt:lpwstr>Microsoft Azure Information Protection</vt:lpwstr>
  </property>
  <property fmtid="{D5CDD505-2E9C-101B-9397-08002B2CF9AE}" pid="5" name="MSIP_Label_f42aa342-8706-4288-bd11-ebb85995028c_Enabled">
    <vt:lpwstr>True</vt:lpwstr>
  </property>
  <property fmtid="{D5CDD505-2E9C-101B-9397-08002B2CF9AE}" pid="6" name="MSIP_Label_f42aa342-8706-4288-bd11-ebb85995028c_Extended_MSFT_Method">
    <vt:lpwstr>Automatic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Owner">
    <vt:lpwstr>blelias@microsoft.com</vt:lpwstr>
  </property>
  <property fmtid="{D5CDD505-2E9C-101B-9397-08002B2CF9AE}" pid="9" name="MSIP_Label_f42aa342-8706-4288-bd11-ebb85995028c_SetDate">
    <vt:lpwstr>2019-08-23T17:05:40.4131257Z</vt:lpwstr>
  </property>
  <property fmtid="{D5CDD505-2E9C-101B-9397-08002B2CF9AE}" pid="10" name="MSIP_Label_f42aa342-8706-4288-bd11-ebb85995028c_SiteId">
    <vt:lpwstr>72f988bf-86f1-41af-91ab-2d7cd011db47</vt:lpwstr>
  </property>
  <property fmtid="{D5CDD505-2E9C-101B-9397-08002B2CF9AE}" pid="11" name="Sensitivity">
    <vt:lpwstr>General</vt:lpwstr>
  </property>
</Properties>
</file>