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71" r:id="rId7"/>
    <p:sldId id="259" r:id="rId8"/>
    <p:sldId id="265" r:id="rId9"/>
    <p:sldId id="264" r:id="rId10"/>
    <p:sldId id="272" r:id="rId11"/>
    <p:sldId id="260" r:id="rId12"/>
    <p:sldId id="268" r:id="rId13"/>
    <p:sldId id="266" r:id="rId14"/>
    <p:sldId id="261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475343991092022E-2"/>
          <c:y val="0.11764904912341352"/>
          <c:w val="0.9300047544504525"/>
          <c:h val="0.658622844461725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Difference in frequency between commented-out code and English Prose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(</c:v>
                </c:pt>
                <c:pt idx="1">
                  <c:v>)</c:v>
                </c:pt>
                <c:pt idx="2">
                  <c:v>_</c:v>
                </c:pt>
                <c:pt idx="3">
                  <c:v>=</c:v>
                </c:pt>
                <c:pt idx="4">
                  <c:v>{</c:v>
                </c:pt>
                <c:pt idx="5">
                  <c:v>}</c:v>
                </c:pt>
                <c:pt idx="6">
                  <c:v>;</c:v>
                </c:pt>
                <c:pt idx="7">
                  <c:v>“</c:v>
                </c:pt>
                <c:pt idx="8">
                  <c:v>,</c:v>
                </c:pt>
                <c:pt idx="9">
                  <c:v>space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2.27</c:v>
                </c:pt>
                <c:pt idx="1">
                  <c:v>2.27</c:v>
                </c:pt>
                <c:pt idx="2">
                  <c:v>1.41</c:v>
                </c:pt>
                <c:pt idx="3">
                  <c:v>0.91</c:v>
                </c:pt>
                <c:pt idx="4">
                  <c:v>0.56999999999999995</c:v>
                </c:pt>
                <c:pt idx="5">
                  <c:v>4.9800000000000004</c:v>
                </c:pt>
                <c:pt idx="6">
                  <c:v>2.56</c:v>
                </c:pt>
                <c:pt idx="7">
                  <c:v>0.67</c:v>
                </c:pt>
                <c:pt idx="8">
                  <c:v>0.83</c:v>
                </c:pt>
                <c:pt idx="9">
                  <c:v>7.37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DD-4FD9-B2AF-F537F9BA80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14795944"/>
        <c:axId val="414793648"/>
      </c:barChart>
      <c:catAx>
        <c:axId val="414795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793648"/>
        <c:crosses val="autoZero"/>
        <c:auto val="1"/>
        <c:lblAlgn val="ctr"/>
        <c:lblOffset val="100"/>
        <c:noMultiLvlLbl val="0"/>
      </c:catAx>
      <c:valAx>
        <c:axId val="41479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479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6588-7AA5-41E9-A6DA-A8591E006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B4A64-2705-4ADB-8B01-AFFCB03BD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19BD-7394-45A9-B645-D97D5971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4DAE-EC7A-4A20-89E4-DF7CD49F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41E9-9E22-4552-BF73-FE4F8DFF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AE0C-843E-4C92-B319-F50C6E97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F4319-DF22-4699-8561-2CE2852F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1E63-F03C-4C11-964E-5F448E94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6E6E-4509-407B-82B3-D07E1380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132F-5950-4796-85AD-EF97C0DE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8881B-9608-4D25-A4DF-0CDF93AE7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6610-83A2-445F-9FCF-7D56163E8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BAAEB-69C0-4A81-BF23-ECC5A93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8A2A-4871-4BC4-982B-D035D2F8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4EBB-3BB9-4599-91FA-46047091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7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D702-6D9B-4407-AD67-07BA0ADB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413D-6B87-470F-9B25-70F8EF7E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54143-8BF2-46C8-8404-5913BF7A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4D699-F631-49CD-9224-1CEE84B8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203A-21C4-4EB8-B46B-69B03ADB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EB23-D1CD-4D71-9F2A-9DFE2246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DC7F-7E9D-406B-BBD5-40677961B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71C7-BDB7-46DC-9412-41B03808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9C16-E1CF-42C8-8221-242EA4F2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BD17-02EC-44CA-A0E3-9A2AEED4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5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53DB-9DA3-4F8A-8973-675F4A10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4E53-78A2-44A4-84A9-EBCCCA898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2DF8A-1D8E-4452-A552-5573C88A9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175C1-0476-4E79-AB9D-8738D927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7DCE-4383-40DB-A866-7569FA40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5A5D-3F38-4642-B835-506D49B9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A050-53AA-4A8C-9C6A-DE00EC12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DD61-718F-4D8A-97DC-2C59EFF4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E4E6D-E85F-438F-9E5E-2FDEAA72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8529B-A77A-4017-8155-6C77E4CE3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1340-DB28-4401-861D-78B4E4924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8CD05-CBF1-44BE-BBC3-58D16881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49760-B26A-44D3-9269-60223ADB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6A2E9-1043-4EF0-9489-D6A9878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BF4C-BCF6-4EC1-AED6-E4F386FD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D807F-1979-4665-9A90-3D228BD1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322DD-6532-43D7-83AA-9C517238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4F8CB-C112-4548-9487-79C8CF8D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8B96-7553-4D99-9B08-F235E182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08238-F5DE-4841-9326-734C4F09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5F2E-90E5-41E1-9813-E39E0574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3891-6D20-49F8-AA83-7BC59878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6574-2BA7-4B77-ACF5-E6057843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5EBDA-614E-44C0-AC34-9ACF3CA3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3EEB-BD1F-4C69-9952-BB8876CD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FB38B-A57F-4500-AA95-8B40BF6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ECB51-9970-4B3F-AE00-AD44D414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6480-6821-47DF-8B22-002B8397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A8F98-0F14-4118-898E-FA2944C91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0B0B-F25F-41F2-B506-38A1688A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B641C-EF50-4313-B5AC-5B3B8A24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993-B703-4B87-B49B-821844E8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4ECE-9683-464C-A412-323CF967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5F592-54AD-4842-9834-7AE2D85A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D6D3C-88BD-445B-98F1-29146FC1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BCEC-8B26-4D20-A8EC-CEC82F80D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F1BC-E77D-4453-A5FD-60D9004400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FCA5A-6049-4EA2-8652-19A499BB8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2384-1021-4F94-98C6-BA4A2D20E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7687-8B44-475E-80B7-26B792F4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0AF1-B031-4EFB-8DD5-1CEC01A8F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AUTOMATIC IDENTIFICATION AND ANALYSIS OF COMMENTED OUT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F739E-8428-4E0E-BF93-9E04F410C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Blake Grills</a:t>
            </a:r>
          </a:p>
          <a:p>
            <a:r>
              <a:rPr lang="en-US" dirty="0"/>
              <a:t>Advisor: Michael Decker</a:t>
            </a:r>
          </a:p>
        </p:txBody>
      </p:sp>
    </p:spTree>
    <p:extLst>
      <p:ext uri="{BB962C8B-B14F-4D97-AF65-F5344CB8AC3E}">
        <p14:creationId xmlns:p14="http://schemas.microsoft.com/office/powerpoint/2010/main" val="402656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038C-65B0-4746-9995-CC1857CF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of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C39F-DC3D-4EF9-8088-1555136D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the full 250x250 set into a stratified K-fold cross validation K=5.</a:t>
            </a:r>
          </a:p>
          <a:p>
            <a:r>
              <a:rPr lang="en-US" dirty="0"/>
              <a:t>Utilize the modified CART Decision Tree of </a:t>
            </a:r>
            <a:r>
              <a:rPr lang="en-US" dirty="0" err="1"/>
              <a:t>sklearn</a:t>
            </a:r>
            <a:r>
              <a:rPr lang="en-US" dirty="0"/>
              <a:t> for analysis of comments.</a:t>
            </a:r>
          </a:p>
          <a:p>
            <a:r>
              <a:rPr lang="en-US" dirty="0"/>
              <a:t>Review results of the 5 folds to ensure equal value.</a:t>
            </a:r>
          </a:p>
          <a:p>
            <a:r>
              <a:rPr lang="en-US" dirty="0"/>
              <a:t>Use the 250x250 set as the model standard for analysis.</a:t>
            </a:r>
          </a:p>
          <a:p>
            <a:r>
              <a:rPr lang="en-US" dirty="0"/>
              <a:t>Do a final verification against the full Gold Set to ensure quality of the 250x250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3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53C2-52D0-43D6-A767-E949EBF1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Can We Automatically Detect Commented-Out Code With an Acceptable Margin of Error?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541845-92C5-4A53-B4A4-4B26FA10E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676821"/>
              </p:ext>
            </p:extLst>
          </p:nvPr>
        </p:nvGraphicFramePr>
        <p:xfrm>
          <a:off x="109055" y="2316479"/>
          <a:ext cx="11853645" cy="42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729">
                  <a:extLst>
                    <a:ext uri="{9D8B030D-6E8A-4147-A177-3AD203B41FA5}">
                      <a16:colId xmlns:a16="http://schemas.microsoft.com/office/drawing/2014/main" val="1471558298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val="2520520837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val="3077038693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val="705787540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val="3120608333"/>
                    </a:ext>
                  </a:extLst>
                </a:gridCol>
              </a:tblGrid>
              <a:tr h="59962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Fold Number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13659293"/>
                  </a:ext>
                </a:extLst>
              </a:tr>
              <a:tr h="59962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98.15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98.60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0766554"/>
                  </a:ext>
                </a:extLst>
              </a:tr>
              <a:tr h="59962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94.00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96.91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80132"/>
                  </a:ext>
                </a:extLst>
              </a:tr>
              <a:tr h="59962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95.65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98.88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97.23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07775634"/>
                  </a:ext>
                </a:extLst>
              </a:tr>
              <a:tr h="59962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98.50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98.51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43496013"/>
                  </a:ext>
                </a:extLst>
              </a:tr>
              <a:tr h="59962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97.09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0824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1E9305-7C9A-4983-BF55-B09BFC0B1331}"/>
              </a:ext>
            </a:extLst>
          </p:cNvPr>
          <p:cNvSpPr txBox="1"/>
          <p:nvPr/>
        </p:nvSpPr>
        <p:spPr>
          <a:xfrm>
            <a:off x="4475875" y="1649641"/>
            <a:ext cx="3240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Initial Testing</a:t>
            </a:r>
          </a:p>
        </p:txBody>
      </p:sp>
    </p:spTree>
    <p:extLst>
      <p:ext uri="{BB962C8B-B14F-4D97-AF65-F5344CB8AC3E}">
        <p14:creationId xmlns:p14="http://schemas.microsoft.com/office/powerpoint/2010/main" val="285764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96AD-FE0F-471E-9465-10AF1DFC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Can We Automatically Detect Commented-Out Code With an Acceptable Margin of Error? Contd.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0F59D8D-9FCF-4119-AB89-6350909F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84310"/>
              </p:ext>
            </p:extLst>
          </p:nvPr>
        </p:nvGraphicFramePr>
        <p:xfrm>
          <a:off x="1948576" y="4310977"/>
          <a:ext cx="8294848" cy="191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712">
                  <a:extLst>
                    <a:ext uri="{9D8B030D-6E8A-4147-A177-3AD203B41FA5}">
                      <a16:colId xmlns:a16="http://schemas.microsoft.com/office/drawing/2014/main" val="3450924420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3408883311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1751367319"/>
                    </a:ext>
                  </a:extLst>
                </a:gridCol>
                <a:gridCol w="2073712">
                  <a:extLst>
                    <a:ext uri="{9D8B030D-6E8A-4147-A177-3AD203B41FA5}">
                      <a16:colId xmlns:a16="http://schemas.microsoft.com/office/drawing/2014/main" val="2484624937"/>
                    </a:ext>
                  </a:extLst>
                </a:gridCol>
              </a:tblGrid>
              <a:tr h="95723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7126656"/>
                  </a:ext>
                </a:extLst>
              </a:tr>
              <a:tr h="95723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98.00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98.32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98.23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97.89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516498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906EC9-3D21-4FEA-BA00-1917B4ED31C9}"/>
              </a:ext>
            </a:extLst>
          </p:cNvPr>
          <p:cNvSpPr txBox="1"/>
          <p:nvPr/>
        </p:nvSpPr>
        <p:spPr>
          <a:xfrm>
            <a:off x="5347981" y="3799172"/>
            <a:ext cx="149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Full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04C88-360A-4B1B-A31F-3E3F18AAF99A}"/>
              </a:ext>
            </a:extLst>
          </p:cNvPr>
          <p:cNvSpPr txBox="1"/>
          <p:nvPr/>
        </p:nvSpPr>
        <p:spPr>
          <a:xfrm>
            <a:off x="1324946" y="2281740"/>
            <a:ext cx="9787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Built model using all 250x250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Applied model to the remainder of the Gold Set</a:t>
            </a:r>
          </a:p>
        </p:txBody>
      </p:sp>
    </p:spTree>
    <p:extLst>
      <p:ext uri="{BB962C8B-B14F-4D97-AF65-F5344CB8AC3E}">
        <p14:creationId xmlns:p14="http://schemas.microsoft.com/office/powerpoint/2010/main" val="122167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4D1D-0B33-4778-9C26-149366AA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Decision Tree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5C5812-801B-45BE-9B04-58E5B6BE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168" y="1323434"/>
            <a:ext cx="9901664" cy="51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FF7C-3675-4FD6-B866-3F97DA69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Prevalent is Commented-Out Code in Open-Source Software?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1BA531-772F-4377-9BEA-EE1644D3A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458386"/>
              </p:ext>
            </p:extLst>
          </p:nvPr>
        </p:nvGraphicFramePr>
        <p:xfrm>
          <a:off x="537944" y="4686498"/>
          <a:ext cx="11116112" cy="111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028">
                  <a:extLst>
                    <a:ext uri="{9D8B030D-6E8A-4147-A177-3AD203B41FA5}">
                      <a16:colId xmlns:a16="http://schemas.microsoft.com/office/drawing/2014/main" val="592019087"/>
                    </a:ext>
                  </a:extLst>
                </a:gridCol>
                <a:gridCol w="2779028">
                  <a:extLst>
                    <a:ext uri="{9D8B030D-6E8A-4147-A177-3AD203B41FA5}">
                      <a16:colId xmlns:a16="http://schemas.microsoft.com/office/drawing/2014/main" val="510750912"/>
                    </a:ext>
                  </a:extLst>
                </a:gridCol>
                <a:gridCol w="2779028">
                  <a:extLst>
                    <a:ext uri="{9D8B030D-6E8A-4147-A177-3AD203B41FA5}">
                      <a16:colId xmlns:a16="http://schemas.microsoft.com/office/drawing/2014/main" val="1696434926"/>
                    </a:ext>
                  </a:extLst>
                </a:gridCol>
                <a:gridCol w="2779028">
                  <a:extLst>
                    <a:ext uri="{9D8B030D-6E8A-4147-A177-3AD203B41FA5}">
                      <a16:colId xmlns:a16="http://schemas.microsoft.com/office/drawing/2014/main" val="2382413124"/>
                    </a:ext>
                  </a:extLst>
                </a:gridCol>
              </a:tblGrid>
              <a:tr h="5570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618829"/>
                  </a:ext>
                </a:extLst>
              </a:tr>
              <a:tr h="55701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599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3DD833-2467-461B-A971-C9926807A391}"/>
              </a:ext>
            </a:extLst>
          </p:cNvPr>
          <p:cNvSpPr txBox="1"/>
          <p:nvPr/>
        </p:nvSpPr>
        <p:spPr>
          <a:xfrm>
            <a:off x="4771238" y="4224833"/>
            <a:ext cx="264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50 Projects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EEECF-D7CA-4CEA-9E48-ABE22D3ED403}"/>
              </a:ext>
            </a:extLst>
          </p:cNvPr>
          <p:cNvSpPr txBox="1"/>
          <p:nvPr/>
        </p:nvSpPr>
        <p:spPr>
          <a:xfrm>
            <a:off x="838200" y="1700442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selected 50 unseen projects not found in the original 78 projects from GitHub following the same collection procedure.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Projects were split C++ - 13 C# - 13 C – 12 Java – 12.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Verified every case of commented out code and 2 nearby pieces of English Prose for each case of commented-out code.</a:t>
            </a:r>
          </a:p>
        </p:txBody>
      </p:sp>
    </p:spTree>
    <p:extLst>
      <p:ext uri="{BB962C8B-B14F-4D97-AF65-F5344CB8AC3E}">
        <p14:creationId xmlns:p14="http://schemas.microsoft.com/office/powerpoint/2010/main" val="397383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FF7C-3675-4FD6-B866-3F97DA69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Prevalent is Commented-Out Code in Open-Source Software?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1631F62-91E8-48AF-A088-051F98829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26831"/>
              </p:ext>
            </p:extLst>
          </p:nvPr>
        </p:nvGraphicFramePr>
        <p:xfrm>
          <a:off x="1092492" y="3027289"/>
          <a:ext cx="10007016" cy="28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36">
                  <a:extLst>
                    <a:ext uri="{9D8B030D-6E8A-4147-A177-3AD203B41FA5}">
                      <a16:colId xmlns:a16="http://schemas.microsoft.com/office/drawing/2014/main" val="1546099680"/>
                    </a:ext>
                  </a:extLst>
                </a:gridCol>
                <a:gridCol w="1667836">
                  <a:extLst>
                    <a:ext uri="{9D8B030D-6E8A-4147-A177-3AD203B41FA5}">
                      <a16:colId xmlns:a16="http://schemas.microsoft.com/office/drawing/2014/main" val="4176588439"/>
                    </a:ext>
                  </a:extLst>
                </a:gridCol>
                <a:gridCol w="1667836">
                  <a:extLst>
                    <a:ext uri="{9D8B030D-6E8A-4147-A177-3AD203B41FA5}">
                      <a16:colId xmlns:a16="http://schemas.microsoft.com/office/drawing/2014/main" val="1552544909"/>
                    </a:ext>
                  </a:extLst>
                </a:gridCol>
                <a:gridCol w="1667836">
                  <a:extLst>
                    <a:ext uri="{9D8B030D-6E8A-4147-A177-3AD203B41FA5}">
                      <a16:colId xmlns:a16="http://schemas.microsoft.com/office/drawing/2014/main" val="3737744101"/>
                    </a:ext>
                  </a:extLst>
                </a:gridCol>
                <a:gridCol w="1667836">
                  <a:extLst>
                    <a:ext uri="{9D8B030D-6E8A-4147-A177-3AD203B41FA5}">
                      <a16:colId xmlns:a16="http://schemas.microsoft.com/office/drawing/2014/main" val="3124323932"/>
                    </a:ext>
                  </a:extLst>
                </a:gridCol>
                <a:gridCol w="1667836">
                  <a:extLst>
                    <a:ext uri="{9D8B030D-6E8A-4147-A177-3AD203B41FA5}">
                      <a16:colId xmlns:a16="http://schemas.microsoft.com/office/drawing/2014/main" val="1753288542"/>
                    </a:ext>
                  </a:extLst>
                </a:gridCol>
              </a:tblGrid>
              <a:tr h="13585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Lines of Comments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Comments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Lines of Commented-out Code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Ratio of comments to Statement LOC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Percentage of Commented-out Code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8997457"/>
                  </a:ext>
                </a:extLst>
              </a:tr>
              <a:tr h="48371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2980155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1663325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176503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---------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---------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5035176"/>
                  </a:ext>
                </a:extLst>
              </a:tr>
              <a:tr h="48371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59603.1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33266.5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3602.102041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1910378"/>
                  </a:ext>
                </a:extLst>
              </a:tr>
              <a:tr h="48371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26840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3BA959D-5130-4CCA-8010-8A7194BE4013}"/>
              </a:ext>
            </a:extLst>
          </p:cNvPr>
          <p:cNvSpPr txBox="1"/>
          <p:nvPr/>
        </p:nvSpPr>
        <p:spPr>
          <a:xfrm>
            <a:off x="4320380" y="2519118"/>
            <a:ext cx="355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50 Projects Additional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37E1B4-11FA-42B5-A69C-0DFA7DA0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18780" cy="646987"/>
          </a:xfrm>
        </p:spPr>
        <p:txBody>
          <a:bodyPr/>
          <a:lstStyle/>
          <a:p>
            <a:r>
              <a:rPr lang="en-US" dirty="0"/>
              <a:t>Applied the 250x250 model on 50 projects</a:t>
            </a:r>
          </a:p>
        </p:txBody>
      </p:sp>
    </p:spTree>
    <p:extLst>
      <p:ext uri="{BB962C8B-B14F-4D97-AF65-F5344CB8AC3E}">
        <p14:creationId xmlns:p14="http://schemas.microsoft.com/office/powerpoint/2010/main" val="388813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D392-5FEE-4BEF-B6BF-BAA500D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8" y="2621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07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2D26-90C9-4836-B653-E87730C4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C7FC-EC1E-4F00-A058-89406777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Commented-out code causes problems in code comprehension.</a:t>
            </a:r>
          </a:p>
          <a:p>
            <a:r>
              <a:rPr lang="en-US" dirty="0"/>
              <a:t>Commented-out code can cause legal problems.</a:t>
            </a:r>
          </a:p>
          <a:p>
            <a:r>
              <a:rPr lang="en-US" dirty="0"/>
              <a:t>Aids in improving techniques that rely on comments such as IR techniques.</a:t>
            </a:r>
          </a:p>
          <a:p>
            <a:r>
              <a:rPr lang="en-US" dirty="0"/>
              <a:t>Inserting code which has been commented out in an active program can cause unpredictable results.</a:t>
            </a:r>
          </a:p>
        </p:txBody>
      </p:sp>
    </p:spTree>
    <p:extLst>
      <p:ext uri="{BB962C8B-B14F-4D97-AF65-F5344CB8AC3E}">
        <p14:creationId xmlns:p14="http://schemas.microsoft.com/office/powerpoint/2010/main" val="12613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D4D5-BB69-4BCA-AF69-73CD8F63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Knight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5D84-D979-4B23-8D3E-02E160DB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updated copy of Knight Capital’s stock purchasing software was deployed on seven of their eight servers with an active piece of previously commented-out code.</a:t>
            </a:r>
          </a:p>
          <a:p>
            <a:r>
              <a:rPr lang="en-US" dirty="0"/>
              <a:t>This commented-out code led to the purchase of over seven billion dollars’ worth of stock in the span of one hour.</a:t>
            </a:r>
          </a:p>
          <a:p>
            <a:r>
              <a:rPr lang="en-US" dirty="0"/>
              <a:t>Final loss was 440 million dollars.</a:t>
            </a:r>
          </a:p>
        </p:txBody>
      </p:sp>
    </p:spTree>
    <p:extLst>
      <p:ext uri="{BB962C8B-B14F-4D97-AF65-F5344CB8AC3E}">
        <p14:creationId xmlns:p14="http://schemas.microsoft.com/office/powerpoint/2010/main" val="211509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C459-8F90-4169-94F0-CC9B41E1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15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are the Different Ways to Comment?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635F29-427F-4F9E-838C-4EF2E523F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278966"/>
              </p:ext>
            </p:extLst>
          </p:nvPr>
        </p:nvGraphicFramePr>
        <p:xfrm>
          <a:off x="150303" y="641554"/>
          <a:ext cx="11762064" cy="6173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409">
                  <a:extLst>
                    <a:ext uri="{9D8B030D-6E8A-4147-A177-3AD203B41FA5}">
                      <a16:colId xmlns:a16="http://schemas.microsoft.com/office/drawing/2014/main" val="722285965"/>
                    </a:ext>
                  </a:extLst>
                </a:gridCol>
                <a:gridCol w="9518655">
                  <a:extLst>
                    <a:ext uri="{9D8B030D-6E8A-4147-A177-3AD203B41FA5}">
                      <a16:colId xmlns:a16="http://schemas.microsoft.com/office/drawing/2014/main" val="3831972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55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 Comment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//for(int p = 0;p&lt;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P.rows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();p++)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9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Comment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/*var 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EntityManager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&lt;Courier&gt;.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Entities.FirstOrDefault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UpdateManager.Subscribe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(() =&gt;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{ …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}, 1000);*/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9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#if 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#if 0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for(int i = 0; i &lt; 10; ++i){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a += i;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#endif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9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if(0){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for(int i = 0; i &lt; 10; ++i){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a += i;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719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Doxygen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/// Construct an alive Account, with given endowment, for either a normal (non-contract)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/// account or for a contract account in the conception phase, where the code is not yet known.</a:t>
                      </a:r>
                      <a:endParaRPr lang="en-US" sz="16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79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Javadoc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/**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BENCHMARK_START_GROUP(</a:t>
                      </a: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insertVectorBegin</a:t>
                      </a: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n) {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   vector&lt;int&gt; v; …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}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*/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73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28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FEBB-8D0F-4A2D-8652-BE3795E2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Commented-out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E98A-B9CA-4503-8942-49FFAF52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664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void Print(int res[20][20], int </a:t>
            </a:r>
            <a:r>
              <a:rPr lang="en-US" i="1" dirty="0" err="1">
                <a:latin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</a:rPr>
              <a:t>, int j, int capacity)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{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if(</a:t>
            </a:r>
            <a:r>
              <a:rPr lang="en-US" i="1" dirty="0" err="1">
                <a:latin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</a:rPr>
              <a:t>==0 || j==0)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{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    return;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}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if(res[i-1][j]==res[</a:t>
            </a:r>
            <a:r>
              <a:rPr lang="en-US" i="1" dirty="0" err="1">
                <a:latin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</a:rPr>
              <a:t>][j-1])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{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    if(</a:t>
            </a:r>
            <a:r>
              <a:rPr lang="en-US" i="1" dirty="0" err="1">
                <a:latin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</a:rPr>
              <a:t>&lt;=capacity)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    {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        </a:t>
            </a:r>
            <a:r>
              <a:rPr lang="en-US" i="1" dirty="0" err="1">
                <a:latin typeface="Courier New" panose="02070309020205020404" pitchFamily="49" charset="0"/>
              </a:rPr>
              <a:t>cout</a:t>
            </a:r>
            <a:r>
              <a:rPr lang="en-US" i="1" dirty="0">
                <a:latin typeface="Courier New" panose="02070309020205020404" pitchFamily="49" charset="0"/>
              </a:rPr>
              <a:t>&lt;&lt;</a:t>
            </a:r>
            <a:r>
              <a:rPr lang="en-US" i="1" dirty="0" err="1">
                <a:latin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</a:rPr>
              <a:t>&lt;&lt;" ";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         }</a:t>
            </a:r>
          </a:p>
          <a:p>
            <a:pPr marL="0" indent="0">
              <a:buNone/>
            </a:pPr>
            <a:r>
              <a:rPr lang="en-US" i="1" dirty="0">
                <a:latin typeface="Courier New" panose="02070309020205020404" pitchFamily="49" charset="0"/>
              </a:rPr>
              <a:t>//}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B074E-2AB2-44CD-89F4-2144C9A0E7B5}"/>
              </a:ext>
            </a:extLst>
          </p:cNvPr>
          <p:cNvSpPr txBox="1"/>
          <p:nvPr/>
        </p:nvSpPr>
        <p:spPr>
          <a:xfrm>
            <a:off x="6300132" y="2724021"/>
            <a:ext cx="5053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Any piece of source code that has been disabled by means of commenting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129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9343-3569-43EF-B790-E0DFFEF9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of Manual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BA44-DDFD-4DCC-86EF-2E8F1C81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selected random files from each of the 78 originally selected projects.</a:t>
            </a:r>
          </a:p>
          <a:p>
            <a:r>
              <a:rPr lang="en-US" dirty="0"/>
              <a:t>Ran the projects through srcML followed by </a:t>
            </a:r>
            <a:r>
              <a:rPr lang="en-US" dirty="0" err="1"/>
              <a:t>Xpath</a:t>
            </a:r>
            <a:r>
              <a:rPr lang="en-US" dirty="0"/>
              <a:t> to retrieve comments.</a:t>
            </a:r>
          </a:p>
          <a:p>
            <a:r>
              <a:rPr lang="en-US" dirty="0"/>
              <a:t>Select random files from this archive to build the corpus.</a:t>
            </a:r>
          </a:p>
          <a:p>
            <a:r>
              <a:rPr lang="en-US" dirty="0"/>
              <a:t>Manually review each comment based off the fields of the Gold Set and our Taxonomy. </a:t>
            </a:r>
          </a:p>
          <a:p>
            <a:r>
              <a:rPr lang="en-US" dirty="0"/>
              <a:t>Secondary sweep of all comments for further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68112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247F-22B2-4E5D-9330-A958B6C0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0"/>
            <a:ext cx="10515600" cy="6163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Gold 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46844F-CFCA-430C-BB25-A8CE2F8A3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126500"/>
              </p:ext>
            </p:extLst>
          </p:nvPr>
        </p:nvGraphicFramePr>
        <p:xfrm>
          <a:off x="158691" y="616386"/>
          <a:ext cx="11837565" cy="543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782">
                  <a:extLst>
                    <a:ext uri="{9D8B030D-6E8A-4147-A177-3AD203B41FA5}">
                      <a16:colId xmlns:a16="http://schemas.microsoft.com/office/drawing/2014/main" val="3167311383"/>
                    </a:ext>
                  </a:extLst>
                </a:gridCol>
                <a:gridCol w="1133234">
                  <a:extLst>
                    <a:ext uri="{9D8B030D-6E8A-4147-A177-3AD203B41FA5}">
                      <a16:colId xmlns:a16="http://schemas.microsoft.com/office/drawing/2014/main" val="190454912"/>
                    </a:ext>
                  </a:extLst>
                </a:gridCol>
                <a:gridCol w="1076572">
                  <a:extLst>
                    <a:ext uri="{9D8B030D-6E8A-4147-A177-3AD203B41FA5}">
                      <a16:colId xmlns:a16="http://schemas.microsoft.com/office/drawing/2014/main" val="154394785"/>
                    </a:ext>
                  </a:extLst>
                </a:gridCol>
                <a:gridCol w="1256001">
                  <a:extLst>
                    <a:ext uri="{9D8B030D-6E8A-4147-A177-3AD203B41FA5}">
                      <a16:colId xmlns:a16="http://schemas.microsoft.com/office/drawing/2014/main" val="3358133384"/>
                    </a:ext>
                  </a:extLst>
                </a:gridCol>
                <a:gridCol w="1265444">
                  <a:extLst>
                    <a:ext uri="{9D8B030D-6E8A-4147-A177-3AD203B41FA5}">
                      <a16:colId xmlns:a16="http://schemas.microsoft.com/office/drawing/2014/main" val="1633490941"/>
                    </a:ext>
                  </a:extLst>
                </a:gridCol>
                <a:gridCol w="831038">
                  <a:extLst>
                    <a:ext uri="{9D8B030D-6E8A-4147-A177-3AD203B41FA5}">
                      <a16:colId xmlns:a16="http://schemas.microsoft.com/office/drawing/2014/main" val="1210750934"/>
                    </a:ext>
                  </a:extLst>
                </a:gridCol>
                <a:gridCol w="1165494">
                  <a:extLst>
                    <a:ext uri="{9D8B030D-6E8A-4147-A177-3AD203B41FA5}">
                      <a16:colId xmlns:a16="http://schemas.microsoft.com/office/drawing/2014/main" val="3938956710"/>
                    </a:ext>
                  </a:extLst>
                </a:gridCol>
              </a:tblGrid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 Comment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Contains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Terms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062610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//std::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&lt;&lt;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matlab_format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(c_candidate,"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c_candidate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")&lt;&lt;std::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std::cout, std::endl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5924152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//// This doesn't quite make sense to check with bounds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8342367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const Scalar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pc_norm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(p-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c_candidate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squaredNorm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const, scalar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5613364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const Scalar diff = fabs(sqr_d_candidate - pc_norm);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const, scalar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773514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assert(diff&lt;=1e-10 &amp;&amp; "distance should match norm of difference");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404326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Actually process elements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452908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Cheesecake way of hitting element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906945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Since we only gave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ray_mesh_intersect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single face, it will have 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(512-513)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198709"/>
                  </a:ext>
                </a:extLst>
              </a:tr>
              <a:tr h="541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 any hits to id=0. Set these to this primitive's 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AABB.cpp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(512-513)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568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8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4BF9-BFDD-4DE0-876D-25A866EF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09" y="0"/>
            <a:ext cx="5730381" cy="771787"/>
          </a:xfrm>
        </p:spPr>
        <p:txBody>
          <a:bodyPr/>
          <a:lstStyle/>
          <a:p>
            <a:pPr algn="ctr"/>
            <a:r>
              <a:rPr lang="en-US" dirty="0"/>
              <a:t>Frequency Calculation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4AA306-4D5E-481C-A086-28CC9F363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700828"/>
              </p:ext>
            </p:extLst>
          </p:nvPr>
        </p:nvGraphicFramePr>
        <p:xfrm>
          <a:off x="248173" y="771786"/>
          <a:ext cx="6773412" cy="588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04">
                  <a:extLst>
                    <a:ext uri="{9D8B030D-6E8A-4147-A177-3AD203B41FA5}">
                      <a16:colId xmlns:a16="http://schemas.microsoft.com/office/drawing/2014/main" val="2011553624"/>
                    </a:ext>
                  </a:extLst>
                </a:gridCol>
                <a:gridCol w="2257804">
                  <a:extLst>
                    <a:ext uri="{9D8B030D-6E8A-4147-A177-3AD203B41FA5}">
                      <a16:colId xmlns:a16="http://schemas.microsoft.com/office/drawing/2014/main" val="2713089819"/>
                    </a:ext>
                  </a:extLst>
                </a:gridCol>
                <a:gridCol w="2257804">
                  <a:extLst>
                    <a:ext uri="{9D8B030D-6E8A-4147-A177-3AD203B41FA5}">
                      <a16:colId xmlns:a16="http://schemas.microsoft.com/office/drawing/2014/main" val="496322342"/>
                    </a:ext>
                  </a:extLst>
                </a:gridCol>
              </a:tblGrid>
              <a:tr h="42004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188704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623762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765938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6447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47274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754632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3341223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791008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446124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246057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511446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726670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4664551"/>
                  </a:ext>
                </a:extLst>
              </a:tr>
              <a:tr h="4200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986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77CB6F-AAF8-4F70-A9B8-7C7E0A0982BF}"/>
              </a:ext>
            </a:extLst>
          </p:cNvPr>
          <p:cNvSpPr txBox="1"/>
          <p:nvPr/>
        </p:nvSpPr>
        <p:spPr>
          <a:xfrm>
            <a:off x="7297023" y="2422678"/>
            <a:ext cx="47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/>
              <a:t>//a = sqrt(b*b + c*c)</a:t>
            </a:r>
            <a:endParaRPr lang="en-US" sz="3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DAE5E-7C3B-4FFA-B99A-EE5B4401DE9F}"/>
              </a:ext>
            </a:extLst>
          </p:cNvPr>
          <p:cNvSpPr txBox="1"/>
          <p:nvPr/>
        </p:nvSpPr>
        <p:spPr>
          <a:xfrm>
            <a:off x="7125049" y="3850547"/>
            <a:ext cx="5066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Characters = 19</a:t>
            </a:r>
          </a:p>
          <a:p>
            <a:endParaRPr lang="en-US" sz="2400" dirty="0"/>
          </a:p>
          <a:p>
            <a:r>
              <a:rPr lang="en-US" sz="2400" dirty="0"/>
              <a:t>Most Frequent Characters = Space, *, </a:t>
            </a:r>
          </a:p>
        </p:txBody>
      </p:sp>
    </p:spTree>
    <p:extLst>
      <p:ext uri="{BB962C8B-B14F-4D97-AF65-F5344CB8AC3E}">
        <p14:creationId xmlns:p14="http://schemas.microsoft.com/office/powerpoint/2010/main" val="408453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DC5-A147-4394-9E69-88D59F5E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Frequency Based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8FD22-75B7-4030-A11D-9ED108298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09787"/>
              </p:ext>
            </p:extLst>
          </p:nvPr>
        </p:nvGraphicFramePr>
        <p:xfrm>
          <a:off x="125485" y="561068"/>
          <a:ext cx="11941029" cy="612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36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1064</Words>
  <Application>Microsoft Office PowerPoint</Application>
  <PresentationFormat>Widescreen</PresentationFormat>
  <Paragraphs>268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Office Theme</vt:lpstr>
      <vt:lpstr>AUTOMATIC IDENTIFICATION AND ANALYSIS OF COMMENTED OUT CODE</vt:lpstr>
      <vt:lpstr>Motivation</vt:lpstr>
      <vt:lpstr>Knight Capital</vt:lpstr>
      <vt:lpstr>What are the Different Ways to Comment?</vt:lpstr>
      <vt:lpstr>What is Commented-out Code?</vt:lpstr>
      <vt:lpstr>Process of Manual Classification</vt:lpstr>
      <vt:lpstr>Gold Set</vt:lpstr>
      <vt:lpstr>Frequency Calculation</vt:lpstr>
      <vt:lpstr>Frequency Based Approach</vt:lpstr>
      <vt:lpstr>Process of Automation</vt:lpstr>
      <vt:lpstr>Can We Automatically Detect Commented-Out Code With an Acceptable Margin of Error?</vt:lpstr>
      <vt:lpstr>Can We Automatically Detect Commented-Out Code With an Acceptable Margin of Error? Contd.</vt:lpstr>
      <vt:lpstr>Final Decision Tree Model</vt:lpstr>
      <vt:lpstr>How Prevalent is Commented-Out Code in Open-Source Software?</vt:lpstr>
      <vt:lpstr>How Prevalent is Commented-Out Code in Open-Source Software?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IDENTIFICATION AND ANALYSIS OF COMMENTED OUT CODE</dc:title>
  <dc:creator>blake grills</dc:creator>
  <cp:lastModifiedBy>blake grills</cp:lastModifiedBy>
  <cp:revision>33</cp:revision>
  <dcterms:created xsi:type="dcterms:W3CDTF">2020-04-14T19:05:22Z</dcterms:created>
  <dcterms:modified xsi:type="dcterms:W3CDTF">2020-04-16T23:35:44Z</dcterms:modified>
</cp:coreProperties>
</file>