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5" r:id="rId9"/>
    <p:sldId id="260" r:id="rId10"/>
    <p:sldId id="266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475343991092022E-2"/>
          <c:y val="0.11764904912341352"/>
          <c:w val="0.9300047544504525"/>
          <c:h val="0.658622844461725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difference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(</c:v>
                </c:pt>
                <c:pt idx="1">
                  <c:v>)</c:v>
                </c:pt>
                <c:pt idx="2">
                  <c:v>_</c:v>
                </c:pt>
                <c:pt idx="3">
                  <c:v>=</c:v>
                </c:pt>
                <c:pt idx="4">
                  <c:v>{</c:v>
                </c:pt>
                <c:pt idx="5">
                  <c:v>}</c:v>
                </c:pt>
                <c:pt idx="6">
                  <c:v>;</c:v>
                </c:pt>
                <c:pt idx="7">
                  <c:v>“</c:v>
                </c:pt>
                <c:pt idx="8">
                  <c:v>,</c:v>
                </c:pt>
                <c:pt idx="9">
                  <c:v>space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2.27</c:v>
                </c:pt>
                <c:pt idx="1">
                  <c:v>2.27</c:v>
                </c:pt>
                <c:pt idx="2">
                  <c:v>1.41</c:v>
                </c:pt>
                <c:pt idx="3">
                  <c:v>0.91</c:v>
                </c:pt>
                <c:pt idx="4">
                  <c:v>0.56999999999999995</c:v>
                </c:pt>
                <c:pt idx="5">
                  <c:v>4.9800000000000004</c:v>
                </c:pt>
                <c:pt idx="6">
                  <c:v>2.56</c:v>
                </c:pt>
                <c:pt idx="7">
                  <c:v>0.67</c:v>
                </c:pt>
                <c:pt idx="8">
                  <c:v>0.83</c:v>
                </c:pt>
                <c:pt idx="9">
                  <c:v>7.37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DD-4FD9-B2AF-F537F9BA805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14795944"/>
        <c:axId val="414793648"/>
      </c:barChart>
      <c:catAx>
        <c:axId val="414795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793648"/>
        <c:crosses val="autoZero"/>
        <c:auto val="1"/>
        <c:lblAlgn val="ctr"/>
        <c:lblOffset val="100"/>
        <c:noMultiLvlLbl val="0"/>
      </c:catAx>
      <c:valAx>
        <c:axId val="4147936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4795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6588-7AA5-41E9-A6DA-A8591E006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B4A64-2705-4ADB-8B01-AFFCB03BD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A19BD-7394-45A9-B645-D97D5971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F1BC-E77D-4453-A5FD-60D9004400B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F4DAE-EC7A-4A20-89E4-DF7CD49F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441E9-9E22-4552-BF73-FE4F8DFF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7687-8B44-475E-80B7-26B792F4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AE0C-843E-4C92-B319-F50C6E97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F4319-DF22-4699-8561-2CE2852FB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91E63-F03C-4C11-964E-5F448E946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F1BC-E77D-4453-A5FD-60D9004400B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A6E6E-4509-407B-82B3-D07E1380D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4132F-5950-4796-85AD-EF97C0DE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7687-8B44-475E-80B7-26B792F4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3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98881B-9608-4D25-A4DF-0CDF93AE7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66610-83A2-445F-9FCF-7D56163E8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BAAEB-69C0-4A81-BF23-ECC5A938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F1BC-E77D-4453-A5FD-60D9004400B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B8A2A-4871-4BC4-982B-D035D2F8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54EBB-3BB9-4599-91FA-46047091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7687-8B44-475E-80B7-26B792F4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7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DD702-6D9B-4407-AD67-07BA0ADB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413D-6B87-470F-9B25-70F8EF7E0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54143-8BF2-46C8-8404-5913BF7A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F1BC-E77D-4453-A5FD-60D9004400B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4D699-F631-49CD-9224-1CEE84B82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E203A-21C4-4EB8-B46B-69B03ADB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7687-8B44-475E-80B7-26B792F4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1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EB23-D1CD-4D71-9F2A-9DFE2246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1DC7F-7E9D-406B-BBD5-40677961B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271C7-BDB7-46DC-9412-41B03808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F1BC-E77D-4453-A5FD-60D9004400B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49C16-E1CF-42C8-8221-242EA4F2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4BD17-02EC-44CA-A0E3-9A2AEED4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7687-8B44-475E-80B7-26B792F4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5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53DB-9DA3-4F8A-8973-675F4A10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94E53-78A2-44A4-84A9-EBCCCA898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2DF8A-1D8E-4452-A552-5573C88A9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175C1-0476-4E79-AB9D-8738D927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F1BC-E77D-4453-A5FD-60D9004400B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D7DCE-4383-40DB-A866-7569FA40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75A5D-3F38-4642-B835-506D49B9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7687-8B44-475E-80B7-26B792F4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1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A050-53AA-4A8C-9C6A-DE00EC12E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EDD61-718F-4D8A-97DC-2C59EFF43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E4E6D-E85F-438F-9E5E-2FDEAA721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8529B-A77A-4017-8155-6C77E4CE3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71340-DB28-4401-861D-78B4E4924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68CD05-CBF1-44BE-BBC3-58D168814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F1BC-E77D-4453-A5FD-60D9004400B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49760-B26A-44D3-9269-60223ADB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6A2E9-1043-4EF0-9489-D6A98785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7687-8B44-475E-80B7-26B792F4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3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BF4C-BCF6-4EC1-AED6-E4F386FD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D807F-1979-4665-9A90-3D228BD1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F1BC-E77D-4453-A5FD-60D9004400B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9322DD-6532-43D7-83AA-9C517238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4F8CB-C112-4548-9487-79C8CF8DA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7687-8B44-475E-80B7-26B792F4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3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188B96-7553-4D99-9B08-F235E182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F1BC-E77D-4453-A5FD-60D9004400B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F08238-F5DE-4841-9326-734C4F09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A5F2E-90E5-41E1-9813-E39E05741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7687-8B44-475E-80B7-26B792F4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73891-6D20-49F8-AA83-7BC598782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A6574-2BA7-4B77-ACF5-E60578430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5EBDA-614E-44C0-AC34-9ACF3CA3B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23EEB-BD1F-4C69-9952-BB8876CD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F1BC-E77D-4453-A5FD-60D9004400B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FB38B-A57F-4500-AA95-8B40BF6B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ECB51-9970-4B3F-AE00-AD44D414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7687-8B44-475E-80B7-26B792F4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2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6480-6821-47DF-8B22-002B83975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9A8F98-0F14-4118-898E-FA2944C91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E0B0B-F25F-41F2-B506-38A1688A5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B641C-EF50-4313-B5AC-5B3B8A24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F1BC-E77D-4453-A5FD-60D9004400B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4D993-B703-4B87-B49B-821844E8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74ECE-9683-464C-A412-323CF967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7687-8B44-475E-80B7-26B792F4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5F592-54AD-4842-9834-7AE2D85A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D6D3C-88BD-445B-98F1-29146FC1C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FBCEC-8B26-4D20-A8EC-CEC82F80D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8F1BC-E77D-4453-A5FD-60D9004400B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FCA5A-6049-4EA2-8652-19A499BB8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82384-1021-4F94-98C6-BA4A2D20E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77687-8B44-475E-80B7-26B792F4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3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90AF1-B031-4EFB-8DD5-1CEC01A8F4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AUTOMATIC IDENTIFICATION AND ANALYSIS OF COMMENTED OUT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F739E-8428-4E0E-BF93-9E04F410C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Blake Grills</a:t>
            </a:r>
          </a:p>
          <a:p>
            <a:r>
              <a:rPr lang="en-US" dirty="0"/>
              <a:t>Advisor: Michael Decker</a:t>
            </a:r>
          </a:p>
        </p:txBody>
      </p:sp>
    </p:spTree>
    <p:extLst>
      <p:ext uri="{BB962C8B-B14F-4D97-AF65-F5344CB8AC3E}">
        <p14:creationId xmlns:p14="http://schemas.microsoft.com/office/powerpoint/2010/main" val="4026567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14D1D-0B33-4778-9C26-149366AA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 Decision Tree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5C5812-801B-45BE-9B04-58E5B6BE6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5168" y="1323434"/>
            <a:ext cx="9901664" cy="516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73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2FF7C-3675-4FD6-B866-3F97DA692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Prevalent is Commented-Out Code in Open-Source Software?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1BA531-772F-4377-9BEA-EE1644D3AD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839316"/>
              </p:ext>
            </p:extLst>
          </p:nvPr>
        </p:nvGraphicFramePr>
        <p:xfrm>
          <a:off x="838200" y="2325853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9201908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107509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964349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82413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4618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94.68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78.03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99.62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87.51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7599459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1631F62-91E8-48AF-A088-051F98829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191141"/>
              </p:ext>
            </p:extLst>
          </p:nvPr>
        </p:nvGraphicFramePr>
        <p:xfrm>
          <a:off x="2031999" y="4444378"/>
          <a:ext cx="8128002" cy="2154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5460996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765884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525449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377441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2432393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53288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Lines of Comments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Comments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Lines of Commented-out Code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Ratio of comments to Statement LOC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Percentage of Commented-out Code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7899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2980155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1663325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176503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--------------------------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---------------------------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1503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59603.1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33266.5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3602.102041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4.43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41910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Median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6229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3033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126840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03DD833-2467-461B-A971-C9926807A391}"/>
              </a:ext>
            </a:extLst>
          </p:cNvPr>
          <p:cNvSpPr txBox="1"/>
          <p:nvPr/>
        </p:nvSpPr>
        <p:spPr>
          <a:xfrm>
            <a:off x="5122877" y="1956521"/>
            <a:ext cx="194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 Projects 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BA959D-5130-4CCA-8010-8A7194BE4013}"/>
              </a:ext>
            </a:extLst>
          </p:cNvPr>
          <p:cNvSpPr txBox="1"/>
          <p:nvPr/>
        </p:nvSpPr>
        <p:spPr>
          <a:xfrm>
            <a:off x="4741178" y="4075046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 Projects Additional Data</a:t>
            </a:r>
          </a:p>
        </p:txBody>
      </p:sp>
    </p:spTree>
    <p:extLst>
      <p:ext uri="{BB962C8B-B14F-4D97-AF65-F5344CB8AC3E}">
        <p14:creationId xmlns:p14="http://schemas.microsoft.com/office/powerpoint/2010/main" val="3973839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D392-5FEE-4BEF-B6BF-BAA500DC6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868" y="262176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4075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9C459-8F90-4169-94F0-CC9B41E1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are the Different Ways to Comment?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A635F29-427F-4F9E-838C-4EF2E523F5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613821"/>
              </p:ext>
            </p:extLst>
          </p:nvPr>
        </p:nvGraphicFramePr>
        <p:xfrm>
          <a:off x="838200" y="2042160"/>
          <a:ext cx="105156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668">
                  <a:extLst>
                    <a:ext uri="{9D8B030D-6E8A-4147-A177-3AD203B41FA5}">
                      <a16:colId xmlns:a16="http://schemas.microsoft.com/office/drawing/2014/main" val="722285965"/>
                    </a:ext>
                  </a:extLst>
                </a:gridCol>
                <a:gridCol w="8509932">
                  <a:extLst>
                    <a:ext uri="{9D8B030D-6E8A-4147-A177-3AD203B41FA5}">
                      <a16:colId xmlns:a16="http://schemas.microsoft.com/office/drawing/2014/main" val="3831972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 of 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551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Line Comment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single line within source code that has been commented out by means of a line comment marker such as //.  Used for both commented-out code and English prose.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290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Block Comment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Multiple lines within source code that have been commented out by means of a block comment marker such as /* ending with */.  Used for both commented-out code and English prose.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891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#if 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Multiple lines of code within source code that have been commented out by means of wrapping the code inside a preprocessor if with a condition of 0.   All text/code up until a matching #endif is removed automatically by the preprocessor during compilation.  Typically, used to comment out code.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7989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if(0)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While similar to the preprocessor, an if-statement is used, the standard if(0) is processed and compiled by the compiler.  This type of block can be rapidly commented and uncommented by changing the 0 to 1 and vice-versa.  Can be used to comment-out code.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719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Doxygen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Used to write software reference documentation, these comments can have hyperlinks and other document wide references.  Typically, used to comment out code.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0792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Javadoc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Used to write software reference documentation, these comments have hyperlinks and other document wide references.  While similar to Doxygen it is limited to Java languages.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2738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28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FEBB-8D0F-4A2D-8652-BE3795E2C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Commented-out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1E98A-B9CA-4503-8942-49FFAF523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1206" cy="4351338"/>
          </a:xfrm>
        </p:spPr>
        <p:txBody>
          <a:bodyPr>
            <a:normAutofit fontScale="62500" lnSpcReduction="20000"/>
          </a:bodyPr>
          <a:lstStyle/>
          <a:p>
            <a:r>
              <a:rPr lang="en-US" i="1" dirty="0"/>
              <a:t>// void Print(int res[20][20], int </a:t>
            </a:r>
            <a:r>
              <a:rPr lang="en-US" i="1" dirty="0" err="1"/>
              <a:t>i</a:t>
            </a:r>
            <a:r>
              <a:rPr lang="en-US" i="1" dirty="0"/>
              <a:t>, int j, int capacity)</a:t>
            </a:r>
            <a:endParaRPr lang="en-US" dirty="0"/>
          </a:p>
          <a:p>
            <a:r>
              <a:rPr lang="en-US" i="1" dirty="0"/>
              <a:t>// {</a:t>
            </a:r>
            <a:endParaRPr lang="en-US" dirty="0"/>
          </a:p>
          <a:p>
            <a:r>
              <a:rPr lang="en-US" i="1" dirty="0"/>
              <a:t>//     if(</a:t>
            </a:r>
            <a:r>
              <a:rPr lang="en-US" i="1" dirty="0" err="1"/>
              <a:t>i</a:t>
            </a:r>
            <a:r>
              <a:rPr lang="en-US" i="1" dirty="0"/>
              <a:t>==0 || j==0)</a:t>
            </a:r>
            <a:endParaRPr lang="en-US" dirty="0"/>
          </a:p>
          <a:p>
            <a:r>
              <a:rPr lang="en-US" i="1" dirty="0"/>
              <a:t>//     {</a:t>
            </a:r>
            <a:endParaRPr lang="en-US" dirty="0"/>
          </a:p>
          <a:p>
            <a:r>
              <a:rPr lang="en-US" i="1" dirty="0"/>
              <a:t>//         return;</a:t>
            </a:r>
            <a:endParaRPr lang="en-US" dirty="0"/>
          </a:p>
          <a:p>
            <a:r>
              <a:rPr lang="en-US" i="1" dirty="0"/>
              <a:t>//     }</a:t>
            </a:r>
            <a:endParaRPr lang="en-US" dirty="0"/>
          </a:p>
          <a:p>
            <a:r>
              <a:rPr lang="en-US" i="1" dirty="0"/>
              <a:t>//     if(res[i-1][j]==res[</a:t>
            </a:r>
            <a:r>
              <a:rPr lang="en-US" i="1" dirty="0" err="1"/>
              <a:t>i</a:t>
            </a:r>
            <a:r>
              <a:rPr lang="en-US" i="1" dirty="0"/>
              <a:t>][j-1])</a:t>
            </a:r>
            <a:endParaRPr lang="en-US" dirty="0"/>
          </a:p>
          <a:p>
            <a:r>
              <a:rPr lang="en-US" i="1" dirty="0"/>
              <a:t>//     {</a:t>
            </a:r>
            <a:endParaRPr lang="en-US" dirty="0"/>
          </a:p>
          <a:p>
            <a:r>
              <a:rPr lang="en-US" i="1" dirty="0"/>
              <a:t>//         if(</a:t>
            </a:r>
            <a:r>
              <a:rPr lang="en-US" i="1" dirty="0" err="1"/>
              <a:t>i</a:t>
            </a:r>
            <a:r>
              <a:rPr lang="en-US" i="1" dirty="0"/>
              <a:t>&lt;=capacity)</a:t>
            </a:r>
            <a:endParaRPr lang="en-US" dirty="0"/>
          </a:p>
          <a:p>
            <a:r>
              <a:rPr lang="en-US" i="1" dirty="0"/>
              <a:t>//         {</a:t>
            </a:r>
            <a:endParaRPr lang="en-US" dirty="0"/>
          </a:p>
          <a:p>
            <a:r>
              <a:rPr lang="en-US" i="1" dirty="0"/>
              <a:t>//             </a:t>
            </a:r>
            <a:r>
              <a:rPr lang="en-US" i="1" dirty="0" err="1"/>
              <a:t>cout</a:t>
            </a:r>
            <a:r>
              <a:rPr lang="en-US" i="1" dirty="0"/>
              <a:t>&lt;&lt;</a:t>
            </a:r>
            <a:r>
              <a:rPr lang="en-US" i="1" dirty="0" err="1"/>
              <a:t>i</a:t>
            </a:r>
            <a:r>
              <a:rPr lang="en-US" i="1" dirty="0"/>
              <a:t>&lt;&lt;" ";</a:t>
            </a:r>
            <a:endParaRPr lang="en-US" dirty="0"/>
          </a:p>
          <a:p>
            <a:r>
              <a:rPr lang="en-US" i="1" dirty="0"/>
              <a:t>//         }</a:t>
            </a:r>
          </a:p>
          <a:p>
            <a:r>
              <a:rPr lang="en-US" i="1" dirty="0"/>
              <a:t>//}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B074E-2AB2-44CD-89F4-2144C9A0E7B5}"/>
              </a:ext>
            </a:extLst>
          </p:cNvPr>
          <p:cNvSpPr txBox="1"/>
          <p:nvPr/>
        </p:nvSpPr>
        <p:spPr>
          <a:xfrm>
            <a:off x="6300132" y="2724021"/>
            <a:ext cx="50536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/>
              <a:t>any piece of source code that has been disabled by means of commenting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7129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A247F-22B2-4E5D-9330-A958B6C03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Gold Set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B46844F-CFCA-430C-BB25-A8CE2F8A35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011988"/>
              </p:ext>
            </p:extLst>
          </p:nvPr>
        </p:nvGraphicFramePr>
        <p:xfrm>
          <a:off x="838200" y="1825625"/>
          <a:ext cx="1051559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9143">
                  <a:extLst>
                    <a:ext uri="{9D8B030D-6E8A-4147-A177-3AD203B41FA5}">
                      <a16:colId xmlns:a16="http://schemas.microsoft.com/office/drawing/2014/main" val="3167311383"/>
                    </a:ext>
                  </a:extLst>
                </a:gridCol>
                <a:gridCol w="1006679">
                  <a:extLst>
                    <a:ext uri="{9D8B030D-6E8A-4147-A177-3AD203B41FA5}">
                      <a16:colId xmlns:a16="http://schemas.microsoft.com/office/drawing/2014/main" val="190454912"/>
                    </a:ext>
                  </a:extLst>
                </a:gridCol>
                <a:gridCol w="956345">
                  <a:extLst>
                    <a:ext uri="{9D8B030D-6E8A-4147-A177-3AD203B41FA5}">
                      <a16:colId xmlns:a16="http://schemas.microsoft.com/office/drawing/2014/main" val="154394785"/>
                    </a:ext>
                  </a:extLst>
                </a:gridCol>
                <a:gridCol w="1115736">
                  <a:extLst>
                    <a:ext uri="{9D8B030D-6E8A-4147-A177-3AD203B41FA5}">
                      <a16:colId xmlns:a16="http://schemas.microsoft.com/office/drawing/2014/main" val="3358133384"/>
                    </a:ext>
                  </a:extLst>
                </a:gridCol>
                <a:gridCol w="1124125">
                  <a:extLst>
                    <a:ext uri="{9D8B030D-6E8A-4147-A177-3AD203B41FA5}">
                      <a16:colId xmlns:a16="http://schemas.microsoft.com/office/drawing/2014/main" val="1633490941"/>
                    </a:ext>
                  </a:extLst>
                </a:gridCol>
                <a:gridCol w="738231">
                  <a:extLst>
                    <a:ext uri="{9D8B030D-6E8A-4147-A177-3AD203B41FA5}">
                      <a16:colId xmlns:a16="http://schemas.microsoft.com/office/drawing/2014/main" val="1210750934"/>
                    </a:ext>
                  </a:extLst>
                </a:gridCol>
                <a:gridCol w="1035337">
                  <a:extLst>
                    <a:ext uri="{9D8B030D-6E8A-4147-A177-3AD203B41FA5}">
                      <a16:colId xmlns:a16="http://schemas.microsoft.com/office/drawing/2014/main" val="3938956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Block Comment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Language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Contains Code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 Code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Terms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06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//std::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&lt;&lt;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matlab_format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(c_candidate,"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c_candidate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")&lt;&lt;std::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AABB.cpp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C++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std::cout, std::endl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592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//// This doesn't quite make sense to check with bounds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AABB.cpp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C++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834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// const Scalar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pc_norm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(p-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c_candidate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).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squaredNorm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();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AABB.cpp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C++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const, scalar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5613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// const Scalar diff = fabs(sqr_d_candidate - pc_norm);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AABB.cpp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C++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const, scalar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4773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// assert(diff&lt;=1e-10 &amp;&amp; "distance should match norm of difference");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AABB.cpp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C++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140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// Actually process elements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AABB.cpp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C++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1452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// Cheesecake way of hitting element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AABB.cpp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C++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4906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// Since we only gave ray_mesh_intersect a single face, it will have set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AABB.cpp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(512-513)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C++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419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// any hits to id=0. Set these to this primitive's 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AABB.cpp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(512-513)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C++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5688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188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C087-054E-436B-890C-F55F1F3A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804" y="33734"/>
            <a:ext cx="10515600" cy="6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Decision Tree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382773-A887-4A66-94D3-39AE87D22C2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108" y="696515"/>
            <a:ext cx="8361784" cy="597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7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9AA5-E4B1-4340-BC1B-4244EFAA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srcML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54243-CA48-436C-A54C-43DD3AAC9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Powerful Parsing tool for C, C#, C++, and Java.</a:t>
            </a:r>
          </a:p>
          <a:p>
            <a:r>
              <a:rPr lang="en-US" dirty="0"/>
              <a:t>Converts source code and comments into XML.</a:t>
            </a:r>
          </a:p>
          <a:p>
            <a:r>
              <a:rPr lang="en-US" dirty="0"/>
              <a:t>XPATH – Used to query the XML data.</a:t>
            </a:r>
          </a:p>
          <a:p>
            <a:r>
              <a:rPr lang="en-US" dirty="0"/>
              <a:t>XSLT – used to modify an XML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17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DDDC5-A147-4394-9E69-88D59F5E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Frequency Based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A8FD22-75B7-4030-A11D-9ED1082984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236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4BF9-BFDD-4DE0-876D-25A866EF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Frequency Calculation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4AA306-4D5E-481C-A086-28CC9F363A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810182"/>
              </p:ext>
            </p:extLst>
          </p:nvPr>
        </p:nvGraphicFramePr>
        <p:xfrm>
          <a:off x="603309" y="1381008"/>
          <a:ext cx="5965272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424">
                  <a:extLst>
                    <a:ext uri="{9D8B030D-6E8A-4147-A177-3AD203B41FA5}">
                      <a16:colId xmlns:a16="http://schemas.microsoft.com/office/drawing/2014/main" val="2011553624"/>
                    </a:ext>
                  </a:extLst>
                </a:gridCol>
                <a:gridCol w="1988424">
                  <a:extLst>
                    <a:ext uri="{9D8B030D-6E8A-4147-A177-3AD203B41FA5}">
                      <a16:colId xmlns:a16="http://schemas.microsoft.com/office/drawing/2014/main" val="2713089819"/>
                    </a:ext>
                  </a:extLst>
                </a:gridCol>
                <a:gridCol w="1988424">
                  <a:extLst>
                    <a:ext uri="{9D8B030D-6E8A-4147-A177-3AD203B41FA5}">
                      <a16:colId xmlns:a16="http://schemas.microsoft.com/office/drawing/2014/main" val="496322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Symbol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Frequency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2188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162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Space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.195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376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5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64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5754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334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679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3446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624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.195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2511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.095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672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466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39866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177CB6F-AAF8-4F70-A9B8-7C7E0A0982BF}"/>
              </a:ext>
            </a:extLst>
          </p:cNvPr>
          <p:cNvSpPr txBox="1"/>
          <p:nvPr/>
        </p:nvSpPr>
        <p:spPr>
          <a:xfrm>
            <a:off x="7139030" y="1690688"/>
            <a:ext cx="4723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i="1" dirty="0"/>
              <a:t>//a = sqrt(b**2 + c**2)</a:t>
            </a:r>
            <a:endParaRPr lang="en-US" sz="32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1DAE5E-7C3B-4FFA-B99A-EE5B4401DE9F}"/>
              </a:ext>
            </a:extLst>
          </p:cNvPr>
          <p:cNvSpPr txBox="1"/>
          <p:nvPr/>
        </p:nvSpPr>
        <p:spPr>
          <a:xfrm>
            <a:off x="7021585" y="2827090"/>
            <a:ext cx="4412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Characters = 21</a:t>
            </a:r>
          </a:p>
          <a:p>
            <a:r>
              <a:rPr lang="en-US" dirty="0"/>
              <a:t>Most Frequent Characters = Space, *, 2</a:t>
            </a:r>
          </a:p>
        </p:txBody>
      </p:sp>
    </p:spTree>
    <p:extLst>
      <p:ext uri="{BB962C8B-B14F-4D97-AF65-F5344CB8AC3E}">
        <p14:creationId xmlns:p14="http://schemas.microsoft.com/office/powerpoint/2010/main" val="4084531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53C2-52D0-43D6-A767-E949EBF1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Can We Automatically Detect Commented-Out Code With an Acceptable Margin of Error?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7541845-92C5-4A53-B4A4-4B26FA10EA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25840"/>
              </p:ext>
            </p:extLst>
          </p:nvPr>
        </p:nvGraphicFramePr>
        <p:xfrm>
          <a:off x="838200" y="2316480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47155829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2052083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7703869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0578754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20608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Fold Number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13659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98.50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98.15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99.07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98.60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0076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94.00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96.91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18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97.50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95.65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98.88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97.23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07775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98.50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98.02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98.51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4349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98.00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99.01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97.09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98.04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20824005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B65AFB8-FF3A-4116-993D-79DE49234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491712"/>
              </p:ext>
            </p:extLst>
          </p:nvPr>
        </p:nvGraphicFramePr>
        <p:xfrm>
          <a:off x="2032000" y="533361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509244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088833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513673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84624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712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98.00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98.32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98.23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97.89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5164983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A1E9305-7C9A-4983-BF55-B09BFC0B1331}"/>
              </a:ext>
            </a:extLst>
          </p:cNvPr>
          <p:cNvSpPr txBox="1"/>
          <p:nvPr/>
        </p:nvSpPr>
        <p:spPr>
          <a:xfrm>
            <a:off x="5366856" y="1947148"/>
            <a:ext cx="145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Initial Testing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7AE213-E034-4891-92E0-AE3D97F67A3A}"/>
              </a:ext>
            </a:extLst>
          </p:cNvPr>
          <p:cNvSpPr txBox="1"/>
          <p:nvPr/>
        </p:nvSpPr>
        <p:spPr>
          <a:xfrm>
            <a:off x="5596854" y="4981057"/>
            <a:ext cx="99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Full Set</a:t>
            </a:r>
          </a:p>
        </p:txBody>
      </p:sp>
    </p:spTree>
    <p:extLst>
      <p:ext uri="{BB962C8B-B14F-4D97-AF65-F5344CB8AC3E}">
        <p14:creationId xmlns:p14="http://schemas.microsoft.com/office/powerpoint/2010/main" val="2857646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828</Words>
  <Application>Microsoft Office PowerPoint</Application>
  <PresentationFormat>Widescreen</PresentationFormat>
  <Paragraphs>228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AUTOMATIC IDENTIFICATION AND ANALYSIS OF COMMENTED OUT CODE</vt:lpstr>
      <vt:lpstr>What are the Different Ways to Comment?</vt:lpstr>
      <vt:lpstr>What is Commented-out Code?</vt:lpstr>
      <vt:lpstr>Gold Set</vt:lpstr>
      <vt:lpstr>Decision Tree</vt:lpstr>
      <vt:lpstr>srcML</vt:lpstr>
      <vt:lpstr>Frequency Based Approach</vt:lpstr>
      <vt:lpstr>Frequency Calculation</vt:lpstr>
      <vt:lpstr>Can We Automatically Detect Commented-Out Code With an Acceptable Margin of Error?</vt:lpstr>
      <vt:lpstr>Final Decision Tree Model</vt:lpstr>
      <vt:lpstr>How Prevalent is Commented-Out Code in Open-Source Software?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IDENTIFICATION AND ANALYSIS OF COMMENTED OUT CODE</dc:title>
  <dc:creator>blake grills</dc:creator>
  <cp:lastModifiedBy>blake grills</cp:lastModifiedBy>
  <cp:revision>19</cp:revision>
  <dcterms:created xsi:type="dcterms:W3CDTF">2020-04-14T19:05:22Z</dcterms:created>
  <dcterms:modified xsi:type="dcterms:W3CDTF">2020-04-15T22:45:10Z</dcterms:modified>
</cp:coreProperties>
</file>