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jf2JLCLXLaQqFULbkwuRbEWuqi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CD9700-7F48-44CD-9D26-2A976653746E}">
  <a:tblStyle styleId="{62CD9700-7F48-44CD-9D26-2A976653746E}" styleName="Table_0">
    <a:wholeTbl>
      <a:tcTxStyle b="off" i="off">
        <a:font>
          <a:latin typeface="Dante"/>
          <a:ea typeface="Dante"/>
          <a:cs typeface="Dant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B"/>
          </a:solidFill>
        </a:fill>
      </a:tcStyle>
    </a:wholeTbl>
    <a:band1H>
      <a:tcTxStyle/>
      <a:tcStyle>
        <a:fill>
          <a:solidFill>
            <a:srgbClr val="CACED5"/>
          </a:solidFill>
        </a:fill>
      </a:tcStyle>
    </a:band1H>
    <a:band2H>
      <a:tcTxStyle/>
    </a:band2H>
    <a:band1V>
      <a:tcTxStyle/>
      <a:tcStyle>
        <a:fill>
          <a:solidFill>
            <a:srgbClr val="CACED5"/>
          </a:solidFill>
        </a:fill>
      </a:tcStyle>
    </a:band1V>
    <a:band2V>
      <a:tcTxStyle/>
    </a:band2V>
    <a:lastCol>
      <a:tcTxStyle b="on" i="off">
        <a:font>
          <a:latin typeface="Dante"/>
          <a:ea typeface="Dante"/>
          <a:cs typeface="Dante"/>
        </a:font>
        <a:schemeClr val="lt1"/>
      </a:tcTxStyle>
      <a:tcStyle>
        <a:fill>
          <a:solidFill>
            <a:schemeClr val="accent1"/>
          </a:solidFill>
        </a:fill>
      </a:tcStyle>
    </a:lastCol>
    <a:firstCol>
      <a:tcTxStyle b="on" i="off">
        <a:font>
          <a:latin typeface="Dante"/>
          <a:ea typeface="Dante"/>
          <a:cs typeface="Dante"/>
        </a:font>
        <a:schemeClr val="lt1"/>
      </a:tcTxStyle>
      <a:tcStyle>
        <a:fill>
          <a:solidFill>
            <a:schemeClr val="accent1"/>
          </a:solidFill>
        </a:fill>
      </a:tcStyle>
    </a:firstCol>
    <a:lastRow>
      <a:tcTxStyle b="on" i="off">
        <a:font>
          <a:latin typeface="Dante"/>
          <a:ea typeface="Dante"/>
          <a:cs typeface="Dant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Dante"/>
          <a:ea typeface="Dante"/>
          <a:cs typeface="Dant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15 years of factor risk-adjusted performance</a:t>
            </a:r>
            <a:endParaRPr/>
          </a:p>
        </p:txBody>
      </p:sp>
      <p:sp>
        <p:nvSpPr>
          <p:cNvPr id="187" name="Google Shape;18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40% more return per year</a:t>
            </a:r>
            <a:endParaRPr/>
          </a:p>
        </p:txBody>
      </p:sp>
      <p:sp>
        <p:nvSpPr>
          <p:cNvPr id="205" name="Google Shape;20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75% more return per year</a:t>
            </a:r>
            <a:endParaRPr/>
          </a:p>
        </p:txBody>
      </p:sp>
      <p:sp>
        <p:nvSpPr>
          <p:cNvPr id="216" name="Google Shape;21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p:cSld name="1_Title">
    <p:spTree>
      <p:nvGrpSpPr>
        <p:cNvPr id="14" name="Shape 14"/>
        <p:cNvGrpSpPr/>
        <p:nvPr/>
      </p:nvGrpSpPr>
      <p:grpSpPr>
        <a:xfrm>
          <a:off x="0" y="0"/>
          <a:ext cx="0" cy="0"/>
          <a:chOff x="0" y="0"/>
          <a:chExt cx="0" cy="0"/>
        </a:xfrm>
      </p:grpSpPr>
      <p:sp>
        <p:nvSpPr>
          <p:cNvPr id="15" name="Google Shape;15;p21"/>
          <p:cNvSpPr/>
          <p:nvPr/>
        </p:nvSpPr>
        <p:spPr>
          <a:xfrm rot="10800000">
            <a:off x="4565" y="4294290"/>
            <a:ext cx="12188952" cy="2586866"/>
          </a:xfrm>
          <a:prstGeom prst="rect">
            <a:avLst/>
          </a:prstGeom>
          <a:solidFill>
            <a:schemeClr val="lt1">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21"/>
          <p:cNvSpPr/>
          <p:nvPr/>
        </p:nvSpPr>
        <p:spPr>
          <a:xfrm rot="10800000">
            <a:off x="1524" y="4294290"/>
            <a:ext cx="12188952" cy="2586866"/>
          </a:xfrm>
          <a:prstGeom prst="rect">
            <a:avLst/>
          </a:prstGeom>
          <a:solidFill>
            <a:schemeClr val="lt1">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21"/>
          <p:cNvSpPr txBox="1"/>
          <p:nvPr>
            <p:ph type="ctrTitle"/>
          </p:nvPr>
        </p:nvSpPr>
        <p:spPr>
          <a:xfrm>
            <a:off x="422899" y="4476329"/>
            <a:ext cx="6467547" cy="15586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1"/>
          <p:cNvSpPr txBox="1"/>
          <p:nvPr>
            <p:ph idx="1" type="subTitle"/>
          </p:nvPr>
        </p:nvSpPr>
        <p:spPr>
          <a:xfrm>
            <a:off x="7096924" y="4476328"/>
            <a:ext cx="4046957" cy="1558673"/>
          </a:xfrm>
          <a:prstGeom prst="rect">
            <a:avLst/>
          </a:prstGeom>
          <a:noFill/>
          <a:ln>
            <a:noFill/>
          </a:ln>
        </p:spPr>
        <p:txBody>
          <a:bodyPr anchorCtr="0" anchor="ctr" bIns="45700" lIns="91425" spcFirstLastPara="1" rIns="91425" wrap="square" tIns="45700">
            <a:normAutofit/>
          </a:bodyPr>
          <a:lstStyle>
            <a:lvl1pPr lvl="0" algn="l">
              <a:lnSpc>
                <a:spcPct val="116666"/>
              </a:lnSpc>
              <a:spcBef>
                <a:spcPts val="1000"/>
              </a:spcBef>
              <a:spcAft>
                <a:spcPts val="0"/>
              </a:spcAft>
              <a:buSzPts val="2400"/>
              <a:buNone/>
              <a:defRPr/>
            </a:lvl1pPr>
            <a:lvl2pPr lvl="1" algn="l">
              <a:lnSpc>
                <a:spcPct val="155555"/>
              </a:lnSpc>
              <a:spcBef>
                <a:spcPts val="500"/>
              </a:spcBef>
              <a:spcAft>
                <a:spcPts val="0"/>
              </a:spcAft>
              <a:buSzPts val="1800"/>
              <a:buChar char="⬩"/>
              <a:defRPr/>
            </a:lvl2pPr>
            <a:lvl3pPr lvl="2" algn="l">
              <a:lnSpc>
                <a:spcPct val="155555"/>
              </a:lnSpc>
              <a:spcBef>
                <a:spcPts val="500"/>
              </a:spcBef>
              <a:spcAft>
                <a:spcPts val="0"/>
              </a:spcAft>
              <a:buSzPts val="1800"/>
              <a:buChar char="⬩"/>
              <a:defRPr/>
            </a:lvl3pPr>
            <a:lvl4pPr lvl="3" algn="l">
              <a:lnSpc>
                <a:spcPct val="155555"/>
              </a:lnSpc>
              <a:spcBef>
                <a:spcPts val="500"/>
              </a:spcBef>
              <a:spcAft>
                <a:spcPts val="0"/>
              </a:spcAft>
              <a:buSzPts val="1800"/>
              <a:buChar char="⬩"/>
              <a:defRPr/>
            </a:lvl4pPr>
            <a:lvl5pPr lvl="4" algn="l">
              <a:lnSpc>
                <a:spcPct val="155555"/>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9" name="Google Shape;19;p21"/>
          <p:cNvSpPr/>
          <p:nvPr>
            <p:ph idx="2" type="pic"/>
          </p:nvPr>
        </p:nvSpPr>
        <p:spPr>
          <a:xfrm>
            <a:off x="1524" y="0"/>
            <a:ext cx="12188952" cy="4271133"/>
          </a:xfrm>
          <a:prstGeom prst="rect">
            <a:avLst/>
          </a:prstGeom>
          <a:solidFill>
            <a:srgbClr val="004578"/>
          </a:solidFill>
          <a:ln>
            <a:noFill/>
          </a:ln>
        </p:spPr>
      </p:sp>
      <p:sp>
        <p:nvSpPr>
          <p:cNvPr id="20" name="Google Shape;20;p21"/>
          <p:cNvSpPr/>
          <p:nvPr/>
        </p:nvSpPr>
        <p:spPr>
          <a:xfrm rot="10800000">
            <a:off x="11494040" y="4274977"/>
            <a:ext cx="699477" cy="1898809"/>
          </a:xfrm>
          <a:prstGeom prst="rect">
            <a:avLst/>
          </a:prstGeom>
          <a:solidFill>
            <a:srgbClr val="004578">
              <a:alpha val="24705"/>
            </a:srgbClr>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cxnSp>
        <p:nvCxnSpPr>
          <p:cNvPr id="21" name="Google Shape;21;p21"/>
          <p:cNvCxnSpPr/>
          <p:nvPr/>
        </p:nvCxnSpPr>
        <p:spPr>
          <a:xfrm rot="10800000">
            <a:off x="11496184" y="5610"/>
            <a:ext cx="0" cy="6858000"/>
          </a:xfrm>
          <a:prstGeom prst="straightConnector1">
            <a:avLst/>
          </a:prstGeom>
          <a:noFill/>
          <a:ln cap="rnd" cmpd="sng" w="9525">
            <a:solidFill>
              <a:srgbClr val="8B0E55"/>
            </a:solidFill>
            <a:prstDash val="dash"/>
            <a:miter lim="800000"/>
            <a:headEnd len="sm" w="sm" type="none"/>
            <a:tailEnd len="sm" w="sm" type="none"/>
          </a:ln>
        </p:spPr>
      </p:cxnSp>
      <p:cxnSp>
        <p:nvCxnSpPr>
          <p:cNvPr id="22" name="Google Shape;22;p21"/>
          <p:cNvCxnSpPr/>
          <p:nvPr/>
        </p:nvCxnSpPr>
        <p:spPr>
          <a:xfrm>
            <a:off x="1524" y="6172200"/>
            <a:ext cx="12192000" cy="0"/>
          </a:xfrm>
          <a:prstGeom prst="straightConnector1">
            <a:avLst/>
          </a:prstGeom>
          <a:noFill/>
          <a:ln cap="rnd" cmpd="sng" w="9525">
            <a:solidFill>
              <a:srgbClr val="8B0E55"/>
            </a:solidFill>
            <a:prstDash val="dash"/>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Summary">
  <p:cSld name="12_Summary">
    <p:spTree>
      <p:nvGrpSpPr>
        <p:cNvPr id="120" name="Shape 120"/>
        <p:cNvGrpSpPr/>
        <p:nvPr/>
      </p:nvGrpSpPr>
      <p:grpSpPr>
        <a:xfrm>
          <a:off x="0" y="0"/>
          <a:ext cx="0" cy="0"/>
          <a:chOff x="0" y="0"/>
          <a:chExt cx="0" cy="0"/>
        </a:xfrm>
      </p:grpSpPr>
      <p:sp>
        <p:nvSpPr>
          <p:cNvPr id="121" name="Google Shape;121;p3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30"/>
          <p:cNvSpPr/>
          <p:nvPr/>
        </p:nvSpPr>
        <p:spPr>
          <a:xfrm>
            <a:off x="1446276" y="685800"/>
            <a:ext cx="107442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30"/>
          <p:cNvSpPr txBox="1"/>
          <p:nvPr>
            <p:ph type="title"/>
          </p:nvPr>
        </p:nvSpPr>
        <p:spPr>
          <a:xfrm>
            <a:off x="422145" y="539496"/>
            <a:ext cx="4907908" cy="26404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30"/>
          <p:cNvSpPr txBox="1"/>
          <p:nvPr>
            <p:ph idx="1" type="body"/>
          </p:nvPr>
        </p:nvSpPr>
        <p:spPr>
          <a:xfrm>
            <a:off x="5583401" y="539496"/>
            <a:ext cx="4956417" cy="2640432"/>
          </a:xfrm>
          <a:prstGeom prst="rect">
            <a:avLst/>
          </a:prstGeom>
          <a:noFill/>
          <a:ln>
            <a:noFill/>
          </a:ln>
        </p:spPr>
        <p:txBody>
          <a:bodyPr anchorCtr="0" anchor="t" bIns="45700" lIns="91425" spcFirstLastPara="1" rIns="91425" wrap="square" tIns="45700">
            <a:normAutofit/>
          </a:bodyPr>
          <a:lstStyle>
            <a:lvl1pPr indent="-228600" lvl="0" marL="457200" algn="l">
              <a:lnSpc>
                <a:spcPct val="116666"/>
              </a:lnSpc>
              <a:spcBef>
                <a:spcPts val="1000"/>
              </a:spcBef>
              <a:spcAft>
                <a:spcPts val="0"/>
              </a:spcAft>
              <a:buSzPts val="2400"/>
              <a:buNone/>
              <a:defRPr/>
            </a:lvl1pPr>
            <a:lvl2pPr indent="-342900" lvl="1" marL="914400" algn="l">
              <a:lnSpc>
                <a:spcPct val="155555"/>
              </a:lnSpc>
              <a:spcBef>
                <a:spcPts val="500"/>
              </a:spcBef>
              <a:spcAft>
                <a:spcPts val="0"/>
              </a:spcAft>
              <a:buSzPts val="1800"/>
              <a:buChar char="⬩"/>
              <a:defRPr/>
            </a:lvl2pPr>
            <a:lvl3pPr indent="-342900" lvl="2" marL="1371600" algn="l">
              <a:lnSpc>
                <a:spcPct val="155555"/>
              </a:lnSpc>
              <a:spcBef>
                <a:spcPts val="500"/>
              </a:spcBef>
              <a:spcAft>
                <a:spcPts val="0"/>
              </a:spcAft>
              <a:buSzPts val="1800"/>
              <a:buChar char="⬩"/>
              <a:defRPr/>
            </a:lvl3pPr>
            <a:lvl4pPr indent="-342900" lvl="3" marL="1828800" algn="l">
              <a:lnSpc>
                <a:spcPct val="155555"/>
              </a:lnSpc>
              <a:spcBef>
                <a:spcPts val="500"/>
              </a:spcBef>
              <a:spcAft>
                <a:spcPts val="0"/>
              </a:spcAft>
              <a:buSzPts val="1800"/>
              <a:buChar char="⬩"/>
              <a:defRPr/>
            </a:lvl4pPr>
            <a:lvl5pPr indent="-342900" lvl="4" marL="2286000" algn="l">
              <a:lnSpc>
                <a:spcPct val="155555"/>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30"/>
          <p:cNvSpPr/>
          <p:nvPr>
            <p:ph idx="2" type="pic"/>
          </p:nvPr>
        </p:nvSpPr>
        <p:spPr>
          <a:xfrm>
            <a:off x="420624" y="3355848"/>
            <a:ext cx="5230368" cy="2816352"/>
          </a:xfrm>
          <a:prstGeom prst="rect">
            <a:avLst/>
          </a:prstGeom>
          <a:solidFill>
            <a:srgbClr val="004578"/>
          </a:solidFill>
          <a:ln>
            <a:noFill/>
          </a:ln>
        </p:spPr>
      </p:sp>
      <p:sp>
        <p:nvSpPr>
          <p:cNvPr id="126" name="Google Shape;126;p30"/>
          <p:cNvSpPr/>
          <p:nvPr>
            <p:ph idx="3" type="pic"/>
          </p:nvPr>
        </p:nvSpPr>
        <p:spPr>
          <a:xfrm>
            <a:off x="5650992" y="3355848"/>
            <a:ext cx="5843016" cy="2816352"/>
          </a:xfrm>
          <a:prstGeom prst="rect">
            <a:avLst/>
          </a:prstGeom>
          <a:solidFill>
            <a:srgbClr val="004578"/>
          </a:solidFill>
          <a:ln>
            <a:noFill/>
          </a:ln>
        </p:spPr>
      </p:sp>
      <p:sp>
        <p:nvSpPr>
          <p:cNvPr id="127" name="Google Shape;127;p30"/>
          <p:cNvSpPr txBox="1"/>
          <p:nvPr>
            <p:ph idx="10" type="dt"/>
          </p:nvPr>
        </p:nvSpPr>
        <p:spPr>
          <a:xfrm>
            <a:off x="420624" y="6217920"/>
            <a:ext cx="2743200" cy="640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8" name="Google Shape;128;p30"/>
          <p:cNvSpPr txBox="1"/>
          <p:nvPr>
            <p:ph idx="11" type="ftr"/>
          </p:nvPr>
        </p:nvSpPr>
        <p:spPr>
          <a:xfrm>
            <a:off x="3767328" y="6217920"/>
            <a:ext cx="7196328" cy="640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9" name="Google Shape;129;p30"/>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0" name="Google Shape;130;p30"/>
          <p:cNvSpPr/>
          <p:nvPr/>
        </p:nvSpPr>
        <p:spPr>
          <a:xfrm rot="10800000">
            <a:off x="-1" y="3352062"/>
            <a:ext cx="413642" cy="2820137"/>
          </a:xfrm>
          <a:prstGeom prst="rect">
            <a:avLst/>
          </a:prstGeom>
          <a:solidFill>
            <a:srgbClr val="004578">
              <a:alpha val="24705"/>
            </a:srgbClr>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cxnSp>
        <p:nvCxnSpPr>
          <p:cNvPr id="131" name="Google Shape;131;p30"/>
          <p:cNvCxnSpPr/>
          <p:nvPr/>
        </p:nvCxnSpPr>
        <p:spPr>
          <a:xfrm rot="10800000">
            <a:off x="11496184" y="5610"/>
            <a:ext cx="0" cy="6858000"/>
          </a:xfrm>
          <a:prstGeom prst="straightConnector1">
            <a:avLst/>
          </a:prstGeom>
          <a:noFill/>
          <a:ln cap="rnd" cmpd="sng" w="9525">
            <a:solidFill>
              <a:srgbClr val="8B0E55"/>
            </a:solidFill>
            <a:prstDash val="dash"/>
            <a:miter lim="800000"/>
            <a:headEnd len="sm" w="sm" type="none"/>
            <a:tailEnd len="sm" w="sm" type="none"/>
          </a:ln>
        </p:spPr>
      </p:cxnSp>
      <p:cxnSp>
        <p:nvCxnSpPr>
          <p:cNvPr id="132" name="Google Shape;132;p30"/>
          <p:cNvCxnSpPr/>
          <p:nvPr/>
        </p:nvCxnSpPr>
        <p:spPr>
          <a:xfrm>
            <a:off x="1524" y="6172200"/>
            <a:ext cx="12192000" cy="0"/>
          </a:xfrm>
          <a:prstGeom prst="straightConnector1">
            <a:avLst/>
          </a:prstGeom>
          <a:noFill/>
          <a:ln cap="rnd" cmpd="sng" w="9525">
            <a:solidFill>
              <a:srgbClr val="8B0E55"/>
            </a:solidFill>
            <a:prstDash val="dash"/>
            <a:miter lim="800000"/>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losing">
  <p:cSld name="13_Closing">
    <p:spTree>
      <p:nvGrpSpPr>
        <p:cNvPr id="133" name="Shape 133"/>
        <p:cNvGrpSpPr/>
        <p:nvPr/>
      </p:nvGrpSpPr>
      <p:grpSpPr>
        <a:xfrm>
          <a:off x="0" y="0"/>
          <a:ext cx="0" cy="0"/>
          <a:chOff x="0" y="0"/>
          <a:chExt cx="0" cy="0"/>
        </a:xfrm>
      </p:grpSpPr>
      <p:sp>
        <p:nvSpPr>
          <p:cNvPr id="134" name="Google Shape;134;p3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31"/>
          <p:cNvSpPr/>
          <p:nvPr/>
        </p:nvSpPr>
        <p:spPr>
          <a:xfrm>
            <a:off x="1446276" y="685800"/>
            <a:ext cx="107442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 name="Google Shape;136;p31"/>
          <p:cNvSpPr txBox="1"/>
          <p:nvPr>
            <p:ph type="title"/>
          </p:nvPr>
        </p:nvSpPr>
        <p:spPr>
          <a:xfrm>
            <a:off x="422897" y="539496"/>
            <a:ext cx="5228393" cy="269719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1"/>
          <p:cNvSpPr txBox="1"/>
          <p:nvPr>
            <p:ph idx="1" type="body"/>
          </p:nvPr>
        </p:nvSpPr>
        <p:spPr>
          <a:xfrm>
            <a:off x="422897" y="3354749"/>
            <a:ext cx="5228392" cy="2582470"/>
          </a:xfrm>
          <a:prstGeom prst="rect">
            <a:avLst/>
          </a:prstGeom>
          <a:noFill/>
          <a:ln>
            <a:noFill/>
          </a:ln>
        </p:spPr>
        <p:txBody>
          <a:bodyPr anchorCtr="0" anchor="t" bIns="45700" lIns="91425" spcFirstLastPara="1" rIns="91425" wrap="square" tIns="45700">
            <a:noAutofit/>
          </a:bodyPr>
          <a:lstStyle>
            <a:lvl1pPr indent="-228600" lvl="0" marL="457200" algn="l">
              <a:lnSpc>
                <a:spcPct val="116666"/>
              </a:lnSpc>
              <a:spcBef>
                <a:spcPts val="1000"/>
              </a:spcBef>
              <a:spcAft>
                <a:spcPts val="0"/>
              </a:spcAft>
              <a:buSzPts val="2400"/>
              <a:buNone/>
              <a:defRPr/>
            </a:lvl1pPr>
            <a:lvl2pPr indent="-342900" lvl="1" marL="914400" algn="l">
              <a:lnSpc>
                <a:spcPct val="155555"/>
              </a:lnSpc>
              <a:spcBef>
                <a:spcPts val="500"/>
              </a:spcBef>
              <a:spcAft>
                <a:spcPts val="0"/>
              </a:spcAft>
              <a:buSzPts val="1800"/>
              <a:buChar char="⬩"/>
              <a:defRPr/>
            </a:lvl2pPr>
            <a:lvl3pPr indent="-342900" lvl="2" marL="1371600" algn="l">
              <a:lnSpc>
                <a:spcPct val="155555"/>
              </a:lnSpc>
              <a:spcBef>
                <a:spcPts val="500"/>
              </a:spcBef>
              <a:spcAft>
                <a:spcPts val="0"/>
              </a:spcAft>
              <a:buSzPts val="1800"/>
              <a:buChar char="⬩"/>
              <a:defRPr/>
            </a:lvl3pPr>
            <a:lvl4pPr indent="-342900" lvl="3" marL="1828800" algn="l">
              <a:lnSpc>
                <a:spcPct val="155555"/>
              </a:lnSpc>
              <a:spcBef>
                <a:spcPts val="500"/>
              </a:spcBef>
              <a:spcAft>
                <a:spcPts val="0"/>
              </a:spcAft>
              <a:buSzPts val="1800"/>
              <a:buChar char="⬩"/>
              <a:defRPr/>
            </a:lvl4pPr>
            <a:lvl5pPr indent="-342900" lvl="4" marL="2286000" algn="l">
              <a:lnSpc>
                <a:spcPct val="155555"/>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31"/>
          <p:cNvSpPr/>
          <p:nvPr/>
        </p:nvSpPr>
        <p:spPr>
          <a:xfrm rot="10800000">
            <a:off x="6095999" y="695340"/>
            <a:ext cx="5391683" cy="5476855"/>
          </a:xfrm>
          <a:prstGeom prst="rect">
            <a:avLst/>
          </a:prstGeom>
          <a:solidFill>
            <a:srgbClr val="004578">
              <a:alpha val="24705"/>
            </a:srgbClr>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cxnSp>
        <p:nvCxnSpPr>
          <p:cNvPr id="139" name="Google Shape;139;p31"/>
          <p:cNvCxnSpPr/>
          <p:nvPr/>
        </p:nvCxnSpPr>
        <p:spPr>
          <a:xfrm rot="10800000">
            <a:off x="11496184" y="5610"/>
            <a:ext cx="0" cy="6858000"/>
          </a:xfrm>
          <a:prstGeom prst="straightConnector1">
            <a:avLst/>
          </a:prstGeom>
          <a:noFill/>
          <a:ln cap="rnd" cmpd="sng" w="9525">
            <a:solidFill>
              <a:srgbClr val="8B0E55"/>
            </a:solidFill>
            <a:prstDash val="dash"/>
            <a:miter lim="800000"/>
            <a:headEnd len="sm" w="sm" type="none"/>
            <a:tailEnd len="sm" w="sm" type="none"/>
          </a:ln>
        </p:spPr>
      </p:cxnSp>
      <p:cxnSp>
        <p:nvCxnSpPr>
          <p:cNvPr id="140" name="Google Shape;140;p31"/>
          <p:cNvCxnSpPr/>
          <p:nvPr/>
        </p:nvCxnSpPr>
        <p:spPr>
          <a:xfrm>
            <a:off x="1524" y="6172200"/>
            <a:ext cx="12192000" cy="0"/>
          </a:xfrm>
          <a:prstGeom prst="straightConnector1">
            <a:avLst/>
          </a:prstGeom>
          <a:noFill/>
          <a:ln cap="rnd" cmpd="sng" w="9525">
            <a:solidFill>
              <a:srgbClr val="8B0E55"/>
            </a:solidFill>
            <a:prstDash val="dash"/>
            <a:miter lim="800000"/>
            <a:headEnd len="sm" w="sm" type="none"/>
            <a:tailEnd len="sm" w="sm" type="none"/>
          </a:ln>
        </p:spPr>
      </p:cxnSp>
      <p:sp>
        <p:nvSpPr>
          <p:cNvPr id="141" name="Google Shape;141;p31"/>
          <p:cNvSpPr/>
          <p:nvPr>
            <p:ph idx="2" type="pic"/>
          </p:nvPr>
        </p:nvSpPr>
        <p:spPr>
          <a:xfrm>
            <a:off x="6620256" y="1243584"/>
            <a:ext cx="4361688" cy="4361688"/>
          </a:xfrm>
          <a:prstGeom prst="rect">
            <a:avLst/>
          </a:prstGeom>
          <a:solidFill>
            <a:srgbClr val="004578"/>
          </a:solidFill>
          <a:ln>
            <a:noFill/>
          </a:ln>
        </p:spPr>
      </p:sp>
      <p:sp>
        <p:nvSpPr>
          <p:cNvPr id="142" name="Google Shape;142;p31"/>
          <p:cNvSpPr txBox="1"/>
          <p:nvPr>
            <p:ph idx="11" type="ftr"/>
          </p:nvPr>
        </p:nvSpPr>
        <p:spPr>
          <a:xfrm>
            <a:off x="3767328" y="6217920"/>
            <a:ext cx="7196328" cy="640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3" name="Google Shape;143;p31"/>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hart Table Timeline" type="obj">
  <p:cSld name="OBJECT">
    <p:spTree>
      <p:nvGrpSpPr>
        <p:cNvPr id="23" name="Shape 23"/>
        <p:cNvGrpSpPr/>
        <p:nvPr/>
      </p:nvGrpSpPr>
      <p:grpSpPr>
        <a:xfrm>
          <a:off x="0" y="0"/>
          <a:ext cx="0" cy="0"/>
          <a:chOff x="0" y="0"/>
          <a:chExt cx="0" cy="0"/>
        </a:xfrm>
      </p:grpSpPr>
      <p:sp>
        <p:nvSpPr>
          <p:cNvPr id="24" name="Google Shape;24;p22"/>
          <p:cNvSpPr txBox="1"/>
          <p:nvPr>
            <p:ph type="title"/>
          </p:nvPr>
        </p:nvSpPr>
        <p:spPr>
          <a:xfrm>
            <a:off x="420624" y="365125"/>
            <a:ext cx="10543032" cy="6355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578"/>
              </a:buClr>
              <a:buSzPts val="5200"/>
              <a:buFont typeface="Arial"/>
              <a:buNone/>
              <a:defRPr sz="5200">
                <a:solidFill>
                  <a:srgbClr val="00457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420625" y="1268085"/>
            <a:ext cx="10946892" cy="47639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400"/>
              <a:buNone/>
              <a:defRPr sz="2400"/>
            </a:lvl1pPr>
            <a:lvl2pPr indent="-228600" lvl="1" marL="914400" algn="l">
              <a:lnSpc>
                <a:spcPct val="100000"/>
              </a:lnSpc>
              <a:spcBef>
                <a:spcPts val="500"/>
              </a:spcBef>
              <a:spcAft>
                <a:spcPts val="0"/>
              </a:spcAft>
              <a:buSzPts val="2200"/>
              <a:buNone/>
              <a:defRPr sz="2200"/>
            </a:lvl2pPr>
            <a:lvl3pPr indent="-228600" lvl="2" marL="1371600" algn="l">
              <a:lnSpc>
                <a:spcPct val="100000"/>
              </a:lnSpc>
              <a:spcBef>
                <a:spcPts val="500"/>
              </a:spcBef>
              <a:spcAft>
                <a:spcPts val="0"/>
              </a:spcAft>
              <a:buSzPts val="1800"/>
              <a:buNone/>
              <a:defRPr/>
            </a:lvl3pPr>
            <a:lvl4pPr indent="-228600" lvl="3" marL="1828800" algn="l">
              <a:lnSpc>
                <a:spcPct val="100000"/>
              </a:lnSpc>
              <a:spcBef>
                <a:spcPts val="500"/>
              </a:spcBef>
              <a:spcAft>
                <a:spcPts val="0"/>
              </a:spcAft>
              <a:buSzPts val="16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2"/>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dk2"/>
                </a:solidFill>
                <a:latin typeface="Arial"/>
                <a:ea typeface="Arial"/>
                <a:cs typeface="Arial"/>
                <a:sym typeface="Arial"/>
              </a:defRPr>
            </a:lvl1pPr>
            <a:lvl2pPr indent="0" lvl="1" marL="0" algn="ctr">
              <a:spcBef>
                <a:spcPts val="0"/>
              </a:spcBef>
              <a:buNone/>
              <a:defRPr b="0" i="0" sz="1200" u="none" cap="none" strike="noStrike">
                <a:solidFill>
                  <a:schemeClr val="dk2"/>
                </a:solidFill>
                <a:latin typeface="Arial"/>
                <a:ea typeface="Arial"/>
                <a:cs typeface="Arial"/>
                <a:sym typeface="Arial"/>
              </a:defRPr>
            </a:lvl2pPr>
            <a:lvl3pPr indent="0" lvl="2" marL="0" algn="ctr">
              <a:spcBef>
                <a:spcPts val="0"/>
              </a:spcBef>
              <a:buNone/>
              <a:defRPr b="0" i="0" sz="1200" u="none" cap="none" strike="noStrike">
                <a:solidFill>
                  <a:schemeClr val="dk2"/>
                </a:solidFill>
                <a:latin typeface="Arial"/>
                <a:ea typeface="Arial"/>
                <a:cs typeface="Arial"/>
                <a:sym typeface="Arial"/>
              </a:defRPr>
            </a:lvl3pPr>
            <a:lvl4pPr indent="0" lvl="3" marL="0" algn="ctr">
              <a:spcBef>
                <a:spcPts val="0"/>
              </a:spcBef>
              <a:buNone/>
              <a:defRPr b="0" i="0" sz="1200" u="none" cap="none" strike="noStrike">
                <a:solidFill>
                  <a:schemeClr val="dk2"/>
                </a:solidFill>
                <a:latin typeface="Arial"/>
                <a:ea typeface="Arial"/>
                <a:cs typeface="Arial"/>
                <a:sym typeface="Arial"/>
              </a:defRPr>
            </a:lvl4pPr>
            <a:lvl5pPr indent="0" lvl="4" marL="0" algn="ctr">
              <a:spcBef>
                <a:spcPts val="0"/>
              </a:spcBef>
              <a:buNone/>
              <a:defRPr b="0" i="0" sz="1200" u="none" cap="none" strike="noStrike">
                <a:solidFill>
                  <a:schemeClr val="dk2"/>
                </a:solidFill>
                <a:latin typeface="Arial"/>
                <a:ea typeface="Arial"/>
                <a:cs typeface="Arial"/>
                <a:sym typeface="Arial"/>
              </a:defRPr>
            </a:lvl5pPr>
            <a:lvl6pPr indent="0" lvl="5" marL="0" algn="ctr">
              <a:spcBef>
                <a:spcPts val="0"/>
              </a:spcBef>
              <a:buNone/>
              <a:defRPr b="0" i="0" sz="1200" u="none" cap="none" strike="noStrike">
                <a:solidFill>
                  <a:schemeClr val="dk2"/>
                </a:solidFill>
                <a:latin typeface="Arial"/>
                <a:ea typeface="Arial"/>
                <a:cs typeface="Arial"/>
                <a:sym typeface="Arial"/>
              </a:defRPr>
            </a:lvl6pPr>
            <a:lvl7pPr indent="0" lvl="6" marL="0" algn="ctr">
              <a:spcBef>
                <a:spcPts val="0"/>
              </a:spcBef>
              <a:buNone/>
              <a:defRPr b="0" i="0" sz="1200" u="none" cap="none" strike="noStrike">
                <a:solidFill>
                  <a:schemeClr val="dk2"/>
                </a:solidFill>
                <a:latin typeface="Arial"/>
                <a:ea typeface="Arial"/>
                <a:cs typeface="Arial"/>
                <a:sym typeface="Arial"/>
              </a:defRPr>
            </a:lvl7pPr>
            <a:lvl8pPr indent="0" lvl="7" marL="0" algn="ctr">
              <a:spcBef>
                <a:spcPts val="0"/>
              </a:spcBef>
              <a:buNone/>
              <a:defRPr b="0" i="0" sz="1200" u="none" cap="none" strike="noStrike">
                <a:solidFill>
                  <a:schemeClr val="dk2"/>
                </a:solidFill>
                <a:latin typeface="Arial"/>
                <a:ea typeface="Arial"/>
                <a:cs typeface="Arial"/>
                <a:sym typeface="Arial"/>
              </a:defRPr>
            </a:lvl8pPr>
            <a:lvl9pPr indent="0" lvl="8" marL="0" algn="ctr">
              <a:spcBef>
                <a:spcPts val="0"/>
              </a:spcBef>
              <a:buNone/>
              <a:defRPr b="0" i="0" sz="12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cxnSp>
        <p:nvCxnSpPr>
          <p:cNvPr id="27" name="Google Shape;27;p22"/>
          <p:cNvCxnSpPr/>
          <p:nvPr/>
        </p:nvCxnSpPr>
        <p:spPr>
          <a:xfrm>
            <a:off x="1524" y="6172200"/>
            <a:ext cx="12192000" cy="0"/>
          </a:xfrm>
          <a:prstGeom prst="straightConnector1">
            <a:avLst/>
          </a:prstGeom>
          <a:noFill/>
          <a:ln cap="rnd" cmpd="sng" w="9525">
            <a:solidFill>
              <a:srgbClr val="8B0E55"/>
            </a:solidFill>
            <a:prstDash val="dash"/>
            <a:miter lim="800000"/>
            <a:headEnd len="sm" w="sm" type="none"/>
            <a:tailEnd len="sm" w="sm" type="none"/>
          </a:ln>
        </p:spPr>
      </p:cxnSp>
      <p:cxnSp>
        <p:nvCxnSpPr>
          <p:cNvPr id="28" name="Google Shape;28;p22"/>
          <p:cNvCxnSpPr/>
          <p:nvPr/>
        </p:nvCxnSpPr>
        <p:spPr>
          <a:xfrm rot="10800000">
            <a:off x="11496184" y="5610"/>
            <a:ext cx="0" cy="6858000"/>
          </a:xfrm>
          <a:prstGeom prst="straightConnector1">
            <a:avLst/>
          </a:prstGeom>
          <a:noFill/>
          <a:ln cap="rnd" cmpd="sng" w="9525">
            <a:solidFill>
              <a:srgbClr val="8B0E55"/>
            </a:solidFill>
            <a:prstDash val="dash"/>
            <a:miter lim="800000"/>
            <a:headEnd len="sm" w="sm" type="none"/>
            <a:tailEnd len="sm" w="sm" type="none"/>
          </a:ln>
        </p:spPr>
      </p:cxnSp>
      <p:sp>
        <p:nvSpPr>
          <p:cNvPr descr="Tag=AccentColor&#10;Flavor=Light&#10;Target=Fill" id="29" name="Google Shape;29;p22"/>
          <p:cNvSpPr/>
          <p:nvPr/>
        </p:nvSpPr>
        <p:spPr>
          <a:xfrm rot="10800000">
            <a:off x="11496184" y="685798"/>
            <a:ext cx="695816" cy="5486399"/>
          </a:xfrm>
          <a:prstGeom prst="rect">
            <a:avLst/>
          </a:prstGeom>
          <a:solidFill>
            <a:srgbClr val="8B0E5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ntroduction">
  <p:cSld name="3_Introduction">
    <p:spTree>
      <p:nvGrpSpPr>
        <p:cNvPr id="30" name="Shape 30"/>
        <p:cNvGrpSpPr/>
        <p:nvPr/>
      </p:nvGrpSpPr>
      <p:grpSpPr>
        <a:xfrm>
          <a:off x="0" y="0"/>
          <a:ext cx="0" cy="0"/>
          <a:chOff x="0" y="0"/>
          <a:chExt cx="0" cy="0"/>
        </a:xfrm>
      </p:grpSpPr>
      <p:sp>
        <p:nvSpPr>
          <p:cNvPr id="31" name="Google Shape;31;p23"/>
          <p:cNvSpPr/>
          <p:nvPr/>
        </p:nvSpPr>
        <p:spPr>
          <a:xfrm rot="10800000">
            <a:off x="0" y="5610"/>
            <a:ext cx="708823" cy="713232"/>
          </a:xfrm>
          <a:prstGeom prst="rect">
            <a:avLst/>
          </a:prstGeom>
          <a:solidFill>
            <a:schemeClr val="accent1">
              <a:alpha val="24705"/>
            </a:schemeClr>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32" name="Google Shape;32;p23"/>
          <p:cNvSpPr txBox="1"/>
          <p:nvPr>
            <p:ph type="title"/>
          </p:nvPr>
        </p:nvSpPr>
        <p:spPr>
          <a:xfrm>
            <a:off x="6602551" y="540167"/>
            <a:ext cx="4616981" cy="213586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3"/>
          <p:cNvSpPr/>
          <p:nvPr>
            <p:ph idx="2" type="pic"/>
          </p:nvPr>
        </p:nvSpPr>
        <p:spPr>
          <a:xfrm>
            <a:off x="0" y="685800"/>
            <a:ext cx="3072384" cy="5486344"/>
          </a:xfrm>
          <a:prstGeom prst="rect">
            <a:avLst/>
          </a:prstGeom>
          <a:solidFill>
            <a:srgbClr val="004578"/>
          </a:solidFill>
          <a:ln>
            <a:noFill/>
          </a:ln>
        </p:spPr>
      </p:sp>
      <p:sp>
        <p:nvSpPr>
          <p:cNvPr id="34" name="Google Shape;34;p23"/>
          <p:cNvSpPr/>
          <p:nvPr>
            <p:ph idx="3" type="pic"/>
          </p:nvPr>
        </p:nvSpPr>
        <p:spPr>
          <a:xfrm>
            <a:off x="3154680" y="685800"/>
            <a:ext cx="3072384" cy="5486344"/>
          </a:xfrm>
          <a:prstGeom prst="rect">
            <a:avLst/>
          </a:prstGeom>
          <a:solidFill>
            <a:srgbClr val="004578"/>
          </a:solidFill>
          <a:ln>
            <a:noFill/>
          </a:ln>
        </p:spPr>
      </p:sp>
      <p:sp>
        <p:nvSpPr>
          <p:cNvPr id="35" name="Google Shape;35;p23"/>
          <p:cNvSpPr txBox="1"/>
          <p:nvPr>
            <p:ph idx="1" type="body"/>
          </p:nvPr>
        </p:nvSpPr>
        <p:spPr>
          <a:xfrm>
            <a:off x="6602551" y="2880452"/>
            <a:ext cx="4616981" cy="309544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400"/>
              <a:buNone/>
              <a:defRPr/>
            </a:lvl1pPr>
            <a:lvl2pPr indent="-342900" lvl="1" marL="914400" algn="l">
              <a:lnSpc>
                <a:spcPct val="155555"/>
              </a:lnSpc>
              <a:spcBef>
                <a:spcPts val="500"/>
              </a:spcBef>
              <a:spcAft>
                <a:spcPts val="0"/>
              </a:spcAft>
              <a:buSzPts val="1800"/>
              <a:buChar char="⬩"/>
              <a:defRPr/>
            </a:lvl2pPr>
            <a:lvl3pPr indent="-342900" lvl="2" marL="1371600" algn="l">
              <a:lnSpc>
                <a:spcPct val="155555"/>
              </a:lnSpc>
              <a:spcBef>
                <a:spcPts val="500"/>
              </a:spcBef>
              <a:spcAft>
                <a:spcPts val="0"/>
              </a:spcAft>
              <a:buSzPts val="1800"/>
              <a:buChar char="⬩"/>
              <a:defRPr/>
            </a:lvl3pPr>
            <a:lvl4pPr indent="-342900" lvl="3" marL="1828800" algn="l">
              <a:lnSpc>
                <a:spcPct val="155555"/>
              </a:lnSpc>
              <a:spcBef>
                <a:spcPts val="500"/>
              </a:spcBef>
              <a:spcAft>
                <a:spcPts val="0"/>
              </a:spcAft>
              <a:buSzPts val="1800"/>
              <a:buChar char="⬩"/>
              <a:defRPr/>
            </a:lvl4pPr>
            <a:lvl5pPr indent="-342900" lvl="4" marL="2286000" algn="l">
              <a:lnSpc>
                <a:spcPct val="155555"/>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3"/>
          <p:cNvSpPr txBox="1"/>
          <p:nvPr>
            <p:ph idx="10" type="dt"/>
          </p:nvPr>
        </p:nvSpPr>
        <p:spPr>
          <a:xfrm>
            <a:off x="420624" y="6217920"/>
            <a:ext cx="2743200" cy="640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23"/>
          <p:cNvSpPr txBox="1"/>
          <p:nvPr>
            <p:ph idx="11" type="ftr"/>
          </p:nvPr>
        </p:nvSpPr>
        <p:spPr>
          <a:xfrm>
            <a:off x="3767328" y="6217920"/>
            <a:ext cx="7196328" cy="640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Google Shape;38;p23"/>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39" name="Google Shape;39;p23"/>
          <p:cNvCxnSpPr/>
          <p:nvPr/>
        </p:nvCxnSpPr>
        <p:spPr>
          <a:xfrm rot="10800000">
            <a:off x="11496184" y="5610"/>
            <a:ext cx="0" cy="6858000"/>
          </a:xfrm>
          <a:prstGeom prst="straightConnector1">
            <a:avLst/>
          </a:prstGeom>
          <a:noFill/>
          <a:ln cap="rnd" cmpd="sng" w="9525">
            <a:solidFill>
              <a:srgbClr val="8B0E55"/>
            </a:solidFill>
            <a:prstDash val="dash"/>
            <a:miter lim="800000"/>
            <a:headEnd len="sm" w="sm" type="none"/>
            <a:tailEnd len="sm" w="sm" type="none"/>
          </a:ln>
        </p:spPr>
      </p:cxnSp>
      <p:cxnSp>
        <p:nvCxnSpPr>
          <p:cNvPr id="40" name="Google Shape;40;p23"/>
          <p:cNvCxnSpPr/>
          <p:nvPr/>
        </p:nvCxnSpPr>
        <p:spPr>
          <a:xfrm>
            <a:off x="1524" y="6172200"/>
            <a:ext cx="12192000" cy="0"/>
          </a:xfrm>
          <a:prstGeom prst="straightConnector1">
            <a:avLst/>
          </a:prstGeom>
          <a:noFill/>
          <a:ln cap="rnd" cmpd="sng" w="9525">
            <a:solidFill>
              <a:srgbClr val="8B0E55"/>
            </a:solidFill>
            <a:prstDash val="dash"/>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p:cSld name="2_Agenda">
    <p:spTree>
      <p:nvGrpSpPr>
        <p:cNvPr id="41" name="Shape 41"/>
        <p:cNvGrpSpPr/>
        <p:nvPr/>
      </p:nvGrpSpPr>
      <p:grpSpPr>
        <a:xfrm>
          <a:off x="0" y="0"/>
          <a:ext cx="0" cy="0"/>
          <a:chOff x="0" y="0"/>
          <a:chExt cx="0" cy="0"/>
        </a:xfrm>
      </p:grpSpPr>
      <p:sp>
        <p:nvSpPr>
          <p:cNvPr id="42" name="Google Shape;42;p2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24"/>
          <p:cNvSpPr/>
          <p:nvPr/>
        </p:nvSpPr>
        <p:spPr>
          <a:xfrm>
            <a:off x="1446276" y="685800"/>
            <a:ext cx="107442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 name="Google Shape;44;p24"/>
          <p:cNvSpPr txBox="1"/>
          <p:nvPr>
            <p:ph type="title"/>
          </p:nvPr>
        </p:nvSpPr>
        <p:spPr>
          <a:xfrm>
            <a:off x="422899" y="540168"/>
            <a:ext cx="10624949" cy="178713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4"/>
          <p:cNvSpPr/>
          <p:nvPr>
            <p:ph idx="2" type="pic"/>
          </p:nvPr>
        </p:nvSpPr>
        <p:spPr>
          <a:xfrm>
            <a:off x="0" y="2577775"/>
            <a:ext cx="2587752" cy="1764792"/>
          </a:xfrm>
          <a:prstGeom prst="rect">
            <a:avLst/>
          </a:prstGeom>
          <a:solidFill>
            <a:srgbClr val="004578"/>
          </a:solidFill>
          <a:ln>
            <a:noFill/>
          </a:ln>
        </p:spPr>
      </p:sp>
      <p:sp>
        <p:nvSpPr>
          <p:cNvPr id="46" name="Google Shape;46;p24"/>
          <p:cNvSpPr/>
          <p:nvPr>
            <p:ph idx="3" type="pic"/>
          </p:nvPr>
        </p:nvSpPr>
        <p:spPr>
          <a:xfrm>
            <a:off x="0" y="4406215"/>
            <a:ext cx="2587752" cy="1764792"/>
          </a:xfrm>
          <a:prstGeom prst="rect">
            <a:avLst/>
          </a:prstGeom>
          <a:solidFill>
            <a:srgbClr val="004578"/>
          </a:solidFill>
          <a:ln>
            <a:noFill/>
          </a:ln>
        </p:spPr>
      </p:sp>
      <p:sp>
        <p:nvSpPr>
          <p:cNvPr id="47" name="Google Shape;47;p24"/>
          <p:cNvSpPr/>
          <p:nvPr>
            <p:ph idx="4" type="pic"/>
          </p:nvPr>
        </p:nvSpPr>
        <p:spPr>
          <a:xfrm>
            <a:off x="2651760" y="2577775"/>
            <a:ext cx="1764792" cy="1764792"/>
          </a:xfrm>
          <a:prstGeom prst="rect">
            <a:avLst/>
          </a:prstGeom>
          <a:solidFill>
            <a:srgbClr val="004578"/>
          </a:solidFill>
          <a:ln>
            <a:noFill/>
          </a:ln>
        </p:spPr>
      </p:sp>
      <p:sp>
        <p:nvSpPr>
          <p:cNvPr id="48" name="Google Shape;48;p24"/>
          <p:cNvSpPr/>
          <p:nvPr>
            <p:ph idx="5" type="pic"/>
          </p:nvPr>
        </p:nvSpPr>
        <p:spPr>
          <a:xfrm>
            <a:off x="2651760" y="4406575"/>
            <a:ext cx="1764792" cy="1764792"/>
          </a:xfrm>
          <a:prstGeom prst="rect">
            <a:avLst/>
          </a:prstGeom>
          <a:solidFill>
            <a:srgbClr val="004578"/>
          </a:solidFill>
          <a:ln>
            <a:noFill/>
          </a:ln>
        </p:spPr>
      </p:sp>
      <p:sp>
        <p:nvSpPr>
          <p:cNvPr id="49" name="Google Shape;49;p24"/>
          <p:cNvSpPr txBox="1"/>
          <p:nvPr>
            <p:ph idx="10" type="dt"/>
          </p:nvPr>
        </p:nvSpPr>
        <p:spPr>
          <a:xfrm>
            <a:off x="420624" y="6217920"/>
            <a:ext cx="2743200" cy="640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0" name="Google Shape;50;p24"/>
          <p:cNvSpPr txBox="1"/>
          <p:nvPr>
            <p:ph idx="11" type="ftr"/>
          </p:nvPr>
        </p:nvSpPr>
        <p:spPr>
          <a:xfrm>
            <a:off x="3767328" y="6217920"/>
            <a:ext cx="7196328" cy="640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Google Shape;51;p24"/>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2" name="Google Shape;52;p24"/>
          <p:cNvSpPr/>
          <p:nvPr/>
        </p:nvSpPr>
        <p:spPr>
          <a:xfrm>
            <a:off x="4576359" y="2576582"/>
            <a:ext cx="7676601" cy="3594425"/>
          </a:xfrm>
          <a:prstGeom prst="rect">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3" name="Google Shape;53;p24"/>
          <p:cNvCxnSpPr/>
          <p:nvPr/>
        </p:nvCxnSpPr>
        <p:spPr>
          <a:xfrm rot="10800000">
            <a:off x="11496184" y="5610"/>
            <a:ext cx="0" cy="6858000"/>
          </a:xfrm>
          <a:prstGeom prst="straightConnector1">
            <a:avLst/>
          </a:prstGeom>
          <a:noFill/>
          <a:ln cap="rnd" cmpd="sng" w="9525">
            <a:solidFill>
              <a:srgbClr val="8B0E55"/>
            </a:solidFill>
            <a:prstDash val="dash"/>
            <a:miter lim="800000"/>
            <a:headEnd len="sm" w="sm" type="none"/>
            <a:tailEnd len="sm" w="sm" type="none"/>
          </a:ln>
        </p:spPr>
      </p:cxnSp>
      <p:cxnSp>
        <p:nvCxnSpPr>
          <p:cNvPr id="54" name="Google Shape;54;p24"/>
          <p:cNvCxnSpPr/>
          <p:nvPr/>
        </p:nvCxnSpPr>
        <p:spPr>
          <a:xfrm>
            <a:off x="1524" y="6172200"/>
            <a:ext cx="12192000" cy="0"/>
          </a:xfrm>
          <a:prstGeom prst="straightConnector1">
            <a:avLst/>
          </a:prstGeom>
          <a:noFill/>
          <a:ln cap="rnd" cmpd="sng" w="9525">
            <a:solidFill>
              <a:srgbClr val="8B0E55"/>
            </a:solidFill>
            <a:prstDash val="dash"/>
            <a:miter lim="800000"/>
            <a:headEnd len="sm" w="sm" type="none"/>
            <a:tailEnd len="sm" w="sm" type="none"/>
          </a:ln>
        </p:spPr>
      </p:cxnSp>
      <p:sp>
        <p:nvSpPr>
          <p:cNvPr id="55" name="Google Shape;55;p24"/>
          <p:cNvSpPr txBox="1"/>
          <p:nvPr>
            <p:ph idx="1" type="body"/>
          </p:nvPr>
        </p:nvSpPr>
        <p:spPr>
          <a:xfrm>
            <a:off x="4845122" y="2880452"/>
            <a:ext cx="6355998" cy="309544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400"/>
              <a:buNone/>
              <a:defRPr>
                <a:solidFill>
                  <a:schemeClr val="lt1"/>
                </a:solidFill>
              </a:defRPr>
            </a:lvl1pPr>
            <a:lvl2pPr indent="-342900" lvl="1" marL="914400" algn="l">
              <a:lnSpc>
                <a:spcPct val="155555"/>
              </a:lnSpc>
              <a:spcBef>
                <a:spcPts val="500"/>
              </a:spcBef>
              <a:spcAft>
                <a:spcPts val="0"/>
              </a:spcAft>
              <a:buSzPts val="1800"/>
              <a:buChar char="⬩"/>
              <a:defRPr/>
            </a:lvl2pPr>
            <a:lvl3pPr indent="-342900" lvl="2" marL="1371600" algn="l">
              <a:lnSpc>
                <a:spcPct val="155555"/>
              </a:lnSpc>
              <a:spcBef>
                <a:spcPts val="500"/>
              </a:spcBef>
              <a:spcAft>
                <a:spcPts val="0"/>
              </a:spcAft>
              <a:buSzPts val="1800"/>
              <a:buChar char="⬩"/>
              <a:defRPr/>
            </a:lvl3pPr>
            <a:lvl4pPr indent="-342900" lvl="3" marL="1828800" algn="l">
              <a:lnSpc>
                <a:spcPct val="155555"/>
              </a:lnSpc>
              <a:spcBef>
                <a:spcPts val="500"/>
              </a:spcBef>
              <a:spcAft>
                <a:spcPts val="0"/>
              </a:spcAft>
              <a:buSzPts val="1800"/>
              <a:buChar char="⬩"/>
              <a:defRPr/>
            </a:lvl4pPr>
            <a:lvl5pPr indent="-342900" lvl="4" marL="2286000" algn="l">
              <a:lnSpc>
                <a:spcPct val="155555"/>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0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break">
  <p:cSld name="4_Section break">
    <p:spTree>
      <p:nvGrpSpPr>
        <p:cNvPr id="56" name="Shape 56"/>
        <p:cNvGrpSpPr/>
        <p:nvPr/>
      </p:nvGrpSpPr>
      <p:grpSpPr>
        <a:xfrm>
          <a:off x="0" y="0"/>
          <a:ext cx="0" cy="0"/>
          <a:chOff x="0" y="0"/>
          <a:chExt cx="0" cy="0"/>
        </a:xfrm>
      </p:grpSpPr>
      <p:sp>
        <p:nvSpPr>
          <p:cNvPr id="57" name="Google Shape;57;p25"/>
          <p:cNvSpPr txBox="1"/>
          <p:nvPr>
            <p:ph type="ctrTitle"/>
          </p:nvPr>
        </p:nvSpPr>
        <p:spPr>
          <a:xfrm>
            <a:off x="422898" y="576263"/>
            <a:ext cx="4977777" cy="296760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5"/>
          <p:cNvSpPr txBox="1"/>
          <p:nvPr>
            <p:ph idx="1" type="subTitle"/>
          </p:nvPr>
        </p:nvSpPr>
        <p:spPr>
          <a:xfrm>
            <a:off x="422898" y="3764975"/>
            <a:ext cx="4977777" cy="2192683"/>
          </a:xfrm>
          <a:prstGeom prst="rect">
            <a:avLst/>
          </a:prstGeom>
          <a:noFill/>
          <a:ln>
            <a:noFill/>
          </a:ln>
        </p:spPr>
        <p:txBody>
          <a:bodyPr anchorCtr="0" anchor="t" bIns="45700" lIns="91425" spcFirstLastPara="1" rIns="91425" wrap="square" tIns="45700">
            <a:normAutofit/>
          </a:bodyPr>
          <a:lstStyle>
            <a:lvl1pPr lvl="0" algn="l">
              <a:lnSpc>
                <a:spcPct val="116666"/>
              </a:lnSpc>
              <a:spcBef>
                <a:spcPts val="1000"/>
              </a:spcBef>
              <a:spcAft>
                <a:spcPts val="0"/>
              </a:spcAft>
              <a:buSzPts val="2400"/>
              <a:buNone/>
              <a:defRPr/>
            </a:lvl1pPr>
            <a:lvl2pPr lvl="1" algn="l">
              <a:lnSpc>
                <a:spcPct val="155555"/>
              </a:lnSpc>
              <a:spcBef>
                <a:spcPts val="500"/>
              </a:spcBef>
              <a:spcAft>
                <a:spcPts val="0"/>
              </a:spcAft>
              <a:buSzPts val="1800"/>
              <a:buChar char="⬩"/>
              <a:defRPr/>
            </a:lvl2pPr>
            <a:lvl3pPr lvl="2" algn="l">
              <a:lnSpc>
                <a:spcPct val="155555"/>
              </a:lnSpc>
              <a:spcBef>
                <a:spcPts val="500"/>
              </a:spcBef>
              <a:spcAft>
                <a:spcPts val="0"/>
              </a:spcAft>
              <a:buSzPts val="1800"/>
              <a:buChar char="⬩"/>
              <a:defRPr/>
            </a:lvl3pPr>
            <a:lvl4pPr lvl="3" algn="l">
              <a:lnSpc>
                <a:spcPct val="155555"/>
              </a:lnSpc>
              <a:spcBef>
                <a:spcPts val="500"/>
              </a:spcBef>
              <a:spcAft>
                <a:spcPts val="0"/>
              </a:spcAft>
              <a:buSzPts val="1800"/>
              <a:buChar char="⬩"/>
              <a:defRPr/>
            </a:lvl4pPr>
            <a:lvl5pPr lvl="4" algn="l">
              <a:lnSpc>
                <a:spcPct val="155555"/>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descr="Tag=AccentColor&#10;Flavor=Light&#10;Target=Fill" id="59" name="Google Shape;59;p25"/>
          <p:cNvSpPr/>
          <p:nvPr/>
        </p:nvSpPr>
        <p:spPr>
          <a:xfrm rot="10800000">
            <a:off x="11496184" y="-10"/>
            <a:ext cx="695816" cy="6858000"/>
          </a:xfrm>
          <a:prstGeom prst="rect">
            <a:avLst/>
          </a:prstGeom>
          <a:solidFill>
            <a:srgbClr val="004578">
              <a:alpha val="24705"/>
            </a:srgbClr>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60" name="Google Shape;60;p25"/>
          <p:cNvSpPr/>
          <p:nvPr>
            <p:ph idx="2" type="pic"/>
          </p:nvPr>
        </p:nvSpPr>
        <p:spPr>
          <a:xfrm>
            <a:off x="6483096" y="0"/>
            <a:ext cx="5020056" cy="6848856"/>
          </a:xfrm>
          <a:prstGeom prst="rect">
            <a:avLst/>
          </a:prstGeom>
          <a:solidFill>
            <a:srgbClr val="004578"/>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Quote">
  <p:cSld name="7_Quote">
    <p:spTree>
      <p:nvGrpSpPr>
        <p:cNvPr id="61" name="Shape 61"/>
        <p:cNvGrpSpPr/>
        <p:nvPr/>
      </p:nvGrpSpPr>
      <p:grpSpPr>
        <a:xfrm>
          <a:off x="0" y="0"/>
          <a:ext cx="0" cy="0"/>
          <a:chOff x="0" y="0"/>
          <a:chExt cx="0" cy="0"/>
        </a:xfrm>
      </p:grpSpPr>
      <p:sp>
        <p:nvSpPr>
          <p:cNvPr id="62" name="Google Shape;62;p26"/>
          <p:cNvSpPr/>
          <p:nvPr/>
        </p:nvSpPr>
        <p:spPr>
          <a:xfrm>
            <a:off x="1446276" y="685800"/>
            <a:ext cx="107442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 name="Google Shape;63;p26"/>
          <p:cNvSpPr txBox="1"/>
          <p:nvPr>
            <p:ph type="ctrTitle"/>
          </p:nvPr>
        </p:nvSpPr>
        <p:spPr>
          <a:xfrm>
            <a:off x="422899" y="576263"/>
            <a:ext cx="5206802" cy="296760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6"/>
          <p:cNvSpPr txBox="1"/>
          <p:nvPr>
            <p:ph idx="1" type="subTitle"/>
          </p:nvPr>
        </p:nvSpPr>
        <p:spPr>
          <a:xfrm>
            <a:off x="422899" y="3764975"/>
            <a:ext cx="5206802" cy="2192683"/>
          </a:xfrm>
          <a:prstGeom prst="rect">
            <a:avLst/>
          </a:prstGeom>
          <a:noFill/>
          <a:ln>
            <a:noFill/>
          </a:ln>
        </p:spPr>
        <p:txBody>
          <a:bodyPr anchorCtr="0" anchor="t" bIns="45700" lIns="91425" spcFirstLastPara="1" rIns="91425" wrap="square" tIns="45700">
            <a:normAutofit/>
          </a:bodyPr>
          <a:lstStyle>
            <a:lvl1pPr lvl="0" algn="l">
              <a:lnSpc>
                <a:spcPct val="116666"/>
              </a:lnSpc>
              <a:spcBef>
                <a:spcPts val="1000"/>
              </a:spcBef>
              <a:spcAft>
                <a:spcPts val="0"/>
              </a:spcAft>
              <a:buSzPts val="2400"/>
              <a:buNone/>
              <a:defRPr/>
            </a:lvl1pPr>
            <a:lvl2pPr lvl="1" algn="l">
              <a:lnSpc>
                <a:spcPct val="155555"/>
              </a:lnSpc>
              <a:spcBef>
                <a:spcPts val="500"/>
              </a:spcBef>
              <a:spcAft>
                <a:spcPts val="0"/>
              </a:spcAft>
              <a:buSzPts val="1800"/>
              <a:buChar char="⬩"/>
              <a:defRPr/>
            </a:lvl2pPr>
            <a:lvl3pPr lvl="2" algn="l">
              <a:lnSpc>
                <a:spcPct val="155555"/>
              </a:lnSpc>
              <a:spcBef>
                <a:spcPts val="500"/>
              </a:spcBef>
              <a:spcAft>
                <a:spcPts val="0"/>
              </a:spcAft>
              <a:buSzPts val="1800"/>
              <a:buChar char="⬩"/>
              <a:defRPr/>
            </a:lvl3pPr>
            <a:lvl4pPr lvl="3" algn="l">
              <a:lnSpc>
                <a:spcPct val="155555"/>
              </a:lnSpc>
              <a:spcBef>
                <a:spcPts val="500"/>
              </a:spcBef>
              <a:spcAft>
                <a:spcPts val="0"/>
              </a:spcAft>
              <a:buSzPts val="1800"/>
              <a:buChar char="⬩"/>
              <a:defRPr/>
            </a:lvl4pPr>
            <a:lvl5pPr lvl="4" algn="l">
              <a:lnSpc>
                <a:spcPct val="155555"/>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65" name="Google Shape;65;p26"/>
          <p:cNvSpPr/>
          <p:nvPr>
            <p:ph idx="2" type="pic"/>
          </p:nvPr>
        </p:nvSpPr>
        <p:spPr>
          <a:xfrm>
            <a:off x="6364224" y="685800"/>
            <a:ext cx="5129784" cy="1746504"/>
          </a:xfrm>
          <a:prstGeom prst="rect">
            <a:avLst/>
          </a:prstGeom>
          <a:solidFill>
            <a:srgbClr val="004578"/>
          </a:solidFill>
          <a:ln>
            <a:noFill/>
          </a:ln>
        </p:spPr>
      </p:sp>
      <p:sp>
        <p:nvSpPr>
          <p:cNvPr id="66" name="Google Shape;66;p26"/>
          <p:cNvSpPr/>
          <p:nvPr>
            <p:ph idx="3" type="pic"/>
          </p:nvPr>
        </p:nvSpPr>
        <p:spPr>
          <a:xfrm>
            <a:off x="6361416" y="2559960"/>
            <a:ext cx="5129784" cy="1746504"/>
          </a:xfrm>
          <a:prstGeom prst="rect">
            <a:avLst/>
          </a:prstGeom>
          <a:solidFill>
            <a:srgbClr val="004578"/>
          </a:solidFill>
          <a:ln>
            <a:noFill/>
          </a:ln>
        </p:spPr>
      </p:sp>
      <p:sp>
        <p:nvSpPr>
          <p:cNvPr id="67" name="Google Shape;67;p26"/>
          <p:cNvSpPr/>
          <p:nvPr>
            <p:ph idx="4" type="pic"/>
          </p:nvPr>
        </p:nvSpPr>
        <p:spPr>
          <a:xfrm>
            <a:off x="6361416" y="4416192"/>
            <a:ext cx="5129784" cy="1746504"/>
          </a:xfrm>
          <a:prstGeom prst="rect">
            <a:avLst/>
          </a:prstGeom>
          <a:solidFill>
            <a:srgbClr val="004578"/>
          </a:solidFill>
          <a:ln>
            <a:noFill/>
          </a:ln>
        </p:spPr>
      </p:sp>
      <p:sp>
        <p:nvSpPr>
          <p:cNvPr id="68" name="Google Shape;68;p26"/>
          <p:cNvSpPr txBox="1"/>
          <p:nvPr>
            <p:ph idx="10" type="dt"/>
          </p:nvPr>
        </p:nvSpPr>
        <p:spPr>
          <a:xfrm>
            <a:off x="420624" y="6217920"/>
            <a:ext cx="2743200" cy="640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26"/>
          <p:cNvSpPr txBox="1"/>
          <p:nvPr>
            <p:ph idx="11" type="ftr"/>
          </p:nvPr>
        </p:nvSpPr>
        <p:spPr>
          <a:xfrm>
            <a:off x="3767328" y="6217920"/>
            <a:ext cx="7196328" cy="640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26"/>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1" name="Google Shape;71;p26"/>
          <p:cNvSpPr/>
          <p:nvPr/>
        </p:nvSpPr>
        <p:spPr>
          <a:xfrm rot="10800000">
            <a:off x="11504672" y="685799"/>
            <a:ext cx="687327" cy="1747907"/>
          </a:xfrm>
          <a:prstGeom prst="rect">
            <a:avLst/>
          </a:prstGeom>
          <a:solidFill>
            <a:srgbClr val="004578">
              <a:alpha val="24705"/>
            </a:srgbClr>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cxnSp>
        <p:nvCxnSpPr>
          <p:cNvPr id="72" name="Google Shape;72;p26"/>
          <p:cNvCxnSpPr/>
          <p:nvPr/>
        </p:nvCxnSpPr>
        <p:spPr>
          <a:xfrm>
            <a:off x="1524" y="6172200"/>
            <a:ext cx="12192000" cy="0"/>
          </a:xfrm>
          <a:prstGeom prst="straightConnector1">
            <a:avLst/>
          </a:prstGeom>
          <a:noFill/>
          <a:ln cap="rnd" cmpd="sng" w="9525">
            <a:solidFill>
              <a:srgbClr val="8B0E55"/>
            </a:solidFill>
            <a:prstDash val="dash"/>
            <a:miter lim="800000"/>
            <a:headEnd len="sm" w="sm" type="none"/>
            <a:tailEnd len="sm" w="sm" type="none"/>
          </a:ln>
        </p:spPr>
      </p:cxnSp>
      <p:cxnSp>
        <p:nvCxnSpPr>
          <p:cNvPr id="73" name="Google Shape;73;p26"/>
          <p:cNvCxnSpPr/>
          <p:nvPr/>
        </p:nvCxnSpPr>
        <p:spPr>
          <a:xfrm rot="10800000">
            <a:off x="11496184" y="5610"/>
            <a:ext cx="0" cy="6858000"/>
          </a:xfrm>
          <a:prstGeom prst="straightConnector1">
            <a:avLst/>
          </a:prstGeom>
          <a:noFill/>
          <a:ln cap="rnd" cmpd="sng" w="9525">
            <a:solidFill>
              <a:srgbClr val="8B0E55"/>
            </a:solidFill>
            <a:prstDash val="dash"/>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eam">
  <p:cSld name="8_Team">
    <p:spTree>
      <p:nvGrpSpPr>
        <p:cNvPr id="74" name="Shape 74"/>
        <p:cNvGrpSpPr/>
        <p:nvPr/>
      </p:nvGrpSpPr>
      <p:grpSpPr>
        <a:xfrm>
          <a:off x="0" y="0"/>
          <a:ext cx="0" cy="0"/>
          <a:chOff x="0" y="0"/>
          <a:chExt cx="0" cy="0"/>
        </a:xfrm>
      </p:grpSpPr>
      <p:sp>
        <p:nvSpPr>
          <p:cNvPr id="75" name="Google Shape;75;p27"/>
          <p:cNvSpPr txBox="1"/>
          <p:nvPr>
            <p:ph type="title"/>
          </p:nvPr>
        </p:nvSpPr>
        <p:spPr>
          <a:xfrm>
            <a:off x="420623" y="365760"/>
            <a:ext cx="11067089" cy="1325880"/>
          </a:xfrm>
          <a:prstGeom prst="rect">
            <a:avLst/>
          </a:prstGeom>
          <a:noFill/>
          <a:ln>
            <a:noFill/>
          </a:ln>
        </p:spPr>
        <p:txBody>
          <a:bodyPr anchorCtr="0" anchor="ctr" bIns="45700" lIns="91425" spcFirstLastPara="1" rIns="91425" wrap="square" tIns="45700">
            <a:normAutofit/>
          </a:bodyPr>
          <a:lstStyle>
            <a:lvl1pPr lvl="0" algn="l">
              <a:lnSpc>
                <a:spcPct val="53846"/>
              </a:lnSpc>
              <a:spcBef>
                <a:spcPts val="1000"/>
              </a:spcBef>
              <a:spcAft>
                <a:spcPts val="0"/>
              </a:spcAft>
              <a:buClr>
                <a:schemeClr val="dk2"/>
              </a:buClr>
              <a:buSzPts val="5200"/>
              <a:buFont typeface="Arial"/>
              <a:buNone/>
              <a:defRPr b="0" i="0"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p:nvPr>
            <p:ph idx="2" type="pic"/>
          </p:nvPr>
        </p:nvSpPr>
        <p:spPr>
          <a:xfrm>
            <a:off x="420624" y="2029968"/>
            <a:ext cx="2642616" cy="1892808"/>
          </a:xfrm>
          <a:prstGeom prst="rect">
            <a:avLst/>
          </a:prstGeom>
          <a:solidFill>
            <a:srgbClr val="004578"/>
          </a:solidFill>
          <a:ln>
            <a:noFill/>
          </a:ln>
        </p:spPr>
      </p:sp>
      <p:sp>
        <p:nvSpPr>
          <p:cNvPr id="77" name="Google Shape;77;p27"/>
          <p:cNvSpPr txBox="1"/>
          <p:nvPr>
            <p:ph idx="1" type="body"/>
          </p:nvPr>
        </p:nvSpPr>
        <p:spPr>
          <a:xfrm>
            <a:off x="420624" y="3971853"/>
            <a:ext cx="2642616" cy="877824"/>
          </a:xfrm>
          <a:prstGeom prst="rect">
            <a:avLst/>
          </a:prstGeom>
          <a:noFill/>
          <a:ln>
            <a:noFill/>
          </a:ln>
        </p:spPr>
        <p:txBody>
          <a:bodyPr anchorCtr="0" anchor="b" bIns="45700" lIns="91425" spcFirstLastPara="1" rIns="91425" wrap="square" tIns="45700">
            <a:normAutofit/>
          </a:bodyPr>
          <a:lstStyle>
            <a:lvl1pPr indent="-228600" lvl="0" marL="457200" algn="l">
              <a:lnSpc>
                <a:spcPct val="140000"/>
              </a:lnSpc>
              <a:spcBef>
                <a:spcPts val="1000"/>
              </a:spcBef>
              <a:spcAft>
                <a:spcPts val="0"/>
              </a:spcAft>
              <a:buSzPts val="2000"/>
              <a:buNone/>
              <a:defRPr b="1" sz="2000"/>
            </a:lvl1pPr>
            <a:lvl2pPr indent="-342900" lvl="1" marL="914400" algn="l">
              <a:lnSpc>
                <a:spcPct val="155555"/>
              </a:lnSpc>
              <a:spcBef>
                <a:spcPts val="500"/>
              </a:spcBef>
              <a:spcAft>
                <a:spcPts val="0"/>
              </a:spcAft>
              <a:buSzPts val="1800"/>
              <a:buChar char="⬩"/>
              <a:defRPr/>
            </a:lvl2pPr>
            <a:lvl3pPr indent="-342900" lvl="2" marL="1371600" algn="l">
              <a:lnSpc>
                <a:spcPct val="155555"/>
              </a:lnSpc>
              <a:spcBef>
                <a:spcPts val="500"/>
              </a:spcBef>
              <a:spcAft>
                <a:spcPts val="0"/>
              </a:spcAft>
              <a:buSzPts val="1800"/>
              <a:buChar char="⬩"/>
              <a:defRPr/>
            </a:lvl3pPr>
            <a:lvl4pPr indent="-342900" lvl="3" marL="1828800" algn="l">
              <a:lnSpc>
                <a:spcPct val="155555"/>
              </a:lnSpc>
              <a:spcBef>
                <a:spcPts val="500"/>
              </a:spcBef>
              <a:spcAft>
                <a:spcPts val="0"/>
              </a:spcAft>
              <a:buSzPts val="1800"/>
              <a:buChar char="⬩"/>
              <a:defRPr/>
            </a:lvl4pPr>
            <a:lvl5pPr indent="-342900" lvl="4" marL="2286000" algn="l">
              <a:lnSpc>
                <a:spcPct val="155555"/>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7"/>
          <p:cNvSpPr txBox="1"/>
          <p:nvPr>
            <p:ph idx="3" type="body"/>
          </p:nvPr>
        </p:nvSpPr>
        <p:spPr>
          <a:xfrm>
            <a:off x="420625" y="4945456"/>
            <a:ext cx="2644360" cy="741904"/>
          </a:xfrm>
          <a:prstGeom prst="rect">
            <a:avLst/>
          </a:prstGeom>
          <a:noFill/>
          <a:ln>
            <a:noFill/>
          </a:ln>
        </p:spPr>
        <p:txBody>
          <a:bodyPr anchorCtr="0" anchor="t" bIns="45700" lIns="91425" spcFirstLastPara="1" rIns="91425" wrap="square" tIns="45700">
            <a:noAutofit/>
          </a:bodyPr>
          <a:lstStyle>
            <a:lvl1pPr indent="-228600" lvl="0" marL="457200" algn="l">
              <a:lnSpc>
                <a:spcPct val="155555"/>
              </a:lnSpc>
              <a:spcBef>
                <a:spcPts val="1000"/>
              </a:spcBef>
              <a:spcAft>
                <a:spcPts val="0"/>
              </a:spcAft>
              <a:buSzPts val="1800"/>
              <a:buNone/>
              <a:defRPr sz="1800">
                <a:solidFill>
                  <a:srgbClr val="888888"/>
                </a:solidFill>
              </a:defRPr>
            </a:lvl1pPr>
            <a:lvl2pPr indent="-228600" lvl="1" marL="914400" algn="l">
              <a:lnSpc>
                <a:spcPct val="140000"/>
              </a:lnSpc>
              <a:spcBef>
                <a:spcPts val="500"/>
              </a:spcBef>
              <a:spcAft>
                <a:spcPts val="0"/>
              </a:spcAft>
              <a:buSzPts val="2000"/>
              <a:buNone/>
              <a:defRPr sz="2000">
                <a:solidFill>
                  <a:srgbClr val="888888"/>
                </a:solidFill>
              </a:defRPr>
            </a:lvl2pPr>
            <a:lvl3pPr indent="-228600" lvl="2" marL="1371600" algn="l">
              <a:lnSpc>
                <a:spcPct val="155555"/>
              </a:lnSpc>
              <a:spcBef>
                <a:spcPts val="500"/>
              </a:spcBef>
              <a:spcAft>
                <a:spcPts val="0"/>
              </a:spcAft>
              <a:buSzPts val="1800"/>
              <a:buNone/>
              <a:defRPr sz="1800">
                <a:solidFill>
                  <a:srgbClr val="888888"/>
                </a:solidFill>
              </a:defRPr>
            </a:lvl3pPr>
            <a:lvl4pPr indent="-228600" lvl="3" marL="1828800" algn="l">
              <a:lnSpc>
                <a:spcPct val="175000"/>
              </a:lnSpc>
              <a:spcBef>
                <a:spcPts val="500"/>
              </a:spcBef>
              <a:spcAft>
                <a:spcPts val="0"/>
              </a:spcAft>
              <a:buSzPts val="1600"/>
              <a:buNone/>
              <a:defRPr sz="1600">
                <a:solidFill>
                  <a:srgbClr val="888888"/>
                </a:solidFill>
              </a:defRPr>
            </a:lvl4pPr>
            <a:lvl5pPr indent="-228600" lvl="4" marL="2286000" algn="l">
              <a:lnSpc>
                <a:spcPct val="175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9" name="Google Shape;79;p27"/>
          <p:cNvSpPr/>
          <p:nvPr>
            <p:ph idx="4" type="pic"/>
          </p:nvPr>
        </p:nvSpPr>
        <p:spPr>
          <a:xfrm>
            <a:off x="3227832" y="2029968"/>
            <a:ext cx="2642616" cy="1892808"/>
          </a:xfrm>
          <a:prstGeom prst="rect">
            <a:avLst/>
          </a:prstGeom>
          <a:solidFill>
            <a:srgbClr val="004578"/>
          </a:solidFill>
          <a:ln>
            <a:noFill/>
          </a:ln>
        </p:spPr>
      </p:sp>
      <p:sp>
        <p:nvSpPr>
          <p:cNvPr id="80" name="Google Shape;80;p27"/>
          <p:cNvSpPr txBox="1"/>
          <p:nvPr>
            <p:ph idx="5" type="body"/>
          </p:nvPr>
        </p:nvSpPr>
        <p:spPr>
          <a:xfrm>
            <a:off x="3227832" y="3971853"/>
            <a:ext cx="2642616" cy="877824"/>
          </a:xfrm>
          <a:prstGeom prst="rect">
            <a:avLst/>
          </a:prstGeom>
          <a:noFill/>
          <a:ln>
            <a:noFill/>
          </a:ln>
        </p:spPr>
        <p:txBody>
          <a:bodyPr anchorCtr="0" anchor="b" bIns="45700" lIns="91425" spcFirstLastPara="1" rIns="91425" wrap="square" tIns="45700">
            <a:normAutofit/>
          </a:bodyPr>
          <a:lstStyle>
            <a:lvl1pPr indent="-228600" lvl="0" marL="457200" algn="l">
              <a:lnSpc>
                <a:spcPct val="140000"/>
              </a:lnSpc>
              <a:spcBef>
                <a:spcPts val="1000"/>
              </a:spcBef>
              <a:spcAft>
                <a:spcPts val="0"/>
              </a:spcAft>
              <a:buSzPts val="2000"/>
              <a:buNone/>
              <a:defRPr b="1" sz="2000"/>
            </a:lvl1pPr>
            <a:lvl2pPr indent="-342900" lvl="1" marL="914400" algn="l">
              <a:lnSpc>
                <a:spcPct val="155555"/>
              </a:lnSpc>
              <a:spcBef>
                <a:spcPts val="500"/>
              </a:spcBef>
              <a:spcAft>
                <a:spcPts val="0"/>
              </a:spcAft>
              <a:buSzPts val="1800"/>
              <a:buChar char="⬩"/>
              <a:defRPr/>
            </a:lvl2pPr>
            <a:lvl3pPr indent="-342900" lvl="2" marL="1371600" algn="l">
              <a:lnSpc>
                <a:spcPct val="155555"/>
              </a:lnSpc>
              <a:spcBef>
                <a:spcPts val="500"/>
              </a:spcBef>
              <a:spcAft>
                <a:spcPts val="0"/>
              </a:spcAft>
              <a:buSzPts val="1800"/>
              <a:buChar char="⬩"/>
              <a:defRPr/>
            </a:lvl3pPr>
            <a:lvl4pPr indent="-342900" lvl="3" marL="1828800" algn="l">
              <a:lnSpc>
                <a:spcPct val="155555"/>
              </a:lnSpc>
              <a:spcBef>
                <a:spcPts val="500"/>
              </a:spcBef>
              <a:spcAft>
                <a:spcPts val="0"/>
              </a:spcAft>
              <a:buSzPts val="1800"/>
              <a:buChar char="⬩"/>
              <a:defRPr/>
            </a:lvl4pPr>
            <a:lvl5pPr indent="-342900" lvl="4" marL="2286000" algn="l">
              <a:lnSpc>
                <a:spcPct val="155555"/>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7"/>
          <p:cNvSpPr txBox="1"/>
          <p:nvPr>
            <p:ph idx="6" type="body"/>
          </p:nvPr>
        </p:nvSpPr>
        <p:spPr>
          <a:xfrm>
            <a:off x="3227832" y="4945456"/>
            <a:ext cx="2644360" cy="741904"/>
          </a:xfrm>
          <a:prstGeom prst="rect">
            <a:avLst/>
          </a:prstGeom>
          <a:noFill/>
          <a:ln>
            <a:noFill/>
          </a:ln>
        </p:spPr>
        <p:txBody>
          <a:bodyPr anchorCtr="0" anchor="t" bIns="45700" lIns="91425" spcFirstLastPara="1" rIns="91425" wrap="square" tIns="45700">
            <a:noAutofit/>
          </a:bodyPr>
          <a:lstStyle>
            <a:lvl1pPr indent="-228600" lvl="0" marL="457200" algn="l">
              <a:lnSpc>
                <a:spcPct val="155555"/>
              </a:lnSpc>
              <a:spcBef>
                <a:spcPts val="1000"/>
              </a:spcBef>
              <a:spcAft>
                <a:spcPts val="0"/>
              </a:spcAft>
              <a:buSzPts val="1800"/>
              <a:buNone/>
              <a:defRPr sz="1800">
                <a:solidFill>
                  <a:srgbClr val="888888"/>
                </a:solidFill>
              </a:defRPr>
            </a:lvl1pPr>
            <a:lvl2pPr indent="-228600" lvl="1" marL="914400" algn="l">
              <a:lnSpc>
                <a:spcPct val="140000"/>
              </a:lnSpc>
              <a:spcBef>
                <a:spcPts val="500"/>
              </a:spcBef>
              <a:spcAft>
                <a:spcPts val="0"/>
              </a:spcAft>
              <a:buSzPts val="2000"/>
              <a:buNone/>
              <a:defRPr sz="2000">
                <a:solidFill>
                  <a:srgbClr val="888888"/>
                </a:solidFill>
              </a:defRPr>
            </a:lvl2pPr>
            <a:lvl3pPr indent="-228600" lvl="2" marL="1371600" algn="l">
              <a:lnSpc>
                <a:spcPct val="155555"/>
              </a:lnSpc>
              <a:spcBef>
                <a:spcPts val="500"/>
              </a:spcBef>
              <a:spcAft>
                <a:spcPts val="0"/>
              </a:spcAft>
              <a:buSzPts val="1800"/>
              <a:buNone/>
              <a:defRPr sz="1800">
                <a:solidFill>
                  <a:srgbClr val="888888"/>
                </a:solidFill>
              </a:defRPr>
            </a:lvl3pPr>
            <a:lvl4pPr indent="-228600" lvl="3" marL="1828800" algn="l">
              <a:lnSpc>
                <a:spcPct val="175000"/>
              </a:lnSpc>
              <a:spcBef>
                <a:spcPts val="500"/>
              </a:spcBef>
              <a:spcAft>
                <a:spcPts val="0"/>
              </a:spcAft>
              <a:buSzPts val="1600"/>
              <a:buNone/>
              <a:defRPr sz="1600">
                <a:solidFill>
                  <a:srgbClr val="888888"/>
                </a:solidFill>
              </a:defRPr>
            </a:lvl4pPr>
            <a:lvl5pPr indent="-228600" lvl="4" marL="2286000" algn="l">
              <a:lnSpc>
                <a:spcPct val="175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2" name="Google Shape;82;p27"/>
          <p:cNvSpPr/>
          <p:nvPr>
            <p:ph idx="7" type="pic"/>
          </p:nvPr>
        </p:nvSpPr>
        <p:spPr>
          <a:xfrm>
            <a:off x="6044184" y="2029968"/>
            <a:ext cx="2642616" cy="1892808"/>
          </a:xfrm>
          <a:prstGeom prst="rect">
            <a:avLst/>
          </a:prstGeom>
          <a:solidFill>
            <a:srgbClr val="004578"/>
          </a:solidFill>
          <a:ln>
            <a:noFill/>
          </a:ln>
        </p:spPr>
      </p:sp>
      <p:sp>
        <p:nvSpPr>
          <p:cNvPr id="83" name="Google Shape;83;p27"/>
          <p:cNvSpPr txBox="1"/>
          <p:nvPr>
            <p:ph idx="8" type="body"/>
          </p:nvPr>
        </p:nvSpPr>
        <p:spPr>
          <a:xfrm>
            <a:off x="6044184" y="3971853"/>
            <a:ext cx="2642616" cy="877824"/>
          </a:xfrm>
          <a:prstGeom prst="rect">
            <a:avLst/>
          </a:prstGeom>
          <a:noFill/>
          <a:ln>
            <a:noFill/>
          </a:ln>
        </p:spPr>
        <p:txBody>
          <a:bodyPr anchorCtr="0" anchor="b" bIns="45700" lIns="91425" spcFirstLastPara="1" rIns="91425" wrap="square" tIns="45700">
            <a:normAutofit/>
          </a:bodyPr>
          <a:lstStyle>
            <a:lvl1pPr indent="-228600" lvl="0" marL="457200" algn="l">
              <a:lnSpc>
                <a:spcPct val="140000"/>
              </a:lnSpc>
              <a:spcBef>
                <a:spcPts val="1000"/>
              </a:spcBef>
              <a:spcAft>
                <a:spcPts val="0"/>
              </a:spcAft>
              <a:buSzPts val="2000"/>
              <a:buNone/>
              <a:defRPr b="1" sz="2000"/>
            </a:lvl1pPr>
            <a:lvl2pPr indent="-342900" lvl="1" marL="914400" algn="l">
              <a:lnSpc>
                <a:spcPct val="155555"/>
              </a:lnSpc>
              <a:spcBef>
                <a:spcPts val="500"/>
              </a:spcBef>
              <a:spcAft>
                <a:spcPts val="0"/>
              </a:spcAft>
              <a:buSzPts val="1800"/>
              <a:buChar char="⬩"/>
              <a:defRPr/>
            </a:lvl2pPr>
            <a:lvl3pPr indent="-342900" lvl="2" marL="1371600" algn="l">
              <a:lnSpc>
                <a:spcPct val="155555"/>
              </a:lnSpc>
              <a:spcBef>
                <a:spcPts val="500"/>
              </a:spcBef>
              <a:spcAft>
                <a:spcPts val="0"/>
              </a:spcAft>
              <a:buSzPts val="1800"/>
              <a:buChar char="⬩"/>
              <a:defRPr/>
            </a:lvl3pPr>
            <a:lvl4pPr indent="-342900" lvl="3" marL="1828800" algn="l">
              <a:lnSpc>
                <a:spcPct val="155555"/>
              </a:lnSpc>
              <a:spcBef>
                <a:spcPts val="500"/>
              </a:spcBef>
              <a:spcAft>
                <a:spcPts val="0"/>
              </a:spcAft>
              <a:buSzPts val="1800"/>
              <a:buChar char="⬩"/>
              <a:defRPr/>
            </a:lvl4pPr>
            <a:lvl5pPr indent="-342900" lvl="4" marL="2286000" algn="l">
              <a:lnSpc>
                <a:spcPct val="155555"/>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7"/>
          <p:cNvSpPr txBox="1"/>
          <p:nvPr>
            <p:ph idx="9" type="body"/>
          </p:nvPr>
        </p:nvSpPr>
        <p:spPr>
          <a:xfrm>
            <a:off x="6044184" y="4945456"/>
            <a:ext cx="2644360" cy="741904"/>
          </a:xfrm>
          <a:prstGeom prst="rect">
            <a:avLst/>
          </a:prstGeom>
          <a:noFill/>
          <a:ln>
            <a:noFill/>
          </a:ln>
        </p:spPr>
        <p:txBody>
          <a:bodyPr anchorCtr="0" anchor="t" bIns="45700" lIns="91425" spcFirstLastPara="1" rIns="91425" wrap="square" tIns="45700">
            <a:noAutofit/>
          </a:bodyPr>
          <a:lstStyle>
            <a:lvl1pPr indent="-228600" lvl="0" marL="457200" algn="l">
              <a:lnSpc>
                <a:spcPct val="155555"/>
              </a:lnSpc>
              <a:spcBef>
                <a:spcPts val="1000"/>
              </a:spcBef>
              <a:spcAft>
                <a:spcPts val="0"/>
              </a:spcAft>
              <a:buSzPts val="1800"/>
              <a:buNone/>
              <a:defRPr sz="1800">
                <a:solidFill>
                  <a:srgbClr val="888888"/>
                </a:solidFill>
              </a:defRPr>
            </a:lvl1pPr>
            <a:lvl2pPr indent="-228600" lvl="1" marL="914400" algn="l">
              <a:lnSpc>
                <a:spcPct val="140000"/>
              </a:lnSpc>
              <a:spcBef>
                <a:spcPts val="500"/>
              </a:spcBef>
              <a:spcAft>
                <a:spcPts val="0"/>
              </a:spcAft>
              <a:buSzPts val="2000"/>
              <a:buNone/>
              <a:defRPr sz="2000">
                <a:solidFill>
                  <a:srgbClr val="888888"/>
                </a:solidFill>
              </a:defRPr>
            </a:lvl2pPr>
            <a:lvl3pPr indent="-228600" lvl="2" marL="1371600" algn="l">
              <a:lnSpc>
                <a:spcPct val="155555"/>
              </a:lnSpc>
              <a:spcBef>
                <a:spcPts val="500"/>
              </a:spcBef>
              <a:spcAft>
                <a:spcPts val="0"/>
              </a:spcAft>
              <a:buSzPts val="1800"/>
              <a:buNone/>
              <a:defRPr sz="1800">
                <a:solidFill>
                  <a:srgbClr val="888888"/>
                </a:solidFill>
              </a:defRPr>
            </a:lvl3pPr>
            <a:lvl4pPr indent="-228600" lvl="3" marL="1828800" algn="l">
              <a:lnSpc>
                <a:spcPct val="175000"/>
              </a:lnSpc>
              <a:spcBef>
                <a:spcPts val="500"/>
              </a:spcBef>
              <a:spcAft>
                <a:spcPts val="0"/>
              </a:spcAft>
              <a:buSzPts val="1600"/>
              <a:buNone/>
              <a:defRPr sz="1600">
                <a:solidFill>
                  <a:srgbClr val="888888"/>
                </a:solidFill>
              </a:defRPr>
            </a:lvl4pPr>
            <a:lvl5pPr indent="-228600" lvl="4" marL="2286000" algn="l">
              <a:lnSpc>
                <a:spcPct val="175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5" name="Google Shape;85;p27"/>
          <p:cNvSpPr/>
          <p:nvPr>
            <p:ph idx="13" type="pic"/>
          </p:nvPr>
        </p:nvSpPr>
        <p:spPr>
          <a:xfrm>
            <a:off x="8851392" y="2020920"/>
            <a:ext cx="2642616" cy="1892808"/>
          </a:xfrm>
          <a:prstGeom prst="rect">
            <a:avLst/>
          </a:prstGeom>
          <a:solidFill>
            <a:srgbClr val="004578"/>
          </a:solidFill>
          <a:ln>
            <a:noFill/>
          </a:ln>
        </p:spPr>
      </p:sp>
      <p:sp>
        <p:nvSpPr>
          <p:cNvPr id="86" name="Google Shape;86;p27"/>
          <p:cNvSpPr txBox="1"/>
          <p:nvPr>
            <p:ph idx="14" type="body"/>
          </p:nvPr>
        </p:nvSpPr>
        <p:spPr>
          <a:xfrm>
            <a:off x="8851392" y="3971853"/>
            <a:ext cx="2642616" cy="877824"/>
          </a:xfrm>
          <a:prstGeom prst="rect">
            <a:avLst/>
          </a:prstGeom>
          <a:noFill/>
          <a:ln>
            <a:noFill/>
          </a:ln>
        </p:spPr>
        <p:txBody>
          <a:bodyPr anchorCtr="0" anchor="b" bIns="45700" lIns="91425" spcFirstLastPara="1" rIns="91425" wrap="square" tIns="45700">
            <a:normAutofit/>
          </a:bodyPr>
          <a:lstStyle>
            <a:lvl1pPr indent="-228600" lvl="0" marL="457200" algn="l">
              <a:lnSpc>
                <a:spcPct val="140000"/>
              </a:lnSpc>
              <a:spcBef>
                <a:spcPts val="1000"/>
              </a:spcBef>
              <a:spcAft>
                <a:spcPts val="0"/>
              </a:spcAft>
              <a:buSzPts val="2000"/>
              <a:buNone/>
              <a:defRPr b="1" sz="2000"/>
            </a:lvl1pPr>
            <a:lvl2pPr indent="-342900" lvl="1" marL="914400" algn="l">
              <a:lnSpc>
                <a:spcPct val="155555"/>
              </a:lnSpc>
              <a:spcBef>
                <a:spcPts val="500"/>
              </a:spcBef>
              <a:spcAft>
                <a:spcPts val="0"/>
              </a:spcAft>
              <a:buSzPts val="1800"/>
              <a:buChar char="⬩"/>
              <a:defRPr/>
            </a:lvl2pPr>
            <a:lvl3pPr indent="-342900" lvl="2" marL="1371600" algn="l">
              <a:lnSpc>
                <a:spcPct val="155555"/>
              </a:lnSpc>
              <a:spcBef>
                <a:spcPts val="500"/>
              </a:spcBef>
              <a:spcAft>
                <a:spcPts val="0"/>
              </a:spcAft>
              <a:buSzPts val="1800"/>
              <a:buChar char="⬩"/>
              <a:defRPr/>
            </a:lvl3pPr>
            <a:lvl4pPr indent="-342900" lvl="3" marL="1828800" algn="l">
              <a:lnSpc>
                <a:spcPct val="155555"/>
              </a:lnSpc>
              <a:spcBef>
                <a:spcPts val="500"/>
              </a:spcBef>
              <a:spcAft>
                <a:spcPts val="0"/>
              </a:spcAft>
              <a:buSzPts val="1800"/>
              <a:buChar char="⬩"/>
              <a:defRPr/>
            </a:lvl4pPr>
            <a:lvl5pPr indent="-342900" lvl="4" marL="2286000" algn="l">
              <a:lnSpc>
                <a:spcPct val="155555"/>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7"/>
          <p:cNvSpPr txBox="1"/>
          <p:nvPr>
            <p:ph idx="15" type="body"/>
          </p:nvPr>
        </p:nvSpPr>
        <p:spPr>
          <a:xfrm>
            <a:off x="8851392" y="4945456"/>
            <a:ext cx="2644360" cy="741904"/>
          </a:xfrm>
          <a:prstGeom prst="rect">
            <a:avLst/>
          </a:prstGeom>
          <a:noFill/>
          <a:ln>
            <a:noFill/>
          </a:ln>
        </p:spPr>
        <p:txBody>
          <a:bodyPr anchorCtr="0" anchor="t" bIns="45700" lIns="91425" spcFirstLastPara="1" rIns="91425" wrap="square" tIns="45700">
            <a:noAutofit/>
          </a:bodyPr>
          <a:lstStyle>
            <a:lvl1pPr indent="-228600" lvl="0" marL="457200" algn="l">
              <a:lnSpc>
                <a:spcPct val="155555"/>
              </a:lnSpc>
              <a:spcBef>
                <a:spcPts val="1000"/>
              </a:spcBef>
              <a:spcAft>
                <a:spcPts val="0"/>
              </a:spcAft>
              <a:buSzPts val="1800"/>
              <a:buNone/>
              <a:defRPr sz="1800">
                <a:solidFill>
                  <a:srgbClr val="888888"/>
                </a:solidFill>
              </a:defRPr>
            </a:lvl1pPr>
            <a:lvl2pPr indent="-228600" lvl="1" marL="914400" algn="l">
              <a:lnSpc>
                <a:spcPct val="140000"/>
              </a:lnSpc>
              <a:spcBef>
                <a:spcPts val="500"/>
              </a:spcBef>
              <a:spcAft>
                <a:spcPts val="0"/>
              </a:spcAft>
              <a:buSzPts val="2000"/>
              <a:buNone/>
              <a:defRPr sz="2000">
                <a:solidFill>
                  <a:srgbClr val="888888"/>
                </a:solidFill>
              </a:defRPr>
            </a:lvl2pPr>
            <a:lvl3pPr indent="-228600" lvl="2" marL="1371600" algn="l">
              <a:lnSpc>
                <a:spcPct val="155555"/>
              </a:lnSpc>
              <a:spcBef>
                <a:spcPts val="500"/>
              </a:spcBef>
              <a:spcAft>
                <a:spcPts val="0"/>
              </a:spcAft>
              <a:buSzPts val="1800"/>
              <a:buNone/>
              <a:defRPr sz="1800">
                <a:solidFill>
                  <a:srgbClr val="888888"/>
                </a:solidFill>
              </a:defRPr>
            </a:lvl3pPr>
            <a:lvl4pPr indent="-228600" lvl="3" marL="1828800" algn="l">
              <a:lnSpc>
                <a:spcPct val="175000"/>
              </a:lnSpc>
              <a:spcBef>
                <a:spcPts val="500"/>
              </a:spcBef>
              <a:spcAft>
                <a:spcPts val="0"/>
              </a:spcAft>
              <a:buSzPts val="1600"/>
              <a:buNone/>
              <a:defRPr sz="1600">
                <a:solidFill>
                  <a:srgbClr val="888888"/>
                </a:solidFill>
              </a:defRPr>
            </a:lvl4pPr>
            <a:lvl5pPr indent="-228600" lvl="4" marL="2286000" algn="l">
              <a:lnSpc>
                <a:spcPct val="175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8" name="Google Shape;88;p27"/>
          <p:cNvSpPr txBox="1"/>
          <p:nvPr>
            <p:ph idx="10" type="dt"/>
          </p:nvPr>
        </p:nvSpPr>
        <p:spPr>
          <a:xfrm>
            <a:off x="420624" y="6217920"/>
            <a:ext cx="2743200" cy="640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27"/>
          <p:cNvSpPr txBox="1"/>
          <p:nvPr>
            <p:ph idx="11" type="ftr"/>
          </p:nvPr>
        </p:nvSpPr>
        <p:spPr>
          <a:xfrm>
            <a:off x="3767328" y="6217920"/>
            <a:ext cx="7196328" cy="640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Google Shape;90;p27"/>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91" name="Google Shape;91;p27"/>
          <p:cNvCxnSpPr/>
          <p:nvPr/>
        </p:nvCxnSpPr>
        <p:spPr>
          <a:xfrm rot="10800000">
            <a:off x="11496184" y="5610"/>
            <a:ext cx="0" cy="6858000"/>
          </a:xfrm>
          <a:prstGeom prst="straightConnector1">
            <a:avLst/>
          </a:prstGeom>
          <a:noFill/>
          <a:ln cap="rnd" cmpd="sng" w="9525">
            <a:solidFill>
              <a:srgbClr val="8B0E55"/>
            </a:solidFill>
            <a:prstDash val="dash"/>
            <a:miter lim="800000"/>
            <a:headEnd len="sm" w="sm" type="none"/>
            <a:tailEnd len="sm" w="sm" type="none"/>
          </a:ln>
        </p:spPr>
      </p:cxnSp>
      <p:sp>
        <p:nvSpPr>
          <p:cNvPr id="92" name="Google Shape;92;p27"/>
          <p:cNvSpPr/>
          <p:nvPr/>
        </p:nvSpPr>
        <p:spPr>
          <a:xfrm rot="10800000">
            <a:off x="11504656" y="2020824"/>
            <a:ext cx="687343" cy="1896697"/>
          </a:xfrm>
          <a:prstGeom prst="rect">
            <a:avLst/>
          </a:prstGeom>
          <a:solidFill>
            <a:srgbClr val="004578">
              <a:alpha val="24705"/>
            </a:srgbClr>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cxnSp>
        <p:nvCxnSpPr>
          <p:cNvPr id="93" name="Google Shape;93;p27"/>
          <p:cNvCxnSpPr/>
          <p:nvPr/>
        </p:nvCxnSpPr>
        <p:spPr>
          <a:xfrm>
            <a:off x="1524" y="6172200"/>
            <a:ext cx="12192000" cy="0"/>
          </a:xfrm>
          <a:prstGeom prst="straightConnector1">
            <a:avLst/>
          </a:prstGeom>
          <a:noFill/>
          <a:ln cap="rnd" cmpd="sng" w="9525">
            <a:solidFill>
              <a:srgbClr val="8B0E55"/>
            </a:solidFill>
            <a:prstDash val="dash"/>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 2 column (comparison slide)" type="twoTxTwoObj">
  <p:cSld name="TWO_OBJECTS_WITH_TEXT">
    <p:spTree>
      <p:nvGrpSpPr>
        <p:cNvPr id="94" name="Shape 94"/>
        <p:cNvGrpSpPr/>
        <p:nvPr/>
      </p:nvGrpSpPr>
      <p:grpSpPr>
        <a:xfrm>
          <a:off x="0" y="0"/>
          <a:ext cx="0" cy="0"/>
          <a:chOff x="0" y="0"/>
          <a:chExt cx="0" cy="0"/>
        </a:xfrm>
      </p:grpSpPr>
      <p:sp>
        <p:nvSpPr>
          <p:cNvPr id="95" name="Google Shape;95;p28"/>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8"/>
          <p:cNvSpPr txBox="1"/>
          <p:nvPr>
            <p:ph idx="1" type="body"/>
          </p:nvPr>
        </p:nvSpPr>
        <p:spPr>
          <a:xfrm>
            <a:off x="420624" y="1681163"/>
            <a:ext cx="554969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87500"/>
              </a:lnSpc>
              <a:spcBef>
                <a:spcPts val="1000"/>
              </a:spcBef>
              <a:spcAft>
                <a:spcPts val="0"/>
              </a:spcAft>
              <a:buSzPts val="3200"/>
              <a:buNone/>
              <a:defRPr b="0" sz="3200"/>
            </a:lvl1pPr>
            <a:lvl2pPr indent="-228600" lvl="1" marL="914400" algn="l">
              <a:lnSpc>
                <a:spcPct val="140000"/>
              </a:lnSpc>
              <a:spcBef>
                <a:spcPts val="500"/>
              </a:spcBef>
              <a:spcAft>
                <a:spcPts val="0"/>
              </a:spcAft>
              <a:buSzPts val="2000"/>
              <a:buNone/>
              <a:defRPr b="1" sz="2000"/>
            </a:lvl2pPr>
            <a:lvl3pPr indent="-228600" lvl="2" marL="1371600" algn="l">
              <a:lnSpc>
                <a:spcPct val="155555"/>
              </a:lnSpc>
              <a:spcBef>
                <a:spcPts val="500"/>
              </a:spcBef>
              <a:spcAft>
                <a:spcPts val="0"/>
              </a:spcAft>
              <a:buSzPts val="1800"/>
              <a:buNone/>
              <a:defRPr b="1" sz="1800"/>
            </a:lvl3pPr>
            <a:lvl4pPr indent="-228600" lvl="3" marL="1828800" algn="l">
              <a:lnSpc>
                <a:spcPct val="175000"/>
              </a:lnSpc>
              <a:spcBef>
                <a:spcPts val="500"/>
              </a:spcBef>
              <a:spcAft>
                <a:spcPts val="0"/>
              </a:spcAft>
              <a:buSzPts val="1600"/>
              <a:buNone/>
              <a:defRPr b="1" sz="1600"/>
            </a:lvl4pPr>
            <a:lvl5pPr indent="-228600" lvl="4" marL="2286000" algn="l">
              <a:lnSpc>
                <a:spcPct val="17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7" name="Google Shape;97;p28"/>
          <p:cNvSpPr txBox="1"/>
          <p:nvPr>
            <p:ph idx="2" type="body"/>
          </p:nvPr>
        </p:nvSpPr>
        <p:spPr>
          <a:xfrm>
            <a:off x="420624" y="2505075"/>
            <a:ext cx="5549697" cy="3526932"/>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SzPts val="2400"/>
              <a:buChar char="⬩"/>
              <a:defRPr sz="2400"/>
            </a:lvl1pPr>
            <a:lvl2pPr indent="-368300" lvl="1" marL="914400" algn="l">
              <a:lnSpc>
                <a:spcPct val="127272"/>
              </a:lnSpc>
              <a:spcBef>
                <a:spcPts val="500"/>
              </a:spcBef>
              <a:spcAft>
                <a:spcPts val="0"/>
              </a:spcAft>
              <a:buSzPts val="2200"/>
              <a:buChar char="⬩"/>
              <a:defRPr sz="2200"/>
            </a:lvl2pPr>
            <a:lvl3pPr indent="-342900" lvl="2" marL="1371600" algn="l">
              <a:lnSpc>
                <a:spcPct val="155555"/>
              </a:lnSpc>
              <a:spcBef>
                <a:spcPts val="500"/>
              </a:spcBef>
              <a:spcAft>
                <a:spcPts val="0"/>
              </a:spcAft>
              <a:buSzPts val="1800"/>
              <a:buChar char="⬩"/>
              <a:defRPr/>
            </a:lvl3pPr>
            <a:lvl4pPr indent="-342900" lvl="3" marL="1828800" algn="l">
              <a:lnSpc>
                <a:spcPct val="155555"/>
              </a:lnSpc>
              <a:spcBef>
                <a:spcPts val="500"/>
              </a:spcBef>
              <a:spcAft>
                <a:spcPts val="0"/>
              </a:spcAft>
              <a:buSzPts val="1800"/>
              <a:buChar char="⬩"/>
              <a:defRPr/>
            </a:lvl4pPr>
            <a:lvl5pPr indent="-342900" lvl="4" marL="2286000" algn="l">
              <a:lnSpc>
                <a:spcPct val="155555"/>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28"/>
          <p:cNvSpPr txBox="1"/>
          <p:nvPr>
            <p:ph idx="3" type="body"/>
          </p:nvPr>
        </p:nvSpPr>
        <p:spPr>
          <a:xfrm>
            <a:off x="5970321" y="1681163"/>
            <a:ext cx="4993335" cy="823912"/>
          </a:xfrm>
          <a:prstGeom prst="rect">
            <a:avLst/>
          </a:prstGeom>
          <a:noFill/>
          <a:ln>
            <a:noFill/>
          </a:ln>
        </p:spPr>
        <p:txBody>
          <a:bodyPr anchorCtr="0" anchor="b" bIns="45700" lIns="91425" spcFirstLastPara="1" rIns="91425" wrap="square" tIns="45700">
            <a:normAutofit/>
          </a:bodyPr>
          <a:lstStyle>
            <a:lvl1pPr indent="-228600" lvl="0" marL="457200" algn="l">
              <a:lnSpc>
                <a:spcPct val="87500"/>
              </a:lnSpc>
              <a:spcBef>
                <a:spcPts val="1000"/>
              </a:spcBef>
              <a:spcAft>
                <a:spcPts val="0"/>
              </a:spcAft>
              <a:buSzPts val="3200"/>
              <a:buNone/>
              <a:defRPr b="0" sz="3200"/>
            </a:lvl1pPr>
            <a:lvl2pPr indent="-228600" lvl="1" marL="914400" algn="l">
              <a:lnSpc>
                <a:spcPct val="140000"/>
              </a:lnSpc>
              <a:spcBef>
                <a:spcPts val="500"/>
              </a:spcBef>
              <a:spcAft>
                <a:spcPts val="0"/>
              </a:spcAft>
              <a:buSzPts val="2000"/>
              <a:buNone/>
              <a:defRPr b="1" sz="2000"/>
            </a:lvl2pPr>
            <a:lvl3pPr indent="-228600" lvl="2" marL="1371600" algn="l">
              <a:lnSpc>
                <a:spcPct val="155555"/>
              </a:lnSpc>
              <a:spcBef>
                <a:spcPts val="500"/>
              </a:spcBef>
              <a:spcAft>
                <a:spcPts val="0"/>
              </a:spcAft>
              <a:buSzPts val="1800"/>
              <a:buNone/>
              <a:defRPr b="1" sz="1800"/>
            </a:lvl3pPr>
            <a:lvl4pPr indent="-228600" lvl="3" marL="1828800" algn="l">
              <a:lnSpc>
                <a:spcPct val="175000"/>
              </a:lnSpc>
              <a:spcBef>
                <a:spcPts val="500"/>
              </a:spcBef>
              <a:spcAft>
                <a:spcPts val="0"/>
              </a:spcAft>
              <a:buSzPts val="1600"/>
              <a:buNone/>
              <a:defRPr b="1" sz="1600"/>
            </a:lvl4pPr>
            <a:lvl5pPr indent="-228600" lvl="4" marL="2286000" algn="l">
              <a:lnSpc>
                <a:spcPct val="17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9" name="Google Shape;99;p28"/>
          <p:cNvSpPr txBox="1"/>
          <p:nvPr>
            <p:ph idx="4" type="body"/>
          </p:nvPr>
        </p:nvSpPr>
        <p:spPr>
          <a:xfrm>
            <a:off x="5970321" y="2505075"/>
            <a:ext cx="4993335" cy="3526932"/>
          </a:xfrm>
          <a:prstGeom prst="rect">
            <a:avLst/>
          </a:prstGeom>
          <a:noFill/>
          <a:ln>
            <a:noFill/>
          </a:ln>
        </p:spPr>
        <p:txBody>
          <a:bodyPr anchorCtr="0" anchor="t" bIns="45700" lIns="91425" spcFirstLastPara="1" rIns="91425" wrap="square" tIns="45700">
            <a:normAutofit/>
          </a:bodyPr>
          <a:lstStyle>
            <a:lvl1pPr indent="-381000" lvl="0" marL="457200" algn="l">
              <a:lnSpc>
                <a:spcPct val="116666"/>
              </a:lnSpc>
              <a:spcBef>
                <a:spcPts val="1000"/>
              </a:spcBef>
              <a:spcAft>
                <a:spcPts val="0"/>
              </a:spcAft>
              <a:buSzPts val="2400"/>
              <a:buChar char="⬩"/>
              <a:defRPr sz="2400"/>
            </a:lvl1pPr>
            <a:lvl2pPr indent="-368300" lvl="1" marL="914400" algn="l">
              <a:lnSpc>
                <a:spcPct val="127272"/>
              </a:lnSpc>
              <a:spcBef>
                <a:spcPts val="500"/>
              </a:spcBef>
              <a:spcAft>
                <a:spcPts val="0"/>
              </a:spcAft>
              <a:buSzPts val="2200"/>
              <a:buChar char="⬩"/>
              <a:defRPr sz="2200"/>
            </a:lvl2pPr>
            <a:lvl3pPr indent="-342900" lvl="2" marL="1371600" algn="l">
              <a:lnSpc>
                <a:spcPct val="155555"/>
              </a:lnSpc>
              <a:spcBef>
                <a:spcPts val="500"/>
              </a:spcBef>
              <a:spcAft>
                <a:spcPts val="0"/>
              </a:spcAft>
              <a:buSzPts val="1800"/>
              <a:buChar char="⬩"/>
              <a:defRPr/>
            </a:lvl3pPr>
            <a:lvl4pPr indent="-342900" lvl="3" marL="1828800" algn="l">
              <a:lnSpc>
                <a:spcPct val="155555"/>
              </a:lnSpc>
              <a:spcBef>
                <a:spcPts val="500"/>
              </a:spcBef>
              <a:spcAft>
                <a:spcPts val="0"/>
              </a:spcAft>
              <a:buSzPts val="1800"/>
              <a:buChar char="⬩"/>
              <a:defRPr/>
            </a:lvl4pPr>
            <a:lvl5pPr indent="-317500" lvl="4" marL="2286000" algn="l">
              <a:lnSpc>
                <a:spcPct val="100000"/>
              </a:lnSpc>
              <a:spcBef>
                <a:spcPts val="500"/>
              </a:spcBef>
              <a:spcAft>
                <a:spcPts val="0"/>
              </a:spcAft>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8"/>
          <p:cNvSpPr txBox="1"/>
          <p:nvPr>
            <p:ph idx="10" type="dt"/>
          </p:nvPr>
        </p:nvSpPr>
        <p:spPr>
          <a:xfrm>
            <a:off x="420624" y="6217920"/>
            <a:ext cx="2743200" cy="640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1" name="Google Shape;101;p28"/>
          <p:cNvSpPr txBox="1"/>
          <p:nvPr>
            <p:ph idx="11" type="ftr"/>
          </p:nvPr>
        </p:nvSpPr>
        <p:spPr>
          <a:xfrm>
            <a:off x="3767328" y="6217920"/>
            <a:ext cx="7196328" cy="640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2" name="Google Shape;102;p28"/>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descr="Tag=AccentColor&#10;Flavor=Light&#10;Target=Fill" id="103" name="Google Shape;103;p28"/>
          <p:cNvSpPr/>
          <p:nvPr/>
        </p:nvSpPr>
        <p:spPr>
          <a:xfrm rot="10800000">
            <a:off x="11494040" y="4282928"/>
            <a:ext cx="699477" cy="1898809"/>
          </a:xfrm>
          <a:prstGeom prst="rect">
            <a:avLst/>
          </a:prstGeom>
          <a:solidFill>
            <a:srgbClr val="004578">
              <a:alpha val="24705"/>
            </a:srgbClr>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cxnSp>
        <p:nvCxnSpPr>
          <p:cNvPr descr="Tag=AccentColor&#10;Flavor=Light&#10;Target=Line" id="104" name="Google Shape;104;p28"/>
          <p:cNvCxnSpPr/>
          <p:nvPr/>
        </p:nvCxnSpPr>
        <p:spPr>
          <a:xfrm rot="10800000">
            <a:off x="11496184" y="5610"/>
            <a:ext cx="0" cy="6858000"/>
          </a:xfrm>
          <a:prstGeom prst="straightConnector1">
            <a:avLst/>
          </a:prstGeom>
          <a:noFill/>
          <a:ln cap="rnd" cmpd="sng" w="9525">
            <a:solidFill>
              <a:srgbClr val="8B0E55"/>
            </a:solidFill>
            <a:prstDash val="dash"/>
            <a:miter lim="800000"/>
            <a:headEnd len="sm" w="sm" type="none"/>
            <a:tailEnd len="sm" w="sm" type="none"/>
          </a:ln>
        </p:spPr>
      </p:cxnSp>
      <p:cxnSp>
        <p:nvCxnSpPr>
          <p:cNvPr descr="Tag=AccentColor&#10;Flavor=Light&#10;Target=Line" id="105" name="Google Shape;105;p28"/>
          <p:cNvCxnSpPr/>
          <p:nvPr/>
        </p:nvCxnSpPr>
        <p:spPr>
          <a:xfrm>
            <a:off x="1524" y="6172200"/>
            <a:ext cx="12192000" cy="0"/>
          </a:xfrm>
          <a:prstGeom prst="straightConnector1">
            <a:avLst/>
          </a:prstGeom>
          <a:noFill/>
          <a:ln cap="rnd" cmpd="sng" w="9525">
            <a:solidFill>
              <a:srgbClr val="8B0E55"/>
            </a:solidFill>
            <a:prstDash val="dash"/>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 3 column">
  <p:cSld name="11_Content 3 column">
    <p:spTree>
      <p:nvGrpSpPr>
        <p:cNvPr id="106" name="Shape 106"/>
        <p:cNvGrpSpPr/>
        <p:nvPr/>
      </p:nvGrpSpPr>
      <p:grpSpPr>
        <a:xfrm>
          <a:off x="0" y="0"/>
          <a:ext cx="0" cy="0"/>
          <a:chOff x="0" y="0"/>
          <a:chExt cx="0" cy="0"/>
        </a:xfrm>
      </p:grpSpPr>
      <p:sp>
        <p:nvSpPr>
          <p:cNvPr descr="Tag=AccentColor&#10;Flavor=Light&#10;Target=Fill" id="107" name="Google Shape;107;p29"/>
          <p:cNvSpPr/>
          <p:nvPr/>
        </p:nvSpPr>
        <p:spPr>
          <a:xfrm rot="10800000">
            <a:off x="11492523" y="0"/>
            <a:ext cx="699477" cy="1898809"/>
          </a:xfrm>
          <a:prstGeom prst="rect">
            <a:avLst/>
          </a:prstGeom>
          <a:solidFill>
            <a:srgbClr val="004578">
              <a:alpha val="24705"/>
            </a:srgbClr>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108" name="Google Shape;108;p29"/>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9"/>
          <p:cNvSpPr txBox="1"/>
          <p:nvPr>
            <p:ph idx="1" type="body"/>
          </p:nvPr>
        </p:nvSpPr>
        <p:spPr>
          <a:xfrm>
            <a:off x="420624"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87500"/>
              </a:lnSpc>
              <a:spcBef>
                <a:spcPts val="1000"/>
              </a:spcBef>
              <a:spcAft>
                <a:spcPts val="0"/>
              </a:spcAft>
              <a:buSzPts val="3200"/>
              <a:buNone/>
              <a:defRPr b="0" sz="3200"/>
            </a:lvl1pPr>
            <a:lvl2pPr indent="-228600" lvl="1" marL="914400" algn="l">
              <a:lnSpc>
                <a:spcPct val="140000"/>
              </a:lnSpc>
              <a:spcBef>
                <a:spcPts val="500"/>
              </a:spcBef>
              <a:spcAft>
                <a:spcPts val="0"/>
              </a:spcAft>
              <a:buSzPts val="2000"/>
              <a:buNone/>
              <a:defRPr b="1" sz="2000"/>
            </a:lvl2pPr>
            <a:lvl3pPr indent="-228600" lvl="2" marL="1371600" algn="l">
              <a:lnSpc>
                <a:spcPct val="155555"/>
              </a:lnSpc>
              <a:spcBef>
                <a:spcPts val="500"/>
              </a:spcBef>
              <a:spcAft>
                <a:spcPts val="0"/>
              </a:spcAft>
              <a:buSzPts val="1800"/>
              <a:buNone/>
              <a:defRPr b="1" sz="1800"/>
            </a:lvl3pPr>
            <a:lvl4pPr indent="-228600" lvl="3" marL="1828800" algn="l">
              <a:lnSpc>
                <a:spcPct val="175000"/>
              </a:lnSpc>
              <a:spcBef>
                <a:spcPts val="500"/>
              </a:spcBef>
              <a:spcAft>
                <a:spcPts val="0"/>
              </a:spcAft>
              <a:buSzPts val="1600"/>
              <a:buNone/>
              <a:defRPr b="1" sz="1600"/>
            </a:lvl4pPr>
            <a:lvl5pPr indent="-228600" lvl="4" marL="2286000" algn="l">
              <a:lnSpc>
                <a:spcPct val="17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0" name="Google Shape;110;p29"/>
          <p:cNvSpPr txBox="1"/>
          <p:nvPr>
            <p:ph idx="2" type="body"/>
          </p:nvPr>
        </p:nvSpPr>
        <p:spPr>
          <a:xfrm>
            <a:off x="420624" y="2505075"/>
            <a:ext cx="3291840" cy="3526932"/>
          </a:xfrm>
          <a:prstGeom prst="rect">
            <a:avLst/>
          </a:prstGeom>
          <a:noFill/>
          <a:ln>
            <a:noFill/>
          </a:ln>
        </p:spPr>
        <p:txBody>
          <a:bodyPr anchorCtr="0" anchor="t" bIns="45700" lIns="91425" spcFirstLastPara="1" rIns="91425" wrap="square" tIns="45700">
            <a:normAutofit/>
          </a:bodyPr>
          <a:lstStyle>
            <a:lvl1pPr indent="-342900" lvl="0" marL="457200" algn="l">
              <a:lnSpc>
                <a:spcPct val="116666"/>
              </a:lnSpc>
              <a:spcBef>
                <a:spcPts val="10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17500" lvl="2" marL="1371600" algn="l">
              <a:lnSpc>
                <a:spcPct val="150000"/>
              </a:lnSpc>
              <a:spcBef>
                <a:spcPts val="1000"/>
              </a:spcBef>
              <a:spcAft>
                <a:spcPts val="0"/>
              </a:spcAft>
              <a:buSzPts val="1400"/>
              <a:buChar char="⬩"/>
              <a:defRPr sz="1400"/>
            </a:lvl3pPr>
            <a:lvl4pPr indent="-304800" lvl="3" marL="1828800" algn="l">
              <a:lnSpc>
                <a:spcPct val="175000"/>
              </a:lnSpc>
              <a:spcBef>
                <a:spcPts val="1000"/>
              </a:spcBef>
              <a:spcAft>
                <a:spcPts val="0"/>
              </a:spcAft>
              <a:buSzPts val="1200"/>
              <a:buChar char="⬩"/>
              <a:defRPr sz="1200"/>
            </a:lvl4pPr>
            <a:lvl5pPr indent="-298450" lvl="4" marL="2286000" algn="l">
              <a:lnSpc>
                <a:spcPct val="190909"/>
              </a:lnSpc>
              <a:spcBef>
                <a:spcPts val="10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9"/>
          <p:cNvSpPr txBox="1"/>
          <p:nvPr>
            <p:ph idx="3" type="body"/>
          </p:nvPr>
        </p:nvSpPr>
        <p:spPr>
          <a:xfrm>
            <a:off x="4073651" y="1690688"/>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87500"/>
              </a:lnSpc>
              <a:spcBef>
                <a:spcPts val="1000"/>
              </a:spcBef>
              <a:spcAft>
                <a:spcPts val="0"/>
              </a:spcAft>
              <a:buSzPts val="3200"/>
              <a:buNone/>
              <a:defRPr b="0" sz="3200"/>
            </a:lvl1pPr>
            <a:lvl2pPr indent="-228600" lvl="1" marL="914400" algn="l">
              <a:lnSpc>
                <a:spcPct val="140000"/>
              </a:lnSpc>
              <a:spcBef>
                <a:spcPts val="500"/>
              </a:spcBef>
              <a:spcAft>
                <a:spcPts val="0"/>
              </a:spcAft>
              <a:buSzPts val="2000"/>
              <a:buNone/>
              <a:defRPr b="1" sz="2000"/>
            </a:lvl2pPr>
            <a:lvl3pPr indent="-228600" lvl="2" marL="1371600" algn="l">
              <a:lnSpc>
                <a:spcPct val="155555"/>
              </a:lnSpc>
              <a:spcBef>
                <a:spcPts val="500"/>
              </a:spcBef>
              <a:spcAft>
                <a:spcPts val="0"/>
              </a:spcAft>
              <a:buSzPts val="1800"/>
              <a:buNone/>
              <a:defRPr b="1" sz="1800"/>
            </a:lvl3pPr>
            <a:lvl4pPr indent="-228600" lvl="3" marL="1828800" algn="l">
              <a:lnSpc>
                <a:spcPct val="175000"/>
              </a:lnSpc>
              <a:spcBef>
                <a:spcPts val="500"/>
              </a:spcBef>
              <a:spcAft>
                <a:spcPts val="0"/>
              </a:spcAft>
              <a:buSzPts val="1600"/>
              <a:buNone/>
              <a:defRPr b="1" sz="1600"/>
            </a:lvl4pPr>
            <a:lvl5pPr indent="-228600" lvl="4" marL="2286000" algn="l">
              <a:lnSpc>
                <a:spcPct val="17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2" name="Google Shape;112;p29"/>
          <p:cNvSpPr txBox="1"/>
          <p:nvPr>
            <p:ph idx="4" type="body"/>
          </p:nvPr>
        </p:nvSpPr>
        <p:spPr>
          <a:xfrm>
            <a:off x="4073651" y="2514600"/>
            <a:ext cx="3291840" cy="3526932"/>
          </a:xfrm>
          <a:prstGeom prst="rect">
            <a:avLst/>
          </a:prstGeom>
          <a:noFill/>
          <a:ln>
            <a:noFill/>
          </a:ln>
        </p:spPr>
        <p:txBody>
          <a:bodyPr anchorCtr="0" anchor="t" bIns="45700" lIns="91425" spcFirstLastPara="1" rIns="91425" wrap="square" tIns="45700">
            <a:normAutofit/>
          </a:bodyPr>
          <a:lstStyle>
            <a:lvl1pPr indent="-342900" lvl="0" marL="457200" algn="l">
              <a:lnSpc>
                <a:spcPct val="116666"/>
              </a:lnSpc>
              <a:spcBef>
                <a:spcPts val="1000"/>
              </a:spcBef>
              <a:spcAft>
                <a:spcPts val="0"/>
              </a:spcAft>
              <a:buSzPts val="1800"/>
              <a:buChar char="⬩"/>
              <a:defRPr sz="1800"/>
            </a:lvl1pPr>
            <a:lvl2pPr indent="-342900" lvl="1" marL="914400" algn="l">
              <a:lnSpc>
                <a:spcPct val="116666"/>
              </a:lnSpc>
              <a:spcBef>
                <a:spcPts val="1000"/>
              </a:spcBef>
              <a:spcAft>
                <a:spcPts val="0"/>
              </a:spcAft>
              <a:buSzPts val="1800"/>
              <a:buChar char="⬩"/>
              <a:defRPr sz="1800"/>
            </a:lvl2pPr>
            <a:lvl3pPr indent="-317500" lvl="2" marL="1371600" algn="l">
              <a:lnSpc>
                <a:spcPct val="150000"/>
              </a:lnSpc>
              <a:spcBef>
                <a:spcPts val="1000"/>
              </a:spcBef>
              <a:spcAft>
                <a:spcPts val="0"/>
              </a:spcAft>
              <a:buSzPts val="1400"/>
              <a:buChar char="⬩"/>
              <a:defRPr sz="1400"/>
            </a:lvl3pPr>
            <a:lvl4pPr indent="-304800" lvl="3" marL="1828800" algn="l">
              <a:lnSpc>
                <a:spcPct val="175000"/>
              </a:lnSpc>
              <a:spcBef>
                <a:spcPts val="1000"/>
              </a:spcBef>
              <a:spcAft>
                <a:spcPts val="0"/>
              </a:spcAft>
              <a:buSzPts val="1200"/>
              <a:buChar char="⬩"/>
              <a:defRPr sz="1200"/>
            </a:lvl4pPr>
            <a:lvl5pPr indent="-298450" lvl="4" marL="2286000" algn="l">
              <a:lnSpc>
                <a:spcPct val="100000"/>
              </a:lnSpc>
              <a:spcBef>
                <a:spcPts val="10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9"/>
          <p:cNvSpPr txBox="1"/>
          <p:nvPr>
            <p:ph idx="10" type="dt"/>
          </p:nvPr>
        </p:nvSpPr>
        <p:spPr>
          <a:xfrm>
            <a:off x="420624" y="6217920"/>
            <a:ext cx="2743200" cy="640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4" name="Google Shape;114;p29"/>
          <p:cNvSpPr txBox="1"/>
          <p:nvPr>
            <p:ph idx="11" type="ftr"/>
          </p:nvPr>
        </p:nvSpPr>
        <p:spPr>
          <a:xfrm>
            <a:off x="3767328" y="6217920"/>
            <a:ext cx="7196328" cy="640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5" name="Google Shape;115;p29"/>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descr="Tag=AccentColor&#10;Flavor=Light&#10;Target=Line" id="116" name="Google Shape;116;p29"/>
          <p:cNvCxnSpPr/>
          <p:nvPr/>
        </p:nvCxnSpPr>
        <p:spPr>
          <a:xfrm rot="10800000">
            <a:off x="11496184" y="5610"/>
            <a:ext cx="0" cy="6858000"/>
          </a:xfrm>
          <a:prstGeom prst="straightConnector1">
            <a:avLst/>
          </a:prstGeom>
          <a:noFill/>
          <a:ln cap="rnd" cmpd="sng" w="9525">
            <a:solidFill>
              <a:srgbClr val="8B0E55"/>
            </a:solidFill>
            <a:prstDash val="dash"/>
            <a:miter lim="800000"/>
            <a:headEnd len="sm" w="sm" type="none"/>
            <a:tailEnd len="sm" w="sm" type="none"/>
          </a:ln>
        </p:spPr>
      </p:cxnSp>
      <p:cxnSp>
        <p:nvCxnSpPr>
          <p:cNvPr descr="Tag=AccentColor&#10;Flavor=Light&#10;Target=Line" id="117" name="Google Shape;117;p29"/>
          <p:cNvCxnSpPr/>
          <p:nvPr/>
        </p:nvCxnSpPr>
        <p:spPr>
          <a:xfrm>
            <a:off x="1524" y="6172200"/>
            <a:ext cx="12192000" cy="0"/>
          </a:xfrm>
          <a:prstGeom prst="straightConnector1">
            <a:avLst/>
          </a:prstGeom>
          <a:noFill/>
          <a:ln cap="rnd" cmpd="sng" w="9525">
            <a:solidFill>
              <a:srgbClr val="8B0E55"/>
            </a:solidFill>
            <a:prstDash val="dash"/>
            <a:miter lim="800000"/>
            <a:headEnd len="sm" w="sm" type="none"/>
            <a:tailEnd len="sm" w="sm" type="none"/>
          </a:ln>
        </p:spPr>
      </p:cxnSp>
      <p:sp>
        <p:nvSpPr>
          <p:cNvPr id="118" name="Google Shape;118;p29"/>
          <p:cNvSpPr txBox="1"/>
          <p:nvPr>
            <p:ph idx="5" type="body"/>
          </p:nvPr>
        </p:nvSpPr>
        <p:spPr>
          <a:xfrm>
            <a:off x="7726679"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87500"/>
              </a:lnSpc>
              <a:spcBef>
                <a:spcPts val="1000"/>
              </a:spcBef>
              <a:spcAft>
                <a:spcPts val="0"/>
              </a:spcAft>
              <a:buSzPts val="3200"/>
              <a:buNone/>
              <a:defRPr b="0" sz="3200"/>
            </a:lvl1pPr>
            <a:lvl2pPr indent="-228600" lvl="1" marL="914400" algn="l">
              <a:lnSpc>
                <a:spcPct val="140000"/>
              </a:lnSpc>
              <a:spcBef>
                <a:spcPts val="500"/>
              </a:spcBef>
              <a:spcAft>
                <a:spcPts val="0"/>
              </a:spcAft>
              <a:buSzPts val="2000"/>
              <a:buNone/>
              <a:defRPr b="1" sz="2000"/>
            </a:lvl2pPr>
            <a:lvl3pPr indent="-228600" lvl="2" marL="1371600" algn="l">
              <a:lnSpc>
                <a:spcPct val="155555"/>
              </a:lnSpc>
              <a:spcBef>
                <a:spcPts val="500"/>
              </a:spcBef>
              <a:spcAft>
                <a:spcPts val="0"/>
              </a:spcAft>
              <a:buSzPts val="1800"/>
              <a:buNone/>
              <a:defRPr b="1" sz="1800"/>
            </a:lvl3pPr>
            <a:lvl4pPr indent="-228600" lvl="3" marL="1828800" algn="l">
              <a:lnSpc>
                <a:spcPct val="175000"/>
              </a:lnSpc>
              <a:spcBef>
                <a:spcPts val="500"/>
              </a:spcBef>
              <a:spcAft>
                <a:spcPts val="0"/>
              </a:spcAft>
              <a:buSzPts val="1600"/>
              <a:buNone/>
              <a:defRPr b="1" sz="1600"/>
            </a:lvl4pPr>
            <a:lvl5pPr indent="-228600" lvl="4" marL="2286000" algn="l">
              <a:lnSpc>
                <a:spcPct val="17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9" name="Google Shape;119;p29"/>
          <p:cNvSpPr txBox="1"/>
          <p:nvPr>
            <p:ph idx="6" type="body"/>
          </p:nvPr>
        </p:nvSpPr>
        <p:spPr>
          <a:xfrm>
            <a:off x="7726679" y="2505075"/>
            <a:ext cx="3291840" cy="3526932"/>
          </a:xfrm>
          <a:prstGeom prst="rect">
            <a:avLst/>
          </a:prstGeom>
          <a:noFill/>
          <a:ln>
            <a:noFill/>
          </a:ln>
        </p:spPr>
        <p:txBody>
          <a:bodyPr anchorCtr="0" anchor="t" bIns="45700" lIns="91425" spcFirstLastPara="1" rIns="91425" wrap="square" tIns="45700">
            <a:normAutofit/>
          </a:bodyPr>
          <a:lstStyle>
            <a:lvl1pPr indent="-342900" lvl="0" marL="457200" algn="l">
              <a:lnSpc>
                <a:spcPct val="116666"/>
              </a:lnSpc>
              <a:spcBef>
                <a:spcPts val="1000"/>
              </a:spcBef>
              <a:spcAft>
                <a:spcPts val="0"/>
              </a:spcAft>
              <a:buSzPts val="1800"/>
              <a:buChar char="⬩"/>
              <a:defRPr sz="1800"/>
            </a:lvl1pPr>
            <a:lvl2pPr indent="-342900" lvl="1" marL="914400" algn="l">
              <a:lnSpc>
                <a:spcPct val="116666"/>
              </a:lnSpc>
              <a:spcBef>
                <a:spcPts val="1000"/>
              </a:spcBef>
              <a:spcAft>
                <a:spcPts val="0"/>
              </a:spcAft>
              <a:buSzPts val="1800"/>
              <a:buChar char="⬩"/>
              <a:defRPr sz="1800"/>
            </a:lvl2pPr>
            <a:lvl3pPr indent="-317500" lvl="2" marL="1371600" algn="l">
              <a:lnSpc>
                <a:spcPct val="150000"/>
              </a:lnSpc>
              <a:spcBef>
                <a:spcPts val="1000"/>
              </a:spcBef>
              <a:spcAft>
                <a:spcPts val="0"/>
              </a:spcAft>
              <a:buSzPts val="1400"/>
              <a:buChar char="⬩"/>
              <a:defRPr sz="1400"/>
            </a:lvl3pPr>
            <a:lvl4pPr indent="-304800" lvl="3" marL="1828800" algn="l">
              <a:lnSpc>
                <a:spcPct val="175000"/>
              </a:lnSpc>
              <a:spcBef>
                <a:spcPts val="1000"/>
              </a:spcBef>
              <a:spcAft>
                <a:spcPts val="0"/>
              </a:spcAft>
              <a:buSzPts val="1200"/>
              <a:buChar char="⬩"/>
              <a:defRPr sz="1200"/>
            </a:lvl4pPr>
            <a:lvl5pPr indent="-298450" lvl="4" marL="2286000" algn="l">
              <a:lnSpc>
                <a:spcPct val="100000"/>
              </a:lnSpc>
              <a:spcBef>
                <a:spcPts val="10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p:nvPr/>
        </p:nvSpPr>
        <p:spPr>
          <a:xfrm>
            <a:off x="0" y="0"/>
            <a:ext cx="12188952" cy="6858000"/>
          </a:xfrm>
          <a:prstGeom prst="rect">
            <a:avLst/>
          </a:prstGeom>
          <a:solidFill>
            <a:schemeClr val="lt2">
              <a:alpha val="3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20"/>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0"/>
          <p:cNvSpPr txBox="1"/>
          <p:nvPr>
            <p:ph idx="1" type="body"/>
          </p:nvPr>
        </p:nvSpPr>
        <p:spPr>
          <a:xfrm>
            <a:off x="420624" y="1825625"/>
            <a:ext cx="10543032"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16666"/>
              </a:lnSpc>
              <a:spcBef>
                <a:spcPts val="1000"/>
              </a:spcBef>
              <a:spcAft>
                <a:spcPts val="0"/>
              </a:spcAft>
              <a:buClr>
                <a:schemeClr val="accent2"/>
              </a:buClr>
              <a:buSzPts val="2400"/>
              <a:buFont typeface="Noto Sans Symbols"/>
              <a:buChar char="⬩"/>
              <a:defRPr b="0" i="0" sz="2400" u="none" cap="none" strike="noStrike">
                <a:solidFill>
                  <a:schemeClr val="dk2"/>
                </a:solidFill>
                <a:latin typeface="Arial"/>
                <a:ea typeface="Arial"/>
                <a:cs typeface="Arial"/>
                <a:sym typeface="Arial"/>
              </a:defRPr>
            </a:lvl1pPr>
            <a:lvl2pPr indent="-355600" lvl="1" marL="914400" marR="0" rtl="0" algn="l">
              <a:lnSpc>
                <a:spcPct val="140000"/>
              </a:lnSpc>
              <a:spcBef>
                <a:spcPts val="500"/>
              </a:spcBef>
              <a:spcAft>
                <a:spcPts val="0"/>
              </a:spcAft>
              <a:buClr>
                <a:schemeClr val="accent2"/>
              </a:buClr>
              <a:buSzPts val="2000"/>
              <a:buFont typeface="Noto Sans Symbols"/>
              <a:buChar char="⬩"/>
              <a:defRPr b="0" i="0" sz="2000" u="none" cap="none" strike="noStrike">
                <a:solidFill>
                  <a:schemeClr val="dk2"/>
                </a:solidFill>
                <a:latin typeface="Arial"/>
                <a:ea typeface="Arial"/>
                <a:cs typeface="Arial"/>
                <a:sym typeface="Arial"/>
              </a:defRPr>
            </a:lvl2pPr>
            <a:lvl3pPr indent="-342900" lvl="2" marL="1371600" marR="0" rtl="0" algn="l">
              <a:lnSpc>
                <a:spcPct val="155555"/>
              </a:lnSpc>
              <a:spcBef>
                <a:spcPts val="500"/>
              </a:spcBef>
              <a:spcAft>
                <a:spcPts val="0"/>
              </a:spcAft>
              <a:buClr>
                <a:schemeClr val="accent2"/>
              </a:buClr>
              <a:buSzPts val="1800"/>
              <a:buFont typeface="Noto Sans Symbols"/>
              <a:buChar char="⬩"/>
              <a:defRPr b="0" i="0" sz="1800" u="none" cap="none" strike="noStrike">
                <a:solidFill>
                  <a:schemeClr val="dk2"/>
                </a:solidFill>
                <a:latin typeface="Arial"/>
                <a:ea typeface="Arial"/>
                <a:cs typeface="Arial"/>
                <a:sym typeface="Arial"/>
              </a:defRPr>
            </a:lvl3pPr>
            <a:lvl4pPr indent="-330200" lvl="3" marL="1828800" marR="0" rtl="0" algn="l">
              <a:lnSpc>
                <a:spcPct val="175000"/>
              </a:lnSpc>
              <a:spcBef>
                <a:spcPts val="500"/>
              </a:spcBef>
              <a:spcAft>
                <a:spcPts val="0"/>
              </a:spcAft>
              <a:buClr>
                <a:schemeClr val="accent2"/>
              </a:buClr>
              <a:buSzPts val="1600"/>
              <a:buFont typeface="Noto Sans Symbols"/>
              <a:buChar char="⬩"/>
              <a:defRPr b="0" i="0" sz="1600" u="none" cap="none" strike="noStrike">
                <a:solidFill>
                  <a:schemeClr val="dk2"/>
                </a:solidFill>
                <a:latin typeface="Arial"/>
                <a:ea typeface="Arial"/>
                <a:cs typeface="Arial"/>
                <a:sym typeface="Arial"/>
              </a:defRPr>
            </a:lvl4pPr>
            <a:lvl5pPr indent="-317500" lvl="4" marL="2286000" marR="0" rtl="0" algn="l">
              <a:lnSpc>
                <a:spcPct val="200000"/>
              </a:lnSpc>
              <a:spcBef>
                <a:spcPts val="500"/>
              </a:spcBef>
              <a:spcAft>
                <a:spcPts val="0"/>
              </a:spcAft>
              <a:buClr>
                <a:schemeClr val="accent2"/>
              </a:buClr>
              <a:buSzPts val="1400"/>
              <a:buFont typeface="Noto Sans Symbols"/>
              <a:buChar char="⬩"/>
              <a:defRPr b="0" i="0" sz="14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20"/>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dk2"/>
                </a:solidFill>
                <a:latin typeface="Arial"/>
                <a:ea typeface="Arial"/>
                <a:cs typeface="Arial"/>
                <a:sym typeface="Arial"/>
              </a:defRPr>
            </a:lvl1pPr>
            <a:lvl2pPr indent="0" lvl="1" marL="0" marR="0" rtl="0" algn="ctr">
              <a:spcBef>
                <a:spcPts val="0"/>
              </a:spcBef>
              <a:buNone/>
              <a:defRPr b="0" i="0" sz="1200" u="none" cap="none" strike="noStrike">
                <a:solidFill>
                  <a:schemeClr val="dk2"/>
                </a:solidFill>
                <a:latin typeface="Arial"/>
                <a:ea typeface="Arial"/>
                <a:cs typeface="Arial"/>
                <a:sym typeface="Arial"/>
              </a:defRPr>
            </a:lvl2pPr>
            <a:lvl3pPr indent="0" lvl="2" marL="0" marR="0" rtl="0" algn="ctr">
              <a:spcBef>
                <a:spcPts val="0"/>
              </a:spcBef>
              <a:buNone/>
              <a:defRPr b="0" i="0" sz="1200" u="none" cap="none" strike="noStrike">
                <a:solidFill>
                  <a:schemeClr val="dk2"/>
                </a:solidFill>
                <a:latin typeface="Arial"/>
                <a:ea typeface="Arial"/>
                <a:cs typeface="Arial"/>
                <a:sym typeface="Arial"/>
              </a:defRPr>
            </a:lvl3pPr>
            <a:lvl4pPr indent="0" lvl="3" marL="0" marR="0" rtl="0" algn="ctr">
              <a:spcBef>
                <a:spcPts val="0"/>
              </a:spcBef>
              <a:buNone/>
              <a:defRPr b="0" i="0" sz="1200" u="none" cap="none" strike="noStrike">
                <a:solidFill>
                  <a:schemeClr val="dk2"/>
                </a:solidFill>
                <a:latin typeface="Arial"/>
                <a:ea typeface="Arial"/>
                <a:cs typeface="Arial"/>
                <a:sym typeface="Arial"/>
              </a:defRPr>
            </a:lvl4pPr>
            <a:lvl5pPr indent="0" lvl="4" marL="0" marR="0" rtl="0" algn="ctr">
              <a:spcBef>
                <a:spcPts val="0"/>
              </a:spcBef>
              <a:buNone/>
              <a:defRPr b="0" i="0" sz="1200" u="none" cap="none" strike="noStrike">
                <a:solidFill>
                  <a:schemeClr val="dk2"/>
                </a:solidFill>
                <a:latin typeface="Arial"/>
                <a:ea typeface="Arial"/>
                <a:cs typeface="Arial"/>
                <a:sym typeface="Arial"/>
              </a:defRPr>
            </a:lvl5pPr>
            <a:lvl6pPr indent="0" lvl="5" marL="0" marR="0" rtl="0" algn="ctr">
              <a:spcBef>
                <a:spcPts val="0"/>
              </a:spcBef>
              <a:buNone/>
              <a:defRPr b="0" i="0" sz="1200" u="none" cap="none" strike="noStrike">
                <a:solidFill>
                  <a:schemeClr val="dk2"/>
                </a:solidFill>
                <a:latin typeface="Arial"/>
                <a:ea typeface="Arial"/>
                <a:cs typeface="Arial"/>
                <a:sym typeface="Arial"/>
              </a:defRPr>
            </a:lvl6pPr>
            <a:lvl7pPr indent="0" lvl="6" marL="0" marR="0" rtl="0" algn="ctr">
              <a:spcBef>
                <a:spcPts val="0"/>
              </a:spcBef>
              <a:buNone/>
              <a:defRPr b="0" i="0" sz="1200" u="none" cap="none" strike="noStrike">
                <a:solidFill>
                  <a:schemeClr val="dk2"/>
                </a:solidFill>
                <a:latin typeface="Arial"/>
                <a:ea typeface="Arial"/>
                <a:cs typeface="Arial"/>
                <a:sym typeface="Arial"/>
              </a:defRPr>
            </a:lvl7pPr>
            <a:lvl8pPr indent="0" lvl="7" marL="0" marR="0" rtl="0" algn="ctr">
              <a:spcBef>
                <a:spcPts val="0"/>
              </a:spcBef>
              <a:buNone/>
              <a:defRPr b="0" i="0" sz="1200" u="none" cap="none" strike="noStrike">
                <a:solidFill>
                  <a:schemeClr val="dk2"/>
                </a:solidFill>
                <a:latin typeface="Arial"/>
                <a:ea typeface="Arial"/>
                <a:cs typeface="Arial"/>
                <a:sym typeface="Arial"/>
              </a:defRPr>
            </a:lvl8pPr>
            <a:lvl9pPr indent="0" lvl="8" marL="0" marR="0" rtl="0" algn="ctr">
              <a:spcBef>
                <a:spcPts val="0"/>
              </a:spcBef>
              <a:buNone/>
              <a:defRPr b="0" i="0" sz="12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
          <p:cNvSpPr txBox="1"/>
          <p:nvPr>
            <p:ph type="ctrTitle"/>
          </p:nvPr>
        </p:nvSpPr>
        <p:spPr>
          <a:xfrm>
            <a:off x="422899" y="4476329"/>
            <a:ext cx="6393537" cy="155868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Arial"/>
              <a:buNone/>
            </a:pPr>
            <a:r>
              <a:rPr lang="en-US"/>
              <a:t>Hempel Wealth Management</a:t>
            </a:r>
            <a:br>
              <a:rPr lang="en-US"/>
            </a:br>
            <a:r>
              <a:rPr lang="en-US"/>
              <a:t>Top 50 Index</a:t>
            </a:r>
            <a:endParaRPr/>
          </a:p>
        </p:txBody>
      </p:sp>
      <p:sp>
        <p:nvSpPr>
          <p:cNvPr id="150" name="Google Shape;150;p1"/>
          <p:cNvSpPr/>
          <p:nvPr>
            <p:ph idx="2" type="pic"/>
          </p:nvPr>
        </p:nvSpPr>
        <p:spPr>
          <a:xfrm>
            <a:off x="1524" y="0"/>
            <a:ext cx="12188952" cy="4271133"/>
          </a:xfrm>
          <a:prstGeom prst="rect">
            <a:avLst/>
          </a:prstGeom>
          <a:solidFill>
            <a:srgbClr val="004578"/>
          </a:solidFill>
          <a:ln>
            <a:noFill/>
          </a:ln>
        </p:spPr>
      </p:sp>
      <p:pic>
        <p:nvPicPr>
          <p:cNvPr descr="Beautiful View valley " id="151" name="Google Shape;151;p1"/>
          <p:cNvPicPr preferRelativeResize="0"/>
          <p:nvPr/>
        </p:nvPicPr>
        <p:blipFill rotWithShape="1">
          <a:blip r:embed="rId3">
            <a:alphaModFix/>
          </a:blip>
          <a:srcRect b="0" l="0" r="0" t="0"/>
          <a:stretch/>
        </p:blipFill>
        <p:spPr>
          <a:xfrm>
            <a:off x="0" y="0"/>
            <a:ext cx="12188952" cy="4271133"/>
          </a:xfrm>
          <a:prstGeom prst="rect">
            <a:avLst/>
          </a:prstGeom>
          <a:solidFill>
            <a:srgbClr val="004578"/>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txBox="1"/>
          <p:nvPr>
            <p:ph type="title"/>
          </p:nvPr>
        </p:nvSpPr>
        <p:spPr>
          <a:xfrm>
            <a:off x="420624" y="365125"/>
            <a:ext cx="10543032" cy="63553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4578"/>
              </a:buClr>
              <a:buSzPts val="4800"/>
              <a:buFont typeface="Arial"/>
              <a:buNone/>
            </a:pPr>
            <a:r>
              <a:rPr lang="en-US" sz="4800"/>
              <a:t>Recreating the Bloomberg Model</a:t>
            </a:r>
            <a:endParaRPr sz="4400"/>
          </a:p>
        </p:txBody>
      </p:sp>
      <p:sp>
        <p:nvSpPr>
          <p:cNvPr id="230" name="Google Shape;230;p10"/>
          <p:cNvSpPr txBox="1"/>
          <p:nvPr>
            <p:ph idx="1" type="body"/>
          </p:nvPr>
        </p:nvSpPr>
        <p:spPr>
          <a:xfrm>
            <a:off x="420624" y="1111045"/>
            <a:ext cx="10946892" cy="497599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000"/>
              <a:buNone/>
            </a:pPr>
            <a:r>
              <a:rPr b="1" lang="en-US" sz="2000"/>
              <a:t>Question: Can the outperformance of Bloomberg Top 50 Portfolio be reproduced?</a:t>
            </a:r>
            <a:endParaRPr/>
          </a:p>
          <a:p>
            <a:pPr indent="-228600" lvl="0" marL="228600" rtl="0" algn="l">
              <a:lnSpc>
                <a:spcPct val="100000"/>
              </a:lnSpc>
              <a:spcBef>
                <a:spcPts val="600"/>
              </a:spcBef>
              <a:spcAft>
                <a:spcPts val="0"/>
              </a:spcAft>
              <a:buSzPts val="2000"/>
              <a:buNone/>
            </a:pPr>
            <a:r>
              <a:rPr lang="en-US" sz="2000"/>
              <a:t>	Model: Bloomberg Top 50 Portfolio</a:t>
            </a:r>
            <a:endParaRPr/>
          </a:p>
          <a:p>
            <a:pPr indent="-228600" lvl="0" marL="228600" rtl="0" algn="l">
              <a:lnSpc>
                <a:spcPct val="100000"/>
              </a:lnSpc>
              <a:spcBef>
                <a:spcPts val="600"/>
              </a:spcBef>
              <a:spcAft>
                <a:spcPts val="0"/>
              </a:spcAft>
              <a:buSzPts val="2000"/>
              <a:buNone/>
            </a:pPr>
            <a:r>
              <a:rPr lang="en-US" sz="2000"/>
              <a:t>	Quarterly Rebalanced, Sector Neutralized, Portfolio size of 50</a:t>
            </a:r>
            <a:endParaRPr/>
          </a:p>
          <a:p>
            <a:pPr indent="-228600" lvl="0" marL="228600" rtl="0" algn="l">
              <a:lnSpc>
                <a:spcPct val="100000"/>
              </a:lnSpc>
              <a:spcBef>
                <a:spcPts val="600"/>
              </a:spcBef>
              <a:spcAft>
                <a:spcPts val="0"/>
              </a:spcAft>
              <a:buSzPts val="2000"/>
              <a:buNone/>
            </a:pPr>
            <a:r>
              <a:rPr lang="en-US" sz="2000"/>
              <a:t>	Time period: 2000-1-1 to 2022-9-30</a:t>
            </a:r>
            <a:endParaRPr/>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t/>
            </a:r>
            <a:endParaRPr b="1" sz="2000"/>
          </a:p>
          <a:p>
            <a:pPr indent="-228600" lvl="0" marL="228600" rtl="0" algn="l">
              <a:lnSpc>
                <a:spcPct val="100000"/>
              </a:lnSpc>
              <a:spcBef>
                <a:spcPts val="600"/>
              </a:spcBef>
              <a:spcAft>
                <a:spcPts val="0"/>
              </a:spcAft>
              <a:buSzPts val="2000"/>
              <a:buNone/>
            </a:pPr>
            <a:r>
              <a:rPr b="1" lang="en-US" sz="2000"/>
              <a:t>Results: </a:t>
            </a:r>
            <a:endParaRPr/>
          </a:p>
          <a:p>
            <a:pPr indent="-228600" lvl="0" marL="228600" rtl="0" algn="l">
              <a:lnSpc>
                <a:spcPct val="100000"/>
              </a:lnSpc>
              <a:spcBef>
                <a:spcPts val="600"/>
              </a:spcBef>
              <a:spcAft>
                <a:spcPts val="0"/>
              </a:spcAft>
              <a:buSzPts val="2000"/>
              <a:buNone/>
            </a:pPr>
            <a:r>
              <a:rPr lang="en-US" sz="2000"/>
              <a:t>Yes. Near identical replication in Returns and Volatility to the Bloomberg Top 50 Model, which uses Bloomberg source data vs. the Hempel Wealth reproduction using data from Refinitiv (aka Thompson Reuters). </a:t>
            </a:r>
            <a:r>
              <a:rPr b="1" lang="en-US" sz="2000"/>
              <a:t>We now have a high degree of confidence our data model is robust allowing for further analysis.</a:t>
            </a:r>
            <a:endParaRPr/>
          </a:p>
        </p:txBody>
      </p:sp>
      <p:sp>
        <p:nvSpPr>
          <p:cNvPr id="231" name="Google Shape;231;p10"/>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32" name="Google Shape;232;p10"/>
          <p:cNvSpPr txBox="1"/>
          <p:nvPr/>
        </p:nvSpPr>
        <p:spPr>
          <a:xfrm>
            <a:off x="219456" y="6172200"/>
            <a:ext cx="11283696" cy="63553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Disclaimer: The results are hypothetical results and are NOT an indicator of future results and do NOT represent returns that an investor actually attained. Indexes are unmanaged, do not reflect management or trading fees, and one cannot invest directly in an index.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Source: Refinitiv, Hempel Wealth Management LLC</a:t>
            </a:r>
            <a:endParaRPr/>
          </a:p>
        </p:txBody>
      </p:sp>
      <p:graphicFrame>
        <p:nvGraphicFramePr>
          <p:cNvPr id="233" name="Google Shape;233;p10"/>
          <p:cNvGraphicFramePr/>
          <p:nvPr/>
        </p:nvGraphicFramePr>
        <p:xfrm>
          <a:off x="1988358" y="2968417"/>
          <a:ext cx="3000000" cy="3000000"/>
        </p:xfrm>
        <a:graphic>
          <a:graphicData uri="http://schemas.openxmlformats.org/drawingml/2006/table">
            <a:tbl>
              <a:tblPr bandRow="1" firstRow="1">
                <a:noFill/>
                <a:tableStyleId>{62CD9700-7F48-44CD-9D26-2A976653746E}</a:tableStyleId>
              </a:tblPr>
              <a:tblGrid>
                <a:gridCol w="2632375"/>
                <a:gridCol w="1219650"/>
                <a:gridCol w="1703675"/>
                <a:gridCol w="1851900"/>
              </a:tblGrid>
              <a:tr h="369425">
                <a:tc>
                  <a:txBody>
                    <a:bodyPr/>
                    <a:lstStyle/>
                    <a:p>
                      <a:pPr indent="0" lvl="0" marL="0" marR="0" rtl="0" algn="ctr">
                        <a:spcBef>
                          <a:spcPts val="0"/>
                        </a:spcBef>
                        <a:spcAft>
                          <a:spcPts val="0"/>
                        </a:spcAft>
                        <a:buNone/>
                      </a:pPr>
                      <a:r>
                        <a:rPr b="1" i="0" lang="en-US" sz="1600" u="none" cap="none" strike="noStrike">
                          <a:solidFill>
                            <a:schemeClr val="lt1"/>
                          </a:solidFill>
                          <a:latin typeface="Calibri"/>
                          <a:ea typeface="Calibri"/>
                          <a:cs typeface="Calibri"/>
                          <a:sym typeface="Calibri"/>
                        </a:rPr>
                        <a:t>Description</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chemeClr val="lt1"/>
                          </a:solidFill>
                          <a:latin typeface="Calibri"/>
                          <a:ea typeface="Calibri"/>
                          <a:cs typeface="Calibri"/>
                          <a:sym typeface="Calibri"/>
                        </a:rPr>
                        <a:t>Annual Returns</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chemeClr val="lt1"/>
                          </a:solidFill>
                          <a:latin typeface="Calibri"/>
                          <a:ea typeface="Calibri"/>
                          <a:cs typeface="Calibri"/>
                          <a:sym typeface="Calibri"/>
                        </a:rPr>
                        <a:t>Volatility</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chemeClr val="lt1"/>
                          </a:solidFill>
                          <a:latin typeface="Calibri"/>
                          <a:ea typeface="Calibri"/>
                          <a:cs typeface="Calibri"/>
                          <a:sym typeface="Calibri"/>
                        </a:rPr>
                        <a:t>Portfolio Value</a:t>
                      </a:r>
                      <a:endParaRPr/>
                    </a:p>
                  </a:txBody>
                  <a:tcPr marT="9525" marB="0" marR="9525" marL="9525" anchor="ctr"/>
                </a:tc>
              </a:tr>
              <a:tr h="369425">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Bloomberg Top 50</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10.4%</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15.8</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$7,090,000</a:t>
                      </a:r>
                      <a:endParaRPr/>
                    </a:p>
                  </a:txBody>
                  <a:tcPr marT="9525" marB="0" marR="9525" marL="9525" anchor="ctr"/>
                </a:tc>
              </a:tr>
              <a:tr h="369425">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Recreate Bloomberg Model</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10.5%</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15.7</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$7,350,000</a:t>
                      </a:r>
                      <a:endParaRPr/>
                    </a:p>
                  </a:txBody>
                  <a:tcPr marT="9525" marB="0" marR="9525" marL="95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1"/>
          <p:cNvSpPr txBox="1"/>
          <p:nvPr>
            <p:ph type="title"/>
          </p:nvPr>
        </p:nvSpPr>
        <p:spPr>
          <a:xfrm>
            <a:off x="3291839" y="722376"/>
            <a:ext cx="7927691" cy="5460524"/>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4578"/>
              </a:buClr>
              <a:buSzPts val="4400"/>
              <a:buFont typeface="Arial"/>
              <a:buNone/>
            </a:pPr>
            <a:r>
              <a:rPr lang="en-US">
                <a:solidFill>
                  <a:srgbClr val="004578"/>
                </a:solidFill>
              </a:rPr>
              <a:t>Warren Buffett &amp; </a:t>
            </a:r>
            <a:br>
              <a:rPr lang="en-US">
                <a:solidFill>
                  <a:srgbClr val="004578"/>
                </a:solidFill>
              </a:rPr>
            </a:br>
            <a:r>
              <a:rPr lang="en-US">
                <a:solidFill>
                  <a:srgbClr val="004578"/>
                </a:solidFill>
              </a:rPr>
              <a:t>Berkshire Hathaway </a:t>
            </a:r>
            <a:endParaRPr/>
          </a:p>
        </p:txBody>
      </p:sp>
      <p:sp>
        <p:nvSpPr>
          <p:cNvPr id="239" name="Google Shape;239;p11"/>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Balance stone with spa on river coast" id="240" name="Google Shape;240;p11"/>
          <p:cNvPicPr preferRelativeResize="0"/>
          <p:nvPr/>
        </p:nvPicPr>
        <p:blipFill rotWithShape="1">
          <a:blip r:embed="rId3">
            <a:alphaModFix/>
          </a:blip>
          <a:srcRect b="0" l="6002" r="61906" t="12500"/>
          <a:stretch/>
        </p:blipFill>
        <p:spPr>
          <a:xfrm>
            <a:off x="137040" y="722376"/>
            <a:ext cx="3004686" cy="546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2"/>
          <p:cNvSpPr txBox="1"/>
          <p:nvPr>
            <p:ph type="title"/>
          </p:nvPr>
        </p:nvSpPr>
        <p:spPr>
          <a:xfrm>
            <a:off x="420624" y="365125"/>
            <a:ext cx="10543032" cy="6355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4578"/>
              </a:buClr>
              <a:buSzPct val="100000"/>
              <a:buFont typeface="Arial"/>
              <a:buNone/>
            </a:pPr>
            <a:r>
              <a:rPr lang="en-US"/>
              <a:t>Whitepaper: Buffett’s Alpha (Pedersen 2013)</a:t>
            </a:r>
            <a:endParaRPr/>
          </a:p>
        </p:txBody>
      </p:sp>
      <p:sp>
        <p:nvSpPr>
          <p:cNvPr id="246" name="Google Shape;246;p12"/>
          <p:cNvSpPr txBox="1"/>
          <p:nvPr>
            <p:ph idx="1" type="body"/>
          </p:nvPr>
        </p:nvSpPr>
        <p:spPr>
          <a:xfrm>
            <a:off x="420625" y="1268085"/>
            <a:ext cx="10946892" cy="476392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000"/>
              <a:buNone/>
            </a:pPr>
            <a:r>
              <a:rPr lang="en-US" sz="2000"/>
              <a:t>Berkshire Hathaway has a significant outperformance in investment returns that can not be explained using traditional factors [Beta, Size, and Value]. However, this unexplained outperformance disappears when controlling for Low Volatility and Profitability factors. </a:t>
            </a:r>
            <a:endParaRPr/>
          </a:p>
          <a:p>
            <a:pPr indent="-228600" lvl="0" marL="228600" rtl="0" algn="l">
              <a:lnSpc>
                <a:spcPct val="100000"/>
              </a:lnSpc>
              <a:spcBef>
                <a:spcPts val="1000"/>
              </a:spcBef>
              <a:spcAft>
                <a:spcPts val="0"/>
              </a:spcAft>
              <a:buSzPts val="2000"/>
              <a:buNone/>
            </a:pPr>
            <a:r>
              <a:rPr lang="en-US" sz="2000"/>
              <a:t>In short, Buffett’s returns appear to be neither luck nor magic, but, rather, reward for the use of</a:t>
            </a:r>
            <a:r>
              <a:rPr b="1" lang="en-US" sz="2000"/>
              <a:t> Low Volatility, Value, and Profitable stocks. </a:t>
            </a:r>
            <a:endParaRPr/>
          </a:p>
          <a:p>
            <a:pPr indent="-228600" lvl="0" marL="228600" rtl="0" algn="l">
              <a:lnSpc>
                <a:spcPct val="100000"/>
              </a:lnSpc>
              <a:spcBef>
                <a:spcPts val="1000"/>
              </a:spcBef>
              <a:spcAft>
                <a:spcPts val="0"/>
              </a:spcAft>
              <a:buSzPts val="2000"/>
              <a:buNone/>
            </a:pPr>
            <a:r>
              <a:t/>
            </a:r>
            <a:endParaRPr i="1" sz="2000"/>
          </a:p>
          <a:p>
            <a:pPr indent="-228600" lvl="0" marL="228600" rtl="0" algn="l">
              <a:lnSpc>
                <a:spcPct val="100000"/>
              </a:lnSpc>
              <a:spcBef>
                <a:spcPts val="1000"/>
              </a:spcBef>
              <a:spcAft>
                <a:spcPts val="0"/>
              </a:spcAft>
              <a:buSzPts val="2000"/>
              <a:buNone/>
            </a:pPr>
            <a:r>
              <a:rPr i="1" lang="en-US" sz="2000"/>
              <a:t>How did Buffett become among the richest in the world? </a:t>
            </a:r>
            <a:endParaRPr/>
          </a:p>
          <a:p>
            <a:pPr indent="-228600" lvl="0" marL="228600" rtl="0" algn="l">
              <a:lnSpc>
                <a:spcPct val="100000"/>
              </a:lnSpc>
              <a:spcBef>
                <a:spcPts val="1000"/>
              </a:spcBef>
              <a:spcAft>
                <a:spcPts val="0"/>
              </a:spcAft>
              <a:buSzPts val="2000"/>
              <a:buNone/>
            </a:pPr>
            <a:r>
              <a:rPr lang="en-US" sz="2000"/>
              <a:t>The answer is that Buffett has boosted his returns by using leverage, and that he has stuck to a good strategy for a very long time period, surviving rough periods where others might have been forced into a fire sale or a career change. Pedersen estimates that </a:t>
            </a:r>
            <a:r>
              <a:rPr b="1" lang="en-US" sz="2000"/>
              <a:t>Buffett applies a leverage of about 1.6-to-1 on average</a:t>
            </a:r>
            <a:r>
              <a:rPr lang="en-US" sz="2000"/>
              <a:t> and he has been doing it for over half a century.</a:t>
            </a:r>
            <a:endParaRPr b="1" sz="2000"/>
          </a:p>
        </p:txBody>
      </p:sp>
      <p:sp>
        <p:nvSpPr>
          <p:cNvPr id="247" name="Google Shape;247;p12"/>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48" name="Google Shape;248;p12"/>
          <p:cNvSpPr txBox="1"/>
          <p:nvPr/>
        </p:nvSpPr>
        <p:spPr>
          <a:xfrm>
            <a:off x="219456" y="6172200"/>
            <a:ext cx="11283696" cy="63553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Disclaimer: The results are hypothetical results and are NOT an indicator of future results and do NOT represent returns that an investor actually attained. Indexes are unmanaged, do not reflect management or trading fees, and one cannot invest directly in an index.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Source: https://www.nber.org/papers/w19681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3"/>
          <p:cNvSpPr txBox="1"/>
          <p:nvPr>
            <p:ph type="title"/>
          </p:nvPr>
        </p:nvSpPr>
        <p:spPr>
          <a:xfrm>
            <a:off x="453135" y="365125"/>
            <a:ext cx="10861949" cy="63553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4578"/>
              </a:buClr>
              <a:buSzPts val="4800"/>
              <a:buFont typeface="Arial"/>
              <a:buNone/>
            </a:pPr>
            <a:r>
              <a:rPr lang="en-US" sz="4800"/>
              <a:t>Berkshire Hathaway Stock</a:t>
            </a:r>
            <a:endParaRPr sz="4800"/>
          </a:p>
        </p:txBody>
      </p:sp>
      <p:sp>
        <p:nvSpPr>
          <p:cNvPr id="254" name="Google Shape;254;p13"/>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55" name="Google Shape;255;p13"/>
          <p:cNvSpPr txBox="1"/>
          <p:nvPr/>
        </p:nvSpPr>
        <p:spPr>
          <a:xfrm>
            <a:off x="420625" y="1249493"/>
            <a:ext cx="5573775" cy="447097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chemeClr val="accent2"/>
              </a:buClr>
              <a:buSzPts val="2000"/>
              <a:buFont typeface="Noto Sans Symbols"/>
              <a:buNone/>
            </a:pPr>
            <a:r>
              <a:rPr b="1" lang="en-US" sz="2000">
                <a:solidFill>
                  <a:schemeClr val="dk2"/>
                </a:solidFill>
                <a:latin typeface="Arial"/>
                <a:ea typeface="Arial"/>
                <a:cs typeface="Arial"/>
                <a:sym typeface="Arial"/>
              </a:rPr>
              <a:t>Model: </a:t>
            </a:r>
            <a:endParaRPr/>
          </a:p>
          <a:p>
            <a:pPr indent="-342900" lvl="0" marL="342900" marR="0" rtl="0" algn="l">
              <a:lnSpc>
                <a:spcPct val="100000"/>
              </a:lnSpc>
              <a:spcBef>
                <a:spcPts val="600"/>
              </a:spcBef>
              <a:spcAft>
                <a:spcPts val="0"/>
              </a:spcAft>
              <a:buClr>
                <a:srgbClr val="8B0E55"/>
              </a:buClr>
              <a:buSzPts val="2000"/>
              <a:buFont typeface="Arial"/>
              <a:buChar char="•"/>
            </a:pPr>
            <a:r>
              <a:rPr lang="en-US" sz="2000">
                <a:solidFill>
                  <a:schemeClr val="dk2"/>
                </a:solidFill>
                <a:latin typeface="Arial"/>
                <a:ea typeface="Arial"/>
                <a:cs typeface="Arial"/>
                <a:sym typeface="Arial"/>
              </a:rPr>
              <a:t>100% Berkshire Hathaway Class A Stock</a:t>
            </a:r>
            <a:endParaRPr/>
          </a:p>
          <a:p>
            <a:pPr indent="-342900" lvl="0" marL="342900" marR="0" rtl="0" algn="l">
              <a:lnSpc>
                <a:spcPct val="100000"/>
              </a:lnSpc>
              <a:spcBef>
                <a:spcPts val="600"/>
              </a:spcBef>
              <a:spcAft>
                <a:spcPts val="0"/>
              </a:spcAft>
              <a:buClr>
                <a:srgbClr val="8B0E55"/>
              </a:buClr>
              <a:buSzPts val="2000"/>
              <a:buFont typeface="Arial"/>
              <a:buChar char="•"/>
            </a:pPr>
            <a:r>
              <a:rPr lang="en-US" sz="2000">
                <a:solidFill>
                  <a:schemeClr val="dk2"/>
                </a:solidFill>
                <a:latin typeface="Arial"/>
                <a:ea typeface="Arial"/>
                <a:cs typeface="Arial"/>
                <a:sym typeface="Arial"/>
              </a:rPr>
              <a:t>Historically, Warren Buffet’s investment approach can be described as a 1.6x leveraged portfolio using Value, Quality, Low Volatility Factors</a:t>
            </a:r>
            <a:endParaRPr/>
          </a:p>
          <a:p>
            <a:pPr indent="-342900" lvl="0" marL="342900" marR="0" rtl="0" algn="l">
              <a:lnSpc>
                <a:spcPct val="100000"/>
              </a:lnSpc>
              <a:spcBef>
                <a:spcPts val="600"/>
              </a:spcBef>
              <a:spcAft>
                <a:spcPts val="0"/>
              </a:spcAft>
              <a:buClr>
                <a:srgbClr val="8B0E55"/>
              </a:buClr>
              <a:buSzPts val="2000"/>
              <a:buFont typeface="Arial"/>
              <a:buChar char="•"/>
            </a:pPr>
            <a:r>
              <a:rPr lang="en-US" sz="2000">
                <a:solidFill>
                  <a:schemeClr val="dk2"/>
                </a:solidFill>
                <a:latin typeface="Arial"/>
                <a:ea typeface="Arial"/>
                <a:cs typeface="Arial"/>
                <a:sym typeface="Arial"/>
              </a:rPr>
              <a:t>Timeframe: Jan. 1, 2000, to Dec. 31, 2022</a:t>
            </a:r>
            <a:endParaRPr/>
          </a:p>
          <a:p>
            <a:pPr indent="-228600" lvl="0" marL="228600" marR="0" rtl="0" algn="l">
              <a:lnSpc>
                <a:spcPct val="100000"/>
              </a:lnSpc>
              <a:spcBef>
                <a:spcPts val="600"/>
              </a:spcBef>
              <a:spcAft>
                <a:spcPts val="0"/>
              </a:spcAft>
              <a:buClr>
                <a:schemeClr val="accent2"/>
              </a:buClr>
              <a:buSzPts val="2000"/>
              <a:buFont typeface="Noto Sans Symbols"/>
              <a:buNone/>
            </a:pPr>
            <a:r>
              <a:rPr b="1" lang="en-US" sz="2000">
                <a:solidFill>
                  <a:schemeClr val="dk2"/>
                </a:solidFill>
                <a:latin typeface="Arial"/>
                <a:ea typeface="Arial"/>
                <a:cs typeface="Arial"/>
                <a:sym typeface="Arial"/>
              </a:rPr>
              <a:t>Results: </a:t>
            </a:r>
            <a:endParaRPr/>
          </a:p>
          <a:p>
            <a:pPr indent="-342900" lvl="0" marL="342900" marR="0" rtl="0" algn="l">
              <a:lnSpc>
                <a:spcPct val="100000"/>
              </a:lnSpc>
              <a:spcBef>
                <a:spcPts val="600"/>
              </a:spcBef>
              <a:spcAft>
                <a:spcPts val="0"/>
              </a:spcAft>
              <a:buClr>
                <a:srgbClr val="8B0E55"/>
              </a:buClr>
              <a:buSzPts val="2000"/>
              <a:buFont typeface="Arial"/>
              <a:buChar char="•"/>
            </a:pPr>
            <a:r>
              <a:rPr lang="en-US" sz="2000">
                <a:solidFill>
                  <a:schemeClr val="dk2"/>
                </a:solidFill>
                <a:latin typeface="Arial"/>
                <a:ea typeface="Arial"/>
                <a:cs typeface="Arial"/>
                <a:sym typeface="Arial"/>
              </a:rPr>
              <a:t>More than double the cumulative return of the S&amp;P 500 since January 2000.</a:t>
            </a:r>
            <a:endParaRPr/>
          </a:p>
        </p:txBody>
      </p:sp>
      <p:pic>
        <p:nvPicPr>
          <p:cNvPr descr="Chart, histogram&#10;&#10;Description automatically generated" id="256" name="Google Shape;256;p13"/>
          <p:cNvPicPr preferRelativeResize="0"/>
          <p:nvPr/>
        </p:nvPicPr>
        <p:blipFill rotWithShape="1">
          <a:blip r:embed="rId3">
            <a:alphaModFix/>
          </a:blip>
          <a:srcRect b="0" l="0" r="0" t="0"/>
          <a:stretch/>
        </p:blipFill>
        <p:spPr>
          <a:xfrm>
            <a:off x="6197602" y="1206505"/>
            <a:ext cx="4963457" cy="4444990"/>
          </a:xfrm>
          <a:prstGeom prst="rect">
            <a:avLst/>
          </a:prstGeom>
          <a:noFill/>
          <a:ln>
            <a:noFill/>
          </a:ln>
        </p:spPr>
      </p:pic>
      <p:sp>
        <p:nvSpPr>
          <p:cNvPr id="257" name="Google Shape;257;p13"/>
          <p:cNvSpPr txBox="1"/>
          <p:nvPr/>
        </p:nvSpPr>
        <p:spPr>
          <a:xfrm>
            <a:off x="219456" y="6172200"/>
            <a:ext cx="11283696" cy="63553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Disclaimer: The results are hypothetical results and are NOT an indicator of future results and do NOT represent returns that an investor actually attained. Indexes are unmanaged, do not reflect management or trading fees, and one cannot invest directly in an index.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Source: Refinitiv, Hempel Wealth Management LLC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4"/>
          <p:cNvSpPr txBox="1"/>
          <p:nvPr>
            <p:ph type="title"/>
          </p:nvPr>
        </p:nvSpPr>
        <p:spPr>
          <a:xfrm>
            <a:off x="420624" y="365125"/>
            <a:ext cx="10543032" cy="63553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4578"/>
              </a:buClr>
              <a:buSzPts val="4800"/>
              <a:buFont typeface="Arial"/>
              <a:buNone/>
            </a:pPr>
            <a:r>
              <a:rPr lang="en-US" sz="4800"/>
              <a:t>The Simplified Buffett Model</a:t>
            </a:r>
            <a:endParaRPr sz="4400"/>
          </a:p>
        </p:txBody>
      </p:sp>
      <p:sp>
        <p:nvSpPr>
          <p:cNvPr id="263" name="Google Shape;263;p14"/>
          <p:cNvSpPr txBox="1"/>
          <p:nvPr>
            <p:ph idx="1" type="body"/>
          </p:nvPr>
        </p:nvSpPr>
        <p:spPr>
          <a:xfrm>
            <a:off x="420625" y="1268085"/>
            <a:ext cx="10946892" cy="476392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000"/>
              <a:buNone/>
            </a:pPr>
            <a:r>
              <a:rPr b="1" lang="en-US" sz="2000"/>
              <a:t>Model: </a:t>
            </a:r>
            <a:r>
              <a:rPr lang="en-US" sz="2000"/>
              <a:t>Buffett Factors</a:t>
            </a:r>
            <a:endParaRPr/>
          </a:p>
          <a:p>
            <a:pPr indent="-228600" lvl="0" marL="228600" rtl="0" algn="l">
              <a:lnSpc>
                <a:spcPct val="100000"/>
              </a:lnSpc>
              <a:spcBef>
                <a:spcPts val="600"/>
              </a:spcBef>
              <a:spcAft>
                <a:spcPts val="0"/>
              </a:spcAft>
              <a:buSzPts val="2000"/>
              <a:buNone/>
            </a:pPr>
            <a:r>
              <a:rPr lang="en-US" sz="2000"/>
              <a:t>	Quarterly Rebalanced, Portfolio size of 50</a:t>
            </a:r>
            <a:endParaRPr/>
          </a:p>
          <a:p>
            <a:pPr indent="-228600" lvl="0" marL="228600" rtl="0" algn="l">
              <a:lnSpc>
                <a:spcPct val="100000"/>
              </a:lnSpc>
              <a:spcBef>
                <a:spcPts val="600"/>
              </a:spcBef>
              <a:spcAft>
                <a:spcPts val="0"/>
              </a:spcAft>
              <a:buSzPts val="2000"/>
              <a:buNone/>
            </a:pPr>
            <a:r>
              <a:rPr lang="en-US" sz="2000"/>
              <a:t>	Max Drawdown -36.4% vs. S&amp;P500 -45.8%</a:t>
            </a:r>
            <a:endParaRPr/>
          </a:p>
          <a:p>
            <a:pPr indent="-228600" lvl="0" marL="228600" rtl="0" algn="l">
              <a:lnSpc>
                <a:spcPct val="100000"/>
              </a:lnSpc>
              <a:spcBef>
                <a:spcPts val="600"/>
              </a:spcBef>
              <a:spcAft>
                <a:spcPts val="0"/>
              </a:spcAft>
              <a:buSzPts val="2000"/>
              <a:buNone/>
            </a:pPr>
            <a:r>
              <a:rPr lang="en-US" sz="2000"/>
              <a:t>	Time period: 2000-1-1 to 2022-12-31 </a:t>
            </a:r>
            <a:endParaRPr/>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rPr b="1" lang="en-US" sz="2000"/>
              <a:t>Results: </a:t>
            </a:r>
            <a:endParaRPr/>
          </a:p>
          <a:p>
            <a:pPr indent="-228600" lvl="0" marL="228600" rtl="0" algn="l">
              <a:lnSpc>
                <a:spcPct val="100000"/>
              </a:lnSpc>
              <a:spcBef>
                <a:spcPts val="600"/>
              </a:spcBef>
              <a:spcAft>
                <a:spcPts val="0"/>
              </a:spcAft>
              <a:buSzPts val="2000"/>
              <a:buNone/>
            </a:pPr>
            <a:r>
              <a:rPr lang="en-US" sz="2000"/>
              <a:t>Very similar results to the actual returns of Berkshire Hathaway Class A Stock during the time period even though Berkshire portfolio is not rebalanced quarterly and uses significant leverage.</a:t>
            </a:r>
            <a:endParaRPr/>
          </a:p>
        </p:txBody>
      </p:sp>
      <p:sp>
        <p:nvSpPr>
          <p:cNvPr id="264" name="Google Shape;264;p14"/>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265" name="Google Shape;265;p14"/>
          <p:cNvGraphicFramePr/>
          <p:nvPr/>
        </p:nvGraphicFramePr>
        <p:xfrm>
          <a:off x="1988358" y="3035598"/>
          <a:ext cx="3000000" cy="3000000"/>
        </p:xfrm>
        <a:graphic>
          <a:graphicData uri="http://schemas.openxmlformats.org/drawingml/2006/table">
            <a:tbl>
              <a:tblPr bandRow="1" firstRow="1">
                <a:noFill/>
                <a:tableStyleId>{62CD9700-7F48-44CD-9D26-2A976653746E}</a:tableStyleId>
              </a:tblPr>
              <a:tblGrid>
                <a:gridCol w="2632375"/>
                <a:gridCol w="1320800"/>
                <a:gridCol w="1602500"/>
                <a:gridCol w="1851900"/>
              </a:tblGrid>
              <a:tr h="365850">
                <a:tc>
                  <a:txBody>
                    <a:bodyPr/>
                    <a:lstStyle/>
                    <a:p>
                      <a:pPr indent="0" lvl="0" marL="0" marR="0" rtl="0" algn="ctr">
                        <a:spcBef>
                          <a:spcPts val="0"/>
                        </a:spcBef>
                        <a:spcAft>
                          <a:spcPts val="0"/>
                        </a:spcAft>
                        <a:buNone/>
                      </a:pPr>
                      <a:r>
                        <a:rPr b="1" i="0" lang="en-US" sz="1600" u="none" cap="none" strike="noStrike">
                          <a:solidFill>
                            <a:schemeClr val="lt1"/>
                          </a:solidFill>
                          <a:latin typeface="Calibri"/>
                          <a:ea typeface="Calibri"/>
                          <a:cs typeface="Calibri"/>
                          <a:sym typeface="Calibri"/>
                        </a:rPr>
                        <a:t>Description</a:t>
                      </a:r>
                      <a:endParaRPr/>
                    </a:p>
                  </a:txBody>
                  <a:tcPr marT="9525" marB="0" marR="9525" marL="9525" anchor="ctr"/>
                </a:tc>
                <a:tc>
                  <a:txBody>
                    <a:bodyPr/>
                    <a:lstStyle/>
                    <a:p>
                      <a:pPr indent="0" lvl="0" marL="0" marR="0" rtl="0" algn="ctr">
                        <a:lnSpc>
                          <a:spcPct val="100000"/>
                        </a:lnSpc>
                        <a:spcBef>
                          <a:spcPts val="0"/>
                        </a:spcBef>
                        <a:spcAft>
                          <a:spcPts val="0"/>
                        </a:spcAft>
                        <a:buClr>
                          <a:schemeClr val="lt1"/>
                        </a:buClr>
                        <a:buSzPts val="1600"/>
                        <a:buFont typeface="Calibri"/>
                        <a:buNone/>
                      </a:pPr>
                      <a:r>
                        <a:rPr b="1" i="0" lang="en-US" sz="1600" u="none" cap="none" strike="noStrike">
                          <a:solidFill>
                            <a:schemeClr val="lt1"/>
                          </a:solidFill>
                          <a:latin typeface="Calibri"/>
                          <a:ea typeface="Calibri"/>
                          <a:cs typeface="Calibri"/>
                          <a:sym typeface="Calibri"/>
                        </a:rPr>
                        <a:t>Annual Returns</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chemeClr val="lt1"/>
                          </a:solidFill>
                          <a:latin typeface="Calibri"/>
                          <a:ea typeface="Calibri"/>
                          <a:cs typeface="Calibri"/>
                          <a:sym typeface="Calibri"/>
                        </a:rPr>
                        <a:t>Volatility</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chemeClr val="lt1"/>
                          </a:solidFill>
                          <a:latin typeface="Calibri"/>
                          <a:ea typeface="Calibri"/>
                          <a:cs typeface="Calibri"/>
                          <a:sym typeface="Calibri"/>
                        </a:rPr>
                        <a:t>Portfolio Value</a:t>
                      </a:r>
                      <a:endParaRPr/>
                    </a:p>
                  </a:txBody>
                  <a:tcPr marT="9525" marB="0" marR="9525" marL="9525" anchor="ctr"/>
                </a:tc>
              </a:tr>
              <a:tr h="365850">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S&amp;P 500 Total Return</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6.27%</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16.9</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$4,050,000</a:t>
                      </a:r>
                      <a:endParaRPr/>
                    </a:p>
                  </a:txBody>
                  <a:tcPr marT="9525" marB="0" marR="9525" marL="9525" anchor="ctr"/>
                </a:tc>
              </a:tr>
              <a:tr h="365850">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Simplified Buffett Model</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9.75%</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14.3</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$8,500,000</a:t>
                      </a:r>
                      <a:endParaRPr/>
                    </a:p>
                  </a:txBody>
                  <a:tcPr marT="9525" marB="0" marR="9525" marL="9525" anchor="ctr"/>
                </a:tc>
              </a:tr>
            </a:tbl>
          </a:graphicData>
        </a:graphic>
      </p:graphicFrame>
      <p:sp>
        <p:nvSpPr>
          <p:cNvPr id="266" name="Google Shape;266;p14"/>
          <p:cNvSpPr txBox="1"/>
          <p:nvPr/>
        </p:nvSpPr>
        <p:spPr>
          <a:xfrm>
            <a:off x="219456" y="6172200"/>
            <a:ext cx="11283696" cy="63553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Disclaimer: The results are hypothetical results and are NOT an indicator of future results and do NOT represent returns that an investor actually attained. Indexes are unmanaged, do not reflect management or trading fees, and one cannot invest directly in an index.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Source: Refinitiv, Hempel Wealth Management LLC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5"/>
          <p:cNvSpPr txBox="1"/>
          <p:nvPr>
            <p:ph type="title"/>
          </p:nvPr>
        </p:nvSpPr>
        <p:spPr>
          <a:xfrm>
            <a:off x="3291839" y="722376"/>
            <a:ext cx="7927691" cy="128016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4578"/>
              </a:buClr>
              <a:buSzPts val="4400"/>
              <a:buFont typeface="Arial"/>
              <a:buNone/>
            </a:pPr>
            <a:r>
              <a:rPr lang="en-US">
                <a:solidFill>
                  <a:srgbClr val="004578"/>
                </a:solidFill>
              </a:rPr>
              <a:t>Hempel Wealth Models</a:t>
            </a:r>
            <a:endParaRPr/>
          </a:p>
        </p:txBody>
      </p:sp>
      <p:sp>
        <p:nvSpPr>
          <p:cNvPr id="272" name="Google Shape;272;p15"/>
          <p:cNvSpPr txBox="1"/>
          <p:nvPr>
            <p:ph idx="1" type="body"/>
          </p:nvPr>
        </p:nvSpPr>
        <p:spPr>
          <a:xfrm>
            <a:off x="3831257" y="2340864"/>
            <a:ext cx="6848857" cy="316382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None/>
            </a:pPr>
            <a:r>
              <a:rPr lang="en-US"/>
              <a:t>There is a significant difference in portfolio construction if the investment account can use leverage.</a:t>
            </a:r>
            <a:endParaRPr/>
          </a:p>
          <a:p>
            <a:pPr indent="-228600" lvl="0" marL="228600" rtl="0" algn="l">
              <a:lnSpc>
                <a:spcPct val="100000"/>
              </a:lnSpc>
              <a:spcBef>
                <a:spcPts val="1000"/>
              </a:spcBef>
              <a:spcAft>
                <a:spcPts val="0"/>
              </a:spcAft>
              <a:buSzPts val="2400"/>
              <a:buNone/>
            </a:pPr>
            <a:r>
              <a:rPr lang="en-US"/>
              <a:t>Many investors, such as retirement accounts, pension funds and mutual funds, are constrained in the leverage that they can take, and therefore must overweight riskier securities instead. This approach has historically resulted in lower risk-adjusted returns.</a:t>
            </a:r>
            <a:endParaRPr/>
          </a:p>
        </p:txBody>
      </p:sp>
      <p:sp>
        <p:nvSpPr>
          <p:cNvPr id="273" name="Google Shape;273;p15"/>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Balance stone with spa on river coast" id="274" name="Google Shape;274;p15"/>
          <p:cNvPicPr preferRelativeResize="0"/>
          <p:nvPr/>
        </p:nvPicPr>
        <p:blipFill rotWithShape="1">
          <a:blip r:embed="rId3">
            <a:alphaModFix/>
          </a:blip>
          <a:srcRect b="0" l="6002" r="61906" t="12500"/>
          <a:stretch/>
        </p:blipFill>
        <p:spPr>
          <a:xfrm>
            <a:off x="137040" y="722376"/>
            <a:ext cx="3004686" cy="5460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6"/>
          <p:cNvSpPr txBox="1"/>
          <p:nvPr>
            <p:ph type="title"/>
          </p:nvPr>
        </p:nvSpPr>
        <p:spPr>
          <a:xfrm>
            <a:off x="420624" y="365125"/>
            <a:ext cx="10543032" cy="63553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4578"/>
              </a:buClr>
              <a:buSzPts val="4800"/>
              <a:buFont typeface="Arial"/>
              <a:buNone/>
            </a:pPr>
            <a:r>
              <a:rPr lang="en-US" sz="4800"/>
              <a:t>Hempel Wealth Top 50</a:t>
            </a:r>
            <a:endParaRPr/>
          </a:p>
        </p:txBody>
      </p:sp>
      <p:sp>
        <p:nvSpPr>
          <p:cNvPr id="280" name="Google Shape;280;p16"/>
          <p:cNvSpPr txBox="1"/>
          <p:nvPr>
            <p:ph idx="1" type="body"/>
          </p:nvPr>
        </p:nvSpPr>
        <p:spPr>
          <a:xfrm>
            <a:off x="420625" y="1268084"/>
            <a:ext cx="10946892" cy="490411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000"/>
              <a:buNone/>
            </a:pPr>
            <a:r>
              <a:rPr b="1" lang="en-US" sz="2000"/>
              <a:t>Model: </a:t>
            </a:r>
            <a:r>
              <a:rPr lang="en-US" sz="2000"/>
              <a:t>Hempel Wealth Top 50 </a:t>
            </a:r>
            <a:endParaRPr/>
          </a:p>
          <a:p>
            <a:pPr indent="-228600" lvl="0" marL="228600" rtl="0" algn="l">
              <a:lnSpc>
                <a:spcPct val="100000"/>
              </a:lnSpc>
              <a:spcBef>
                <a:spcPts val="600"/>
              </a:spcBef>
              <a:spcAft>
                <a:spcPts val="0"/>
              </a:spcAft>
              <a:buSzPts val="2000"/>
              <a:buNone/>
            </a:pPr>
            <a:r>
              <a:rPr lang="en-US" sz="2000"/>
              <a:t>	Quarterly Rebalanced, Portfolio size of 50</a:t>
            </a:r>
            <a:endParaRPr/>
          </a:p>
          <a:p>
            <a:pPr indent="-228600" lvl="0" marL="228600" rtl="0" algn="l">
              <a:lnSpc>
                <a:spcPct val="100000"/>
              </a:lnSpc>
              <a:spcBef>
                <a:spcPts val="600"/>
              </a:spcBef>
              <a:spcAft>
                <a:spcPts val="0"/>
              </a:spcAft>
              <a:buSzPts val="2000"/>
              <a:buNone/>
            </a:pPr>
            <a:r>
              <a:rPr lang="en-US" sz="2000"/>
              <a:t>	Max Drawdown -35.3% vs. S&amp;P500 -45.8%</a:t>
            </a:r>
            <a:endParaRPr/>
          </a:p>
          <a:p>
            <a:pPr indent="-228600" lvl="0" marL="228600" rtl="0" algn="l">
              <a:lnSpc>
                <a:spcPct val="100000"/>
              </a:lnSpc>
              <a:spcBef>
                <a:spcPts val="600"/>
              </a:spcBef>
              <a:spcAft>
                <a:spcPts val="0"/>
              </a:spcAft>
              <a:buSzPts val="2000"/>
              <a:buNone/>
            </a:pPr>
            <a:r>
              <a:rPr lang="en-US" sz="2000"/>
              <a:t>	Time period: 2000-1-1 to 2022-12-31</a:t>
            </a:r>
            <a:endParaRPr/>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rPr b="1" lang="en-US" sz="2000"/>
              <a:t>Results: </a:t>
            </a:r>
            <a:endParaRPr/>
          </a:p>
          <a:p>
            <a:pPr indent="-228600" lvl="0" marL="228600" rtl="0" algn="l">
              <a:lnSpc>
                <a:spcPct val="100000"/>
              </a:lnSpc>
              <a:spcBef>
                <a:spcPts val="600"/>
              </a:spcBef>
              <a:spcAft>
                <a:spcPts val="0"/>
              </a:spcAft>
              <a:buSzPts val="2000"/>
              <a:buNone/>
            </a:pPr>
            <a:r>
              <a:rPr lang="en-US" sz="2000"/>
              <a:t>Nearly double the annual return with lower volatility.</a:t>
            </a:r>
            <a:endParaRPr/>
          </a:p>
          <a:p>
            <a:pPr indent="-228600" lvl="0" marL="228600" rtl="0" algn="l">
              <a:lnSpc>
                <a:spcPct val="100000"/>
              </a:lnSpc>
              <a:spcBef>
                <a:spcPts val="600"/>
              </a:spcBef>
              <a:spcAft>
                <a:spcPts val="0"/>
              </a:spcAft>
              <a:buSzPts val="2000"/>
              <a:buNone/>
            </a:pPr>
            <a:r>
              <a:t/>
            </a:r>
            <a:endParaRPr sz="2000"/>
          </a:p>
        </p:txBody>
      </p:sp>
      <p:sp>
        <p:nvSpPr>
          <p:cNvPr id="281" name="Google Shape;281;p16"/>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82" name="Google Shape;282;p16"/>
          <p:cNvSpPr txBox="1"/>
          <p:nvPr/>
        </p:nvSpPr>
        <p:spPr>
          <a:xfrm>
            <a:off x="219456" y="6172200"/>
            <a:ext cx="11283696" cy="63553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Disclaimer: The results are hypothetical results and are NOT an indicator of future results and do NOT represent returns that an investor actually attained. Indexes are unmanaged, do not reflect management or trading fees, and one cannot invest directly in an index.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Source: Refinitiv, Hempel Wealth Management LLC</a:t>
            </a:r>
            <a:endParaRPr/>
          </a:p>
        </p:txBody>
      </p:sp>
      <p:graphicFrame>
        <p:nvGraphicFramePr>
          <p:cNvPr id="283" name="Google Shape;283;p16"/>
          <p:cNvGraphicFramePr/>
          <p:nvPr/>
        </p:nvGraphicFramePr>
        <p:xfrm>
          <a:off x="1988358" y="3028620"/>
          <a:ext cx="3000000" cy="3000000"/>
        </p:xfrm>
        <a:graphic>
          <a:graphicData uri="http://schemas.openxmlformats.org/drawingml/2006/table">
            <a:tbl>
              <a:tblPr bandRow="1" firstRow="1">
                <a:noFill/>
                <a:tableStyleId>{62CD9700-7F48-44CD-9D26-2A976653746E}</a:tableStyleId>
              </a:tblPr>
              <a:tblGrid>
                <a:gridCol w="2833025"/>
                <a:gridCol w="1246900"/>
                <a:gridCol w="1475750"/>
                <a:gridCol w="1851900"/>
              </a:tblGrid>
              <a:tr h="369425">
                <a:tc>
                  <a:txBody>
                    <a:bodyPr/>
                    <a:lstStyle/>
                    <a:p>
                      <a:pPr indent="0" lvl="0" marL="0" marR="0" rtl="0" algn="ctr">
                        <a:spcBef>
                          <a:spcPts val="0"/>
                        </a:spcBef>
                        <a:spcAft>
                          <a:spcPts val="0"/>
                        </a:spcAft>
                        <a:buNone/>
                      </a:pPr>
                      <a:r>
                        <a:rPr b="1" i="0" lang="en-US" sz="1600" u="none" cap="none" strike="noStrike">
                          <a:solidFill>
                            <a:schemeClr val="lt1"/>
                          </a:solidFill>
                          <a:latin typeface="Calibri"/>
                          <a:ea typeface="Calibri"/>
                          <a:cs typeface="Calibri"/>
                          <a:sym typeface="Calibri"/>
                        </a:rPr>
                        <a:t>Description</a:t>
                      </a:r>
                      <a:endParaRPr/>
                    </a:p>
                  </a:txBody>
                  <a:tcPr marT="9525" marB="0" marR="9525" marL="9525" anchor="ctr"/>
                </a:tc>
                <a:tc>
                  <a:txBody>
                    <a:bodyPr/>
                    <a:lstStyle/>
                    <a:p>
                      <a:pPr indent="0" lvl="0" marL="0" marR="0" rtl="0" algn="ctr">
                        <a:lnSpc>
                          <a:spcPct val="100000"/>
                        </a:lnSpc>
                        <a:spcBef>
                          <a:spcPts val="0"/>
                        </a:spcBef>
                        <a:spcAft>
                          <a:spcPts val="0"/>
                        </a:spcAft>
                        <a:buClr>
                          <a:schemeClr val="lt1"/>
                        </a:buClr>
                        <a:buSzPts val="1600"/>
                        <a:buFont typeface="Calibri"/>
                        <a:buNone/>
                      </a:pPr>
                      <a:r>
                        <a:rPr b="1" i="0" lang="en-US" sz="1600" u="none" cap="none" strike="noStrike">
                          <a:solidFill>
                            <a:schemeClr val="lt1"/>
                          </a:solidFill>
                          <a:latin typeface="Calibri"/>
                          <a:ea typeface="Calibri"/>
                          <a:cs typeface="Calibri"/>
                          <a:sym typeface="Calibri"/>
                        </a:rPr>
                        <a:t>Annual Returns</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chemeClr val="lt1"/>
                          </a:solidFill>
                          <a:latin typeface="Calibri"/>
                          <a:ea typeface="Calibri"/>
                          <a:cs typeface="Calibri"/>
                          <a:sym typeface="Calibri"/>
                        </a:rPr>
                        <a:t>Volatility</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chemeClr val="lt1"/>
                          </a:solidFill>
                          <a:latin typeface="Calibri"/>
                          <a:ea typeface="Calibri"/>
                          <a:cs typeface="Calibri"/>
                          <a:sym typeface="Calibri"/>
                        </a:rPr>
                        <a:t>Portfolio Value</a:t>
                      </a:r>
                      <a:endParaRPr/>
                    </a:p>
                  </a:txBody>
                  <a:tcPr marT="9525" marB="0" marR="9525" marL="9525" anchor="ctr"/>
                </a:tc>
              </a:tr>
              <a:tr h="369425">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S&amp;P 500 Total Return</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6.27%</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16.9</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$4,050,000</a:t>
                      </a:r>
                      <a:endParaRPr/>
                    </a:p>
                  </a:txBody>
                  <a:tcPr marT="9525" marB="0" marR="9525" marL="9525" anchor="ctr"/>
                </a:tc>
              </a:tr>
              <a:tr h="331725">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Hempel Wealth Top 50</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11.90%</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15.0</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$13,280,000</a:t>
                      </a:r>
                      <a:endParaRPr/>
                    </a:p>
                  </a:txBody>
                  <a:tcPr marT="9525" marB="0" marR="9525" marL="95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7"/>
          <p:cNvSpPr txBox="1"/>
          <p:nvPr>
            <p:ph type="title"/>
          </p:nvPr>
        </p:nvSpPr>
        <p:spPr>
          <a:xfrm>
            <a:off x="420624" y="365125"/>
            <a:ext cx="10543032" cy="63553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4578"/>
              </a:buClr>
              <a:buSzPts val="4800"/>
              <a:buFont typeface="Arial"/>
              <a:buNone/>
            </a:pPr>
            <a:r>
              <a:rPr lang="en-US" sz="4800"/>
              <a:t>Hempel Wealth Top 50 Low Volatility</a:t>
            </a:r>
            <a:endParaRPr/>
          </a:p>
        </p:txBody>
      </p:sp>
      <p:sp>
        <p:nvSpPr>
          <p:cNvPr id="289" name="Google Shape;289;p17"/>
          <p:cNvSpPr txBox="1"/>
          <p:nvPr>
            <p:ph idx="1" type="body"/>
          </p:nvPr>
        </p:nvSpPr>
        <p:spPr>
          <a:xfrm>
            <a:off x="420625" y="1268085"/>
            <a:ext cx="10946892" cy="476392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000"/>
              <a:buNone/>
            </a:pPr>
            <a:r>
              <a:rPr b="1" lang="en-US" sz="2000"/>
              <a:t>Model: </a:t>
            </a:r>
            <a:r>
              <a:rPr lang="en-US" sz="2000"/>
              <a:t>Hempel Wealth Top 50 Low Volatility</a:t>
            </a:r>
            <a:endParaRPr/>
          </a:p>
          <a:p>
            <a:pPr indent="-228600" lvl="0" marL="228600" rtl="0" algn="l">
              <a:lnSpc>
                <a:spcPct val="100000"/>
              </a:lnSpc>
              <a:spcBef>
                <a:spcPts val="600"/>
              </a:spcBef>
              <a:spcAft>
                <a:spcPts val="0"/>
              </a:spcAft>
              <a:buSzPts val="2000"/>
              <a:buNone/>
            </a:pPr>
            <a:r>
              <a:rPr lang="en-US" sz="2000"/>
              <a:t>	Quarterly Rebalanced, Portfolio size of 50</a:t>
            </a:r>
            <a:endParaRPr/>
          </a:p>
          <a:p>
            <a:pPr indent="-228600" lvl="0" marL="228600" rtl="0" algn="l">
              <a:lnSpc>
                <a:spcPct val="100000"/>
              </a:lnSpc>
              <a:spcBef>
                <a:spcPts val="600"/>
              </a:spcBef>
              <a:spcAft>
                <a:spcPts val="0"/>
              </a:spcAft>
              <a:buSzPts val="2000"/>
              <a:buNone/>
            </a:pPr>
            <a:r>
              <a:rPr lang="en-US" sz="2000"/>
              <a:t>	Max Drawdown -35.2% vs. S&amp;P500 -45.8%</a:t>
            </a:r>
            <a:endParaRPr/>
          </a:p>
          <a:p>
            <a:pPr indent="-228600" lvl="0" marL="228600" rtl="0" algn="l">
              <a:lnSpc>
                <a:spcPct val="100000"/>
              </a:lnSpc>
              <a:spcBef>
                <a:spcPts val="600"/>
              </a:spcBef>
              <a:spcAft>
                <a:spcPts val="0"/>
              </a:spcAft>
              <a:buSzPts val="2000"/>
              <a:buNone/>
            </a:pPr>
            <a:r>
              <a:rPr lang="en-US" sz="2000"/>
              <a:t>	Time period: 2000-1-1 to 2022-12-31</a:t>
            </a:r>
            <a:endParaRPr/>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t/>
            </a:r>
            <a:endParaRPr sz="2000"/>
          </a:p>
          <a:p>
            <a:pPr indent="-228600" lvl="0" marL="228600" rtl="0" algn="l">
              <a:lnSpc>
                <a:spcPct val="100000"/>
              </a:lnSpc>
              <a:spcBef>
                <a:spcPts val="600"/>
              </a:spcBef>
              <a:spcAft>
                <a:spcPts val="0"/>
              </a:spcAft>
              <a:buSzPts val="2000"/>
              <a:buNone/>
            </a:pPr>
            <a:r>
              <a:rPr b="1" lang="en-US" sz="2000"/>
              <a:t>Results: </a:t>
            </a:r>
            <a:endParaRPr/>
          </a:p>
          <a:p>
            <a:pPr indent="-228600" lvl="0" marL="228600" rtl="0" algn="l">
              <a:lnSpc>
                <a:spcPct val="100000"/>
              </a:lnSpc>
              <a:spcBef>
                <a:spcPts val="600"/>
              </a:spcBef>
              <a:spcAft>
                <a:spcPts val="0"/>
              </a:spcAft>
              <a:buSzPts val="2000"/>
              <a:buNone/>
            </a:pPr>
            <a:r>
              <a:rPr lang="en-US" sz="2000"/>
              <a:t>Over double the annual return, nearly 4 times the cumulative return on a risk-adjusted basis.</a:t>
            </a:r>
            <a:endParaRPr/>
          </a:p>
          <a:p>
            <a:pPr indent="-228600" lvl="0" marL="228600" rtl="0" algn="l">
              <a:lnSpc>
                <a:spcPct val="100000"/>
              </a:lnSpc>
              <a:spcBef>
                <a:spcPts val="600"/>
              </a:spcBef>
              <a:spcAft>
                <a:spcPts val="0"/>
              </a:spcAft>
              <a:buSzPts val="2000"/>
              <a:buNone/>
            </a:pPr>
            <a:r>
              <a:t/>
            </a:r>
            <a:endParaRPr sz="2000"/>
          </a:p>
        </p:txBody>
      </p:sp>
      <p:sp>
        <p:nvSpPr>
          <p:cNvPr id="290" name="Google Shape;290;p17"/>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91" name="Google Shape;291;p17"/>
          <p:cNvSpPr txBox="1"/>
          <p:nvPr/>
        </p:nvSpPr>
        <p:spPr>
          <a:xfrm>
            <a:off x="219456" y="6172200"/>
            <a:ext cx="11283696" cy="63553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Disclaimer: The results are hypothetical results and are NOT an indicator of future results and do NOT represent returns that an investor actually attained. Indexes are unmanaged, do not reflect management or trading fees, and one cannot invest directly in an index.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Source: Refinitiv, Hempel Wealth Management LLC</a:t>
            </a:r>
            <a:endParaRPr/>
          </a:p>
        </p:txBody>
      </p:sp>
      <p:graphicFrame>
        <p:nvGraphicFramePr>
          <p:cNvPr id="292" name="Google Shape;292;p17"/>
          <p:cNvGraphicFramePr/>
          <p:nvPr/>
        </p:nvGraphicFramePr>
        <p:xfrm>
          <a:off x="1988358" y="3041375"/>
          <a:ext cx="3000000" cy="3000000"/>
        </p:xfrm>
        <a:graphic>
          <a:graphicData uri="http://schemas.openxmlformats.org/drawingml/2006/table">
            <a:tbl>
              <a:tblPr bandRow="1" firstRow="1">
                <a:noFill/>
                <a:tableStyleId>{62CD9700-7F48-44CD-9D26-2A976653746E}</a:tableStyleId>
              </a:tblPr>
              <a:tblGrid>
                <a:gridCol w="2833025"/>
                <a:gridCol w="1246900"/>
                <a:gridCol w="1475750"/>
                <a:gridCol w="1851900"/>
              </a:tblGrid>
              <a:tr h="369425">
                <a:tc>
                  <a:txBody>
                    <a:bodyPr/>
                    <a:lstStyle/>
                    <a:p>
                      <a:pPr indent="0" lvl="0" marL="0" marR="0" rtl="0" algn="ctr">
                        <a:spcBef>
                          <a:spcPts val="0"/>
                        </a:spcBef>
                        <a:spcAft>
                          <a:spcPts val="0"/>
                        </a:spcAft>
                        <a:buNone/>
                      </a:pPr>
                      <a:r>
                        <a:rPr b="1" i="0" lang="en-US" sz="1600" u="none" cap="none" strike="noStrike">
                          <a:solidFill>
                            <a:schemeClr val="lt1"/>
                          </a:solidFill>
                          <a:latin typeface="Calibri"/>
                          <a:ea typeface="Calibri"/>
                          <a:cs typeface="Calibri"/>
                          <a:sym typeface="Calibri"/>
                        </a:rPr>
                        <a:t>Description</a:t>
                      </a:r>
                      <a:endParaRPr/>
                    </a:p>
                  </a:txBody>
                  <a:tcPr marT="9525" marB="0" marR="9525" marL="9525" anchor="ctr"/>
                </a:tc>
                <a:tc>
                  <a:txBody>
                    <a:bodyPr/>
                    <a:lstStyle/>
                    <a:p>
                      <a:pPr indent="0" lvl="0" marL="0" marR="0" rtl="0" algn="ctr">
                        <a:lnSpc>
                          <a:spcPct val="100000"/>
                        </a:lnSpc>
                        <a:spcBef>
                          <a:spcPts val="0"/>
                        </a:spcBef>
                        <a:spcAft>
                          <a:spcPts val="0"/>
                        </a:spcAft>
                        <a:buClr>
                          <a:schemeClr val="lt1"/>
                        </a:buClr>
                        <a:buSzPts val="1600"/>
                        <a:buFont typeface="Calibri"/>
                        <a:buNone/>
                      </a:pPr>
                      <a:r>
                        <a:rPr b="1" i="0" lang="en-US" sz="1600" u="none" cap="none" strike="noStrike">
                          <a:solidFill>
                            <a:schemeClr val="lt1"/>
                          </a:solidFill>
                          <a:latin typeface="Calibri"/>
                          <a:ea typeface="Calibri"/>
                          <a:cs typeface="Calibri"/>
                          <a:sym typeface="Calibri"/>
                        </a:rPr>
                        <a:t>Annual Returns</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chemeClr val="lt1"/>
                          </a:solidFill>
                          <a:latin typeface="Calibri"/>
                          <a:ea typeface="Calibri"/>
                          <a:cs typeface="Calibri"/>
                          <a:sym typeface="Calibri"/>
                        </a:rPr>
                        <a:t>Volatility</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chemeClr val="lt1"/>
                          </a:solidFill>
                          <a:latin typeface="Calibri"/>
                          <a:ea typeface="Calibri"/>
                          <a:cs typeface="Calibri"/>
                          <a:sym typeface="Calibri"/>
                        </a:rPr>
                        <a:t>Portfolio Value</a:t>
                      </a:r>
                      <a:endParaRPr/>
                    </a:p>
                  </a:txBody>
                  <a:tcPr marT="9525" marB="0" marR="9525" marL="9525" anchor="ctr"/>
                </a:tc>
              </a:tr>
              <a:tr h="369425">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S&amp;P 500 Total Return</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6.27%</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16.9</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$4,050,000</a:t>
                      </a:r>
                      <a:endParaRPr/>
                    </a:p>
                  </a:txBody>
                  <a:tcPr marT="9525" marB="0" marR="9525" marL="9525" anchor="ctr"/>
                </a:tc>
              </a:tr>
              <a:tr h="331725">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Hempel Wealth Top 50 Low Vol</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11.67%</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14.0</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$12,660,000</a:t>
                      </a:r>
                      <a:endParaRPr/>
                    </a:p>
                  </a:txBody>
                  <a:tcPr marT="9525" marB="0" marR="9525" marL="9525" anchor="ctr"/>
                </a:tc>
              </a:tr>
              <a:tr h="369425">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Market Risk Adjusted</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14.03%</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16.9</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rgbClr val="000000"/>
                          </a:solidFill>
                          <a:latin typeface="Calibri"/>
                          <a:ea typeface="Calibri"/>
                          <a:cs typeface="Calibri"/>
                          <a:sym typeface="Calibri"/>
                        </a:rPr>
                        <a:t>$20,470,000</a:t>
                      </a:r>
                      <a:endParaRPr/>
                    </a:p>
                  </a:txBody>
                  <a:tcPr marT="9525" marB="0" marR="9525" marL="952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8"/>
          <p:cNvSpPr txBox="1"/>
          <p:nvPr>
            <p:ph type="title"/>
          </p:nvPr>
        </p:nvSpPr>
        <p:spPr>
          <a:xfrm>
            <a:off x="420624" y="365125"/>
            <a:ext cx="10543032" cy="6355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4578"/>
              </a:buClr>
              <a:buSzPct val="100000"/>
              <a:buFont typeface="Arial"/>
              <a:buNone/>
            </a:pPr>
            <a:r>
              <a:rPr lang="en-US"/>
              <a:t>Applicability for Clients</a:t>
            </a:r>
            <a:endParaRPr/>
          </a:p>
        </p:txBody>
      </p:sp>
      <p:sp>
        <p:nvSpPr>
          <p:cNvPr id="298" name="Google Shape;298;p18"/>
          <p:cNvSpPr txBox="1"/>
          <p:nvPr>
            <p:ph idx="1" type="body"/>
          </p:nvPr>
        </p:nvSpPr>
        <p:spPr>
          <a:xfrm>
            <a:off x="420625" y="1268085"/>
            <a:ext cx="10946892" cy="4763924"/>
          </a:xfrm>
          <a:prstGeom prst="rect">
            <a:avLst/>
          </a:prstGeom>
          <a:noFill/>
          <a:ln>
            <a:noFill/>
          </a:ln>
        </p:spPr>
        <p:txBody>
          <a:bodyPr anchorCtr="0" anchor="t" bIns="45700" lIns="91425" spcFirstLastPara="1" rIns="91425" wrap="square" tIns="45700">
            <a:normAutofit/>
          </a:bodyPr>
          <a:lstStyle/>
          <a:p>
            <a:pPr indent="-342900" lvl="1" marL="342900" rtl="0" algn="l">
              <a:lnSpc>
                <a:spcPct val="100000"/>
              </a:lnSpc>
              <a:spcBef>
                <a:spcPts val="0"/>
              </a:spcBef>
              <a:spcAft>
                <a:spcPts val="0"/>
              </a:spcAft>
              <a:buClr>
                <a:srgbClr val="8B0E55"/>
              </a:buClr>
              <a:buSzPts val="2400"/>
              <a:buFont typeface="Arial"/>
              <a:buChar char="•"/>
            </a:pPr>
            <a:r>
              <a:rPr lang="en-US" sz="2400"/>
              <a:t>The Hempel Wealth Top 50 and the Top 50 Low Volatility Portfolios are only available to clients</a:t>
            </a:r>
            <a:endParaRPr/>
          </a:p>
          <a:p>
            <a:pPr indent="-342900" lvl="1" marL="342900" rtl="0" algn="l">
              <a:lnSpc>
                <a:spcPct val="100000"/>
              </a:lnSpc>
              <a:spcBef>
                <a:spcPts val="600"/>
              </a:spcBef>
              <a:spcAft>
                <a:spcPts val="0"/>
              </a:spcAft>
              <a:buClr>
                <a:srgbClr val="8B0E55"/>
              </a:buClr>
              <a:buSzPts val="2400"/>
              <a:buFont typeface="Arial"/>
              <a:buChar char="•"/>
            </a:pPr>
            <a:r>
              <a:rPr lang="en-US" sz="2400"/>
              <a:t>The Top 50 Portfolio is ideally suited for retirement accounts (IRA &amp; 401k) where the use of leverage is not available and rebalancing the portfolio’s realized gains/losses does not generate a tax impact</a:t>
            </a:r>
            <a:endParaRPr/>
          </a:p>
          <a:p>
            <a:pPr indent="-342900" lvl="1" marL="342900" rtl="0" algn="l">
              <a:lnSpc>
                <a:spcPct val="100000"/>
              </a:lnSpc>
              <a:spcBef>
                <a:spcPts val="600"/>
              </a:spcBef>
              <a:spcAft>
                <a:spcPts val="0"/>
              </a:spcAft>
              <a:buClr>
                <a:srgbClr val="8B0E55"/>
              </a:buClr>
              <a:buSzPts val="2400"/>
              <a:buFont typeface="Arial"/>
              <a:buChar char="•"/>
            </a:pPr>
            <a:r>
              <a:rPr lang="en-US" sz="2400"/>
              <a:t>The Top 50 Low Volatility Portfolio is ideal for clients with more conservative investment goals or clients with more aggressive investment return goals that can use leverage to mimic Warren Buffett approach</a:t>
            </a:r>
            <a:endParaRPr/>
          </a:p>
          <a:p>
            <a:pPr indent="-342900" lvl="1" marL="342900" rtl="0" algn="l">
              <a:lnSpc>
                <a:spcPct val="100000"/>
              </a:lnSpc>
              <a:spcBef>
                <a:spcPts val="600"/>
              </a:spcBef>
              <a:spcAft>
                <a:spcPts val="0"/>
              </a:spcAft>
              <a:buClr>
                <a:srgbClr val="8B0E55"/>
              </a:buClr>
              <a:buSzPts val="2400"/>
              <a:buFont typeface="Arial"/>
              <a:buChar char="•"/>
            </a:pPr>
            <a:r>
              <a:rPr lang="en-US" sz="2400"/>
              <a:t>Both models historically generated above market returns, which allows the possibility to reduce the percentage of the portfolio invested in equities (and still generate market like returns). The freed-up cash could be invested into other asset classes increasing diversification or increasing income generation.</a:t>
            </a:r>
            <a:endParaRPr/>
          </a:p>
        </p:txBody>
      </p:sp>
      <p:sp>
        <p:nvSpPr>
          <p:cNvPr id="299" name="Google Shape;299;p18"/>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9"/>
          <p:cNvSpPr txBox="1"/>
          <p:nvPr>
            <p:ph type="title"/>
          </p:nvPr>
        </p:nvSpPr>
        <p:spPr>
          <a:xfrm>
            <a:off x="420624" y="365125"/>
            <a:ext cx="10543032" cy="63553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4578"/>
              </a:buClr>
              <a:buSzPts val="4800"/>
              <a:buFont typeface="Arial"/>
              <a:buNone/>
            </a:pPr>
            <a:r>
              <a:rPr lang="en-US" sz="4800">
                <a:solidFill>
                  <a:srgbClr val="004578"/>
                </a:solidFill>
              </a:rPr>
              <a:t>Hempel Wealth Index Approach</a:t>
            </a:r>
            <a:endParaRPr sz="4800"/>
          </a:p>
        </p:txBody>
      </p:sp>
      <p:sp>
        <p:nvSpPr>
          <p:cNvPr id="305" name="Google Shape;305;p19"/>
          <p:cNvSpPr txBox="1"/>
          <p:nvPr>
            <p:ph idx="1" type="body"/>
          </p:nvPr>
        </p:nvSpPr>
        <p:spPr>
          <a:xfrm>
            <a:off x="420625" y="1268085"/>
            <a:ext cx="10946892" cy="476392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None/>
            </a:pPr>
            <a:r>
              <a:rPr lang="en-US"/>
              <a:t>The models are developed to avoid survivorship bias and look-ahead bias. Only stocks that were in the universe at a given point in time are included, regardless of whether those stocks are currently active.</a:t>
            </a:r>
            <a:endParaRPr/>
          </a:p>
          <a:p>
            <a:pPr indent="-228600" lvl="0" marL="228600" rtl="0" algn="l">
              <a:lnSpc>
                <a:spcPct val="100000"/>
              </a:lnSpc>
              <a:spcBef>
                <a:spcPts val="1000"/>
              </a:spcBef>
              <a:spcAft>
                <a:spcPts val="0"/>
              </a:spcAft>
              <a:buSzPts val="2400"/>
              <a:buNone/>
            </a:pPr>
            <a:r>
              <a:rPr lang="en-US"/>
              <a:t>Historical results include large numbers of dead securities. When creating historical scores, wherever possible only data as was then available is used.</a:t>
            </a:r>
            <a:endParaRPr/>
          </a:p>
          <a:p>
            <a:pPr indent="-228600" lvl="0" marL="228600" rtl="0" algn="l">
              <a:lnSpc>
                <a:spcPct val="100000"/>
              </a:lnSpc>
              <a:spcBef>
                <a:spcPts val="1000"/>
              </a:spcBef>
              <a:spcAft>
                <a:spcPts val="0"/>
              </a:spcAft>
              <a:buSzPts val="2400"/>
              <a:buNone/>
            </a:pPr>
            <a:r>
              <a:rPr lang="en-US"/>
              <a:t>Since the components and final model ranks are all ranked relatively, it is possible that a company can look weaker on the components, but when those components are combined, the overall score is higher than any individual components. This can be thought of in the sense of a triathlon, where an athlete does not necessarily need to place first in the three events to still be the overall winner.</a:t>
            </a:r>
            <a:endParaRPr/>
          </a:p>
          <a:p>
            <a:pPr indent="-228600" lvl="0" marL="228600" rtl="0" algn="l">
              <a:lnSpc>
                <a:spcPct val="100000"/>
              </a:lnSpc>
              <a:spcBef>
                <a:spcPts val="1000"/>
              </a:spcBef>
              <a:spcAft>
                <a:spcPts val="0"/>
              </a:spcAft>
              <a:buSzPts val="2400"/>
              <a:buNone/>
            </a:pPr>
            <a:r>
              <a:t/>
            </a:r>
            <a:endParaRPr/>
          </a:p>
        </p:txBody>
      </p:sp>
      <p:sp>
        <p:nvSpPr>
          <p:cNvPr id="306" name="Google Shape;306;p19"/>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07" name="Google Shape;307;p19"/>
          <p:cNvSpPr txBox="1"/>
          <p:nvPr/>
        </p:nvSpPr>
        <p:spPr>
          <a:xfrm>
            <a:off x="219456" y="6172200"/>
            <a:ext cx="11283696"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dk1"/>
                </a:solidFill>
                <a:latin typeface="Arial"/>
                <a:ea typeface="Arial"/>
                <a:cs typeface="Arial"/>
                <a:sym typeface="Arial"/>
              </a:rPr>
              <a:t>Disclaimer: The results are hypothetical results and are NOT an indicator of future results and do NOT represent returns that an investor actually attained. Indexes are unmanaged, do not reflect management or trading fees, and one cannot invest directly in an index. </a:t>
            </a:r>
            <a:endParaRPr/>
          </a:p>
          <a:p>
            <a:pPr indent="0" lvl="0" marL="0" marR="0" rtl="0" algn="l">
              <a:spcBef>
                <a:spcPts val="0"/>
              </a:spcBef>
              <a:spcAft>
                <a:spcPts val="0"/>
              </a:spcAft>
              <a:buNone/>
            </a:pPr>
            <a:r>
              <a:rPr lang="en-US" sz="1300">
                <a:solidFill>
                  <a:schemeClr val="dk1"/>
                </a:solidFill>
                <a:latin typeface="Arial"/>
                <a:ea typeface="Arial"/>
                <a:cs typeface="Arial"/>
                <a:sym typeface="Arial"/>
              </a:rPr>
              <a:t>Source: Refinitiv, Hempel Wealth Management LLC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type="title"/>
          </p:nvPr>
        </p:nvSpPr>
        <p:spPr>
          <a:xfrm>
            <a:off x="420624" y="365125"/>
            <a:ext cx="10543032" cy="6355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4578"/>
              </a:buClr>
              <a:buSzPct val="100000"/>
              <a:buFont typeface="Arial"/>
              <a:buNone/>
            </a:pPr>
            <a:r>
              <a:rPr lang="en-US"/>
              <a:t>Stocks for the Long Run</a:t>
            </a:r>
            <a:endParaRPr/>
          </a:p>
        </p:txBody>
      </p:sp>
      <p:sp>
        <p:nvSpPr>
          <p:cNvPr id="158" name="Google Shape;158;p2"/>
          <p:cNvSpPr txBox="1"/>
          <p:nvPr>
            <p:ph idx="1" type="body"/>
          </p:nvPr>
        </p:nvSpPr>
        <p:spPr>
          <a:xfrm>
            <a:off x="420626" y="1268085"/>
            <a:ext cx="5522974" cy="476392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000"/>
              <a:buNone/>
            </a:pPr>
            <a:r>
              <a:rPr lang="en-US" sz="2000"/>
              <a:t>Stocks have drastically outperformed other investment asset classes over the last 200 years.</a:t>
            </a:r>
            <a:endParaRPr/>
          </a:p>
          <a:p>
            <a:pPr indent="-228600" lvl="0" marL="228600" rtl="0" algn="l">
              <a:lnSpc>
                <a:spcPct val="100000"/>
              </a:lnSpc>
              <a:spcBef>
                <a:spcPts val="1000"/>
              </a:spcBef>
              <a:spcAft>
                <a:spcPts val="0"/>
              </a:spcAft>
              <a:buSzPts val="2000"/>
              <a:buNone/>
            </a:pPr>
            <a:r>
              <a:rPr lang="en-US" sz="2000"/>
              <a:t>Every year S&amp;P publishes the SPIVA Scorecard which measures investment funds vs. stock market index. </a:t>
            </a:r>
            <a:endParaRPr/>
          </a:p>
          <a:p>
            <a:pPr indent="-342900" lvl="1" marL="342900" rtl="0" algn="l">
              <a:lnSpc>
                <a:spcPct val="100000"/>
              </a:lnSpc>
              <a:spcBef>
                <a:spcPts val="600"/>
              </a:spcBef>
              <a:spcAft>
                <a:spcPts val="0"/>
              </a:spcAft>
              <a:buClr>
                <a:srgbClr val="8B0E55"/>
              </a:buClr>
              <a:buSzPts val="2000"/>
              <a:buFont typeface="Arial"/>
              <a:buChar char="•"/>
            </a:pPr>
            <a:r>
              <a:rPr lang="en-US" sz="2000"/>
              <a:t>Past 3-years, 86% of large-cap funds have underperformed the S&amp;P 500 (large cap) index</a:t>
            </a:r>
            <a:endParaRPr/>
          </a:p>
          <a:p>
            <a:pPr indent="-342900" lvl="1" marL="342900" rtl="0" algn="l">
              <a:lnSpc>
                <a:spcPct val="100000"/>
              </a:lnSpc>
              <a:spcBef>
                <a:spcPts val="600"/>
              </a:spcBef>
              <a:spcAft>
                <a:spcPts val="0"/>
              </a:spcAft>
              <a:buClr>
                <a:srgbClr val="8B0E55"/>
              </a:buClr>
              <a:buSzPts val="2000"/>
              <a:buFont typeface="Arial"/>
              <a:buChar char="•"/>
            </a:pPr>
            <a:r>
              <a:rPr lang="en-US" sz="2000"/>
              <a:t>Past 20-years, 95% of large-cap funds have underperformed the S&amp;P 500 index</a:t>
            </a:r>
            <a:endParaRPr/>
          </a:p>
          <a:p>
            <a:pPr indent="-342900" lvl="1" marL="342900" rtl="0" algn="l">
              <a:lnSpc>
                <a:spcPct val="100000"/>
              </a:lnSpc>
              <a:spcBef>
                <a:spcPts val="600"/>
              </a:spcBef>
              <a:spcAft>
                <a:spcPts val="0"/>
              </a:spcAft>
              <a:buClr>
                <a:srgbClr val="8B0E55"/>
              </a:buClr>
              <a:buSzPts val="2000"/>
              <a:buFont typeface="Arial"/>
              <a:buChar char="•"/>
            </a:pPr>
            <a:r>
              <a:rPr lang="en-US" sz="2000"/>
              <a:t>100% of large-cap growth funds underperformed the S&amp;P 500 Growth index based on risk-adjusted returns over the last 20-years</a:t>
            </a:r>
            <a:endParaRPr/>
          </a:p>
        </p:txBody>
      </p:sp>
      <p:sp>
        <p:nvSpPr>
          <p:cNvPr id="159" name="Google Shape;159;p2"/>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Chart, line chart&#10;&#10;Description automatically generated" id="160" name="Google Shape;160;p2"/>
          <p:cNvPicPr preferRelativeResize="0"/>
          <p:nvPr/>
        </p:nvPicPr>
        <p:blipFill rotWithShape="1">
          <a:blip r:embed="rId3">
            <a:alphaModFix/>
          </a:blip>
          <a:srcRect b="0" l="0" r="0" t="0"/>
          <a:stretch/>
        </p:blipFill>
        <p:spPr>
          <a:xfrm>
            <a:off x="5943600" y="1459714"/>
            <a:ext cx="4916277" cy="3762456"/>
          </a:xfrm>
          <a:prstGeom prst="rect">
            <a:avLst/>
          </a:prstGeom>
          <a:noFill/>
          <a:ln>
            <a:noFill/>
          </a:ln>
        </p:spPr>
      </p:pic>
      <p:sp>
        <p:nvSpPr>
          <p:cNvPr id="161" name="Google Shape;161;p2"/>
          <p:cNvSpPr txBox="1"/>
          <p:nvPr/>
        </p:nvSpPr>
        <p:spPr>
          <a:xfrm>
            <a:off x="237818" y="6202003"/>
            <a:ext cx="11255502" cy="63553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US" sz="1300" u="none" cap="none" strike="noStrike">
                <a:solidFill>
                  <a:schemeClr val="dk1"/>
                </a:solidFill>
                <a:latin typeface="Arial"/>
                <a:ea typeface="Arial"/>
                <a:cs typeface="Arial"/>
                <a:sym typeface="Arial"/>
              </a:rPr>
              <a:t>Disclaimer: The results are hypothetical results and are NOT an indicator of future results and do NOT represent returns that an investor actually attained. Indexes are unmanaged, do not reflect management or trading fees, and one cannot invest directly in an index. </a:t>
            </a:r>
            <a:endParaRPr/>
          </a:p>
          <a:p>
            <a:pPr indent="0" lvl="0" marL="0" marR="0" rtl="0" algn="l">
              <a:spcBef>
                <a:spcPts val="0"/>
              </a:spcBef>
              <a:spcAft>
                <a:spcPts val="0"/>
              </a:spcAft>
              <a:buNone/>
            </a:pPr>
            <a:r>
              <a:rPr lang="en-US" sz="1300">
                <a:solidFill>
                  <a:schemeClr val="dk1"/>
                </a:solidFill>
                <a:latin typeface="Arial"/>
                <a:ea typeface="Arial"/>
                <a:cs typeface="Arial"/>
                <a:sym typeface="Arial"/>
              </a:rPr>
              <a:t>Source: Stocks for the Long Run - Jeremy Siegel; SPIVA Scorecard at https://www.spglobal.com/spdji/en/documents/spiva/spiva-us-mid-year-2022.pdf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
          <p:cNvSpPr txBox="1"/>
          <p:nvPr>
            <p:ph type="title"/>
          </p:nvPr>
        </p:nvSpPr>
        <p:spPr>
          <a:xfrm>
            <a:off x="3291839" y="722376"/>
            <a:ext cx="7927691" cy="87782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578"/>
              </a:buClr>
              <a:buSzPts val="4400"/>
              <a:buFont typeface="Arial"/>
              <a:buNone/>
            </a:pPr>
            <a:r>
              <a:rPr lang="en-US">
                <a:solidFill>
                  <a:srgbClr val="004578"/>
                </a:solidFill>
              </a:rPr>
              <a:t>Investment Factors</a:t>
            </a:r>
            <a:endParaRPr/>
          </a:p>
        </p:txBody>
      </p:sp>
      <p:sp>
        <p:nvSpPr>
          <p:cNvPr id="167" name="Google Shape;167;p3"/>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Balance stone with spa on river coast" id="168" name="Google Shape;168;p3"/>
          <p:cNvPicPr preferRelativeResize="0"/>
          <p:nvPr/>
        </p:nvPicPr>
        <p:blipFill rotWithShape="1">
          <a:blip r:embed="rId3">
            <a:alphaModFix/>
          </a:blip>
          <a:srcRect b="0" l="6002" r="61906" t="12500"/>
          <a:stretch/>
        </p:blipFill>
        <p:spPr>
          <a:xfrm>
            <a:off x="137040" y="722376"/>
            <a:ext cx="3004686" cy="5460525"/>
          </a:xfrm>
          <a:prstGeom prst="rect">
            <a:avLst/>
          </a:prstGeom>
          <a:noFill/>
          <a:ln>
            <a:noFill/>
          </a:ln>
        </p:spPr>
      </p:pic>
      <p:sp>
        <p:nvSpPr>
          <p:cNvPr id="169" name="Google Shape;169;p3"/>
          <p:cNvSpPr txBox="1"/>
          <p:nvPr/>
        </p:nvSpPr>
        <p:spPr>
          <a:xfrm>
            <a:off x="3831257" y="1600200"/>
            <a:ext cx="6848857" cy="458270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000"/>
              <a:buFont typeface="Noto Sans Symbols"/>
              <a:buNone/>
            </a:pPr>
            <a:r>
              <a:rPr lang="en-US" sz="2000">
                <a:solidFill>
                  <a:schemeClr val="dk2"/>
                </a:solidFill>
                <a:latin typeface="Arial"/>
                <a:ea typeface="Arial"/>
                <a:cs typeface="Arial"/>
                <a:sym typeface="Arial"/>
              </a:rPr>
              <a:t>Formal academic models have explained individual stock performance since the 1960s. In the research since, roughly 500 factors have been documented that explain individual stock outperformance, organized into the following categories: </a:t>
            </a:r>
            <a:endParaRPr/>
          </a:p>
          <a:p>
            <a:pPr indent="0" lvl="0" marL="0" marR="0" rtl="0" algn="ctr">
              <a:lnSpc>
                <a:spcPct val="100000"/>
              </a:lnSpc>
              <a:spcBef>
                <a:spcPts val="0"/>
              </a:spcBef>
              <a:spcAft>
                <a:spcPts val="0"/>
              </a:spcAft>
              <a:buClr>
                <a:schemeClr val="accent2"/>
              </a:buClr>
              <a:buSzPts val="2000"/>
              <a:buFont typeface="Noto Sans Symbols"/>
              <a:buNone/>
            </a:pPr>
            <a:r>
              <a:t/>
            </a:r>
            <a:endParaRPr sz="2000">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000"/>
              <a:buFont typeface="Noto Sans Symbols"/>
              <a:buNone/>
            </a:pPr>
            <a:r>
              <a:rPr lang="en-US" sz="2000">
                <a:solidFill>
                  <a:schemeClr val="dk2"/>
                </a:solidFill>
                <a:latin typeface="Arial"/>
                <a:ea typeface="Arial"/>
                <a:cs typeface="Arial"/>
                <a:sym typeface="Arial"/>
              </a:rPr>
              <a:t>Size </a:t>
            </a:r>
            <a:endParaRPr/>
          </a:p>
          <a:p>
            <a:pPr indent="0" lvl="0" marL="0" marR="0" rtl="0" algn="ctr">
              <a:lnSpc>
                <a:spcPct val="100000"/>
              </a:lnSpc>
              <a:spcBef>
                <a:spcPts val="0"/>
              </a:spcBef>
              <a:spcAft>
                <a:spcPts val="0"/>
              </a:spcAft>
              <a:buClr>
                <a:schemeClr val="accent2"/>
              </a:buClr>
              <a:buSzPts val="2000"/>
              <a:buFont typeface="Noto Sans Symbols"/>
              <a:buNone/>
            </a:pPr>
            <a:r>
              <a:rPr lang="en-US" sz="2000">
                <a:solidFill>
                  <a:schemeClr val="dk2"/>
                </a:solidFill>
                <a:latin typeface="Arial"/>
                <a:ea typeface="Arial"/>
                <a:cs typeface="Arial"/>
                <a:sym typeface="Arial"/>
              </a:rPr>
              <a:t>Value</a:t>
            </a:r>
            <a:endParaRPr/>
          </a:p>
          <a:p>
            <a:pPr indent="0" lvl="0" marL="0" marR="0" rtl="0" algn="ctr">
              <a:lnSpc>
                <a:spcPct val="100000"/>
              </a:lnSpc>
              <a:spcBef>
                <a:spcPts val="0"/>
              </a:spcBef>
              <a:spcAft>
                <a:spcPts val="0"/>
              </a:spcAft>
              <a:buClr>
                <a:schemeClr val="accent2"/>
              </a:buClr>
              <a:buSzPts val="2000"/>
              <a:buFont typeface="Noto Sans Symbols"/>
              <a:buNone/>
            </a:pPr>
            <a:r>
              <a:rPr lang="en-US" sz="2000">
                <a:solidFill>
                  <a:schemeClr val="dk2"/>
                </a:solidFill>
                <a:latin typeface="Arial"/>
                <a:ea typeface="Arial"/>
                <a:cs typeface="Arial"/>
                <a:sym typeface="Arial"/>
              </a:rPr>
              <a:t>Investment</a:t>
            </a:r>
            <a:endParaRPr/>
          </a:p>
          <a:p>
            <a:pPr indent="0" lvl="0" marL="0" marR="0" rtl="0" algn="ctr">
              <a:lnSpc>
                <a:spcPct val="100000"/>
              </a:lnSpc>
              <a:spcBef>
                <a:spcPts val="0"/>
              </a:spcBef>
              <a:spcAft>
                <a:spcPts val="0"/>
              </a:spcAft>
              <a:buClr>
                <a:schemeClr val="accent2"/>
              </a:buClr>
              <a:buSzPts val="2000"/>
              <a:buFont typeface="Noto Sans Symbols"/>
              <a:buNone/>
            </a:pPr>
            <a:r>
              <a:rPr lang="en-US" sz="2000">
                <a:solidFill>
                  <a:schemeClr val="dk2"/>
                </a:solidFill>
                <a:latin typeface="Arial"/>
                <a:ea typeface="Arial"/>
                <a:cs typeface="Arial"/>
                <a:sym typeface="Arial"/>
              </a:rPr>
              <a:t>Momentum</a:t>
            </a:r>
            <a:endParaRPr/>
          </a:p>
          <a:p>
            <a:pPr indent="0" lvl="0" marL="0" marR="0" rtl="0" algn="ctr">
              <a:lnSpc>
                <a:spcPct val="100000"/>
              </a:lnSpc>
              <a:spcBef>
                <a:spcPts val="0"/>
              </a:spcBef>
              <a:spcAft>
                <a:spcPts val="0"/>
              </a:spcAft>
              <a:buClr>
                <a:schemeClr val="accent2"/>
              </a:buClr>
              <a:buSzPts val="2000"/>
              <a:buFont typeface="Noto Sans Symbols"/>
              <a:buNone/>
            </a:pPr>
            <a:r>
              <a:rPr lang="en-US" sz="2000">
                <a:solidFill>
                  <a:schemeClr val="dk2"/>
                </a:solidFill>
                <a:latin typeface="Arial"/>
                <a:ea typeface="Arial"/>
                <a:cs typeface="Arial"/>
                <a:sym typeface="Arial"/>
              </a:rPr>
              <a:t>Expected Growth</a:t>
            </a:r>
            <a:endParaRPr/>
          </a:p>
          <a:p>
            <a:pPr indent="0" lvl="0" marL="0" marR="0" rtl="0" algn="ctr">
              <a:lnSpc>
                <a:spcPct val="100000"/>
              </a:lnSpc>
              <a:spcBef>
                <a:spcPts val="0"/>
              </a:spcBef>
              <a:spcAft>
                <a:spcPts val="0"/>
              </a:spcAft>
              <a:buClr>
                <a:schemeClr val="accent2"/>
              </a:buClr>
              <a:buSzPts val="2000"/>
              <a:buFont typeface="Noto Sans Symbols"/>
              <a:buNone/>
            </a:pPr>
            <a:r>
              <a:rPr lang="en-US" sz="2000">
                <a:solidFill>
                  <a:schemeClr val="dk2"/>
                </a:solidFill>
                <a:latin typeface="Arial"/>
                <a:ea typeface="Arial"/>
                <a:cs typeface="Arial"/>
                <a:sym typeface="Arial"/>
              </a:rPr>
              <a:t>Profitability / Quality</a:t>
            </a:r>
            <a:endParaRPr/>
          </a:p>
          <a:p>
            <a:pPr indent="0" lvl="0" marL="0" marR="0" rtl="0" algn="ctr">
              <a:lnSpc>
                <a:spcPct val="100000"/>
              </a:lnSpc>
              <a:spcBef>
                <a:spcPts val="0"/>
              </a:spcBef>
              <a:spcAft>
                <a:spcPts val="0"/>
              </a:spcAft>
              <a:buClr>
                <a:schemeClr val="accent2"/>
              </a:buClr>
              <a:buSzPts val="2000"/>
              <a:buFont typeface="Noto Sans Symbols"/>
              <a:buNone/>
            </a:pPr>
            <a:r>
              <a:rPr lang="en-US" sz="2000">
                <a:solidFill>
                  <a:schemeClr val="dk2"/>
                </a:solidFill>
                <a:latin typeface="Arial"/>
                <a:ea typeface="Arial"/>
                <a:cs typeface="Arial"/>
                <a:sym typeface="Arial"/>
              </a:rPr>
              <a:t>High Beta vs. Low Volatility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ph type="title"/>
          </p:nvPr>
        </p:nvSpPr>
        <p:spPr>
          <a:xfrm>
            <a:off x="420624" y="365125"/>
            <a:ext cx="10542900" cy="635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4578"/>
              </a:buClr>
              <a:buSzPts val="4800"/>
              <a:buFont typeface="Arial"/>
              <a:buNone/>
            </a:pPr>
            <a:r>
              <a:rPr lang="en-US" sz="4800"/>
              <a:t>Traditional Factors</a:t>
            </a:r>
            <a:endParaRPr sz="4800">
              <a:solidFill>
                <a:srgbClr val="004578"/>
              </a:solidFill>
            </a:endParaRPr>
          </a:p>
        </p:txBody>
      </p:sp>
      <p:sp>
        <p:nvSpPr>
          <p:cNvPr id="175" name="Google Shape;175;p4"/>
          <p:cNvSpPr txBox="1"/>
          <p:nvPr>
            <p:ph idx="1" type="body"/>
          </p:nvPr>
        </p:nvSpPr>
        <p:spPr>
          <a:xfrm>
            <a:off x="420625" y="1268085"/>
            <a:ext cx="10946892" cy="476392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000"/>
              <a:buNone/>
            </a:pPr>
            <a:r>
              <a:rPr b="1" lang="en-US" sz="2000"/>
              <a:t>Volatility: </a:t>
            </a:r>
            <a:r>
              <a:rPr lang="en-US" sz="2000"/>
              <a:t>While high beta historically was associated with higher absolute returns, the low volatility stocks have delivered higher risk-adjusted returns. Many investors, such as individuals, pension funds and mutual funds, are constrained in the leverage that they can take, and therefore must overweight riskier securities instead, creating a Low volatility anomaly.</a:t>
            </a:r>
            <a:endParaRPr/>
          </a:p>
          <a:p>
            <a:pPr indent="-228600" lvl="0" marL="228600" rtl="0" algn="l">
              <a:lnSpc>
                <a:spcPct val="100000"/>
              </a:lnSpc>
              <a:spcBef>
                <a:spcPts val="1000"/>
              </a:spcBef>
              <a:spcAft>
                <a:spcPts val="0"/>
              </a:spcAft>
              <a:buSzPts val="2000"/>
              <a:buNone/>
            </a:pPr>
            <a:r>
              <a:rPr b="1" lang="en-US" sz="2000"/>
              <a:t>Small Size: </a:t>
            </a:r>
            <a:r>
              <a:rPr lang="en-US" sz="2000"/>
              <a:t>One of the oldest and most persuasive arguments in the stock market is that small stocks outperform large stocks. However, recent research to suggest that “There Is No Size Effect”</a:t>
            </a:r>
            <a:endParaRPr sz="2000" strike="sngStrike"/>
          </a:p>
          <a:p>
            <a:pPr indent="-228600" lvl="0" marL="228600" rtl="0" algn="l">
              <a:lnSpc>
                <a:spcPct val="100000"/>
              </a:lnSpc>
              <a:spcBef>
                <a:spcPts val="1000"/>
              </a:spcBef>
              <a:spcAft>
                <a:spcPts val="0"/>
              </a:spcAft>
              <a:buSzPts val="2000"/>
              <a:buNone/>
            </a:pPr>
            <a:r>
              <a:rPr b="1" lang="en-US" sz="2000"/>
              <a:t>Value:</a:t>
            </a:r>
            <a:r>
              <a:rPr lang="en-US" sz="2000"/>
              <a:t> the most famous factor, is the tendency for relatively cheap stocks to outperform relatively expensive stocks over time. Recent academic research suggests the value factor can be eliminated since it can be better explained using other factors</a:t>
            </a:r>
            <a:endParaRPr sz="2000" strike="sngStrike"/>
          </a:p>
        </p:txBody>
      </p:sp>
      <p:sp>
        <p:nvSpPr>
          <p:cNvPr id="176" name="Google Shape;176;p4"/>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txBox="1"/>
          <p:nvPr>
            <p:ph type="title"/>
          </p:nvPr>
        </p:nvSpPr>
        <p:spPr>
          <a:xfrm>
            <a:off x="420624" y="365125"/>
            <a:ext cx="10543032" cy="63553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4578"/>
              </a:buClr>
              <a:buSzPts val="4800"/>
              <a:buFont typeface="Arial"/>
              <a:buNone/>
            </a:pPr>
            <a:r>
              <a:rPr lang="en-US" sz="4800"/>
              <a:t>Modern Factors</a:t>
            </a:r>
            <a:endParaRPr/>
          </a:p>
        </p:txBody>
      </p:sp>
      <p:sp>
        <p:nvSpPr>
          <p:cNvPr id="182" name="Google Shape;182;p5"/>
          <p:cNvSpPr txBox="1"/>
          <p:nvPr>
            <p:ph idx="1" type="body"/>
          </p:nvPr>
        </p:nvSpPr>
        <p:spPr>
          <a:xfrm>
            <a:off x="420625" y="1268085"/>
            <a:ext cx="10946892" cy="476392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000"/>
              <a:buNone/>
            </a:pPr>
            <a:r>
              <a:rPr b="1" lang="en-US" sz="2000"/>
              <a:t>Momentum</a:t>
            </a:r>
            <a:r>
              <a:rPr lang="en-US" sz="2000"/>
              <a:t> is the tendency for past price performance to continue in the near future. However, the q-factor model has found that the Momentum factor can be explained by a combination of Profitability and Expected Growth.</a:t>
            </a:r>
            <a:endParaRPr/>
          </a:p>
          <a:p>
            <a:pPr indent="-228600" lvl="0" marL="228600" rtl="0" algn="l">
              <a:lnSpc>
                <a:spcPct val="100000"/>
              </a:lnSpc>
              <a:spcBef>
                <a:spcPts val="1000"/>
              </a:spcBef>
              <a:spcAft>
                <a:spcPts val="0"/>
              </a:spcAft>
              <a:buSzPts val="2000"/>
              <a:buNone/>
            </a:pPr>
            <a:r>
              <a:rPr b="1" lang="en-US" sz="2000"/>
              <a:t>Profitability</a:t>
            </a:r>
            <a:r>
              <a:rPr lang="en-US" sz="2000"/>
              <a:t> is the observation that investing in highly profitable stocks tend to significantly outperform companies of lower profitability.</a:t>
            </a:r>
            <a:endParaRPr/>
          </a:p>
          <a:p>
            <a:pPr indent="-228600" lvl="0" marL="228600" rtl="0" algn="l">
              <a:lnSpc>
                <a:spcPct val="100000"/>
              </a:lnSpc>
              <a:spcBef>
                <a:spcPts val="1000"/>
              </a:spcBef>
              <a:spcAft>
                <a:spcPts val="0"/>
              </a:spcAft>
              <a:buSzPts val="2000"/>
              <a:buNone/>
            </a:pPr>
            <a:r>
              <a:rPr b="1" lang="en-US" sz="2000"/>
              <a:t>Investment</a:t>
            </a:r>
            <a:r>
              <a:rPr lang="en-US" sz="2000"/>
              <a:t> is the observation that firms that are more conservative in asset growth have higher future returns. </a:t>
            </a:r>
            <a:endParaRPr/>
          </a:p>
          <a:p>
            <a:pPr indent="-228600" lvl="0" marL="228600" rtl="0" algn="l">
              <a:lnSpc>
                <a:spcPct val="100000"/>
              </a:lnSpc>
              <a:spcBef>
                <a:spcPts val="1000"/>
              </a:spcBef>
              <a:spcAft>
                <a:spcPts val="0"/>
              </a:spcAft>
              <a:buSzPts val="2000"/>
              <a:buNone/>
            </a:pPr>
            <a:r>
              <a:rPr b="1" lang="en-US" sz="2000"/>
              <a:t>Expected Growth</a:t>
            </a:r>
            <a:r>
              <a:rPr lang="en-US" sz="2000"/>
              <a:t> is a combination of the firm’s valuation, cash flow, and profitability.</a:t>
            </a:r>
            <a:endParaRPr/>
          </a:p>
        </p:txBody>
      </p:sp>
      <p:sp>
        <p:nvSpPr>
          <p:cNvPr id="183" name="Google Shape;183;p5"/>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6"/>
          <p:cNvSpPr txBox="1"/>
          <p:nvPr>
            <p:ph type="title"/>
          </p:nvPr>
        </p:nvSpPr>
        <p:spPr>
          <a:xfrm>
            <a:off x="420624" y="365125"/>
            <a:ext cx="10543032" cy="63553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4578"/>
              </a:buClr>
              <a:buSzPts val="4800"/>
              <a:buFont typeface="Arial"/>
              <a:buNone/>
            </a:pPr>
            <a:r>
              <a:rPr lang="en-US" sz="4800"/>
              <a:t> </a:t>
            </a:r>
            <a:endParaRPr/>
          </a:p>
        </p:txBody>
      </p:sp>
      <p:sp>
        <p:nvSpPr>
          <p:cNvPr id="190" name="Google Shape;190;p6"/>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91" name="Google Shape;191;p6"/>
          <p:cNvSpPr txBox="1"/>
          <p:nvPr/>
        </p:nvSpPr>
        <p:spPr>
          <a:xfrm>
            <a:off x="237818" y="6202003"/>
            <a:ext cx="11255502" cy="63553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1300">
                <a:solidFill>
                  <a:schemeClr val="dk1"/>
                </a:solidFill>
                <a:latin typeface="Arial"/>
                <a:ea typeface="Arial"/>
                <a:cs typeface="Arial"/>
                <a:sym typeface="Arial"/>
              </a:rPr>
              <a:t>Disclaimer: The results are hypothetical results and are NOT an indicator of future results and do NOT represent returns that an investor actually attained. Indexes are unmanaged, do not reflect management or trading fees, and one cannot invest directly in an index. </a:t>
            </a:r>
            <a:endParaRPr/>
          </a:p>
          <a:p>
            <a:pPr indent="0" lvl="0" marL="0" marR="0" rtl="0" algn="l">
              <a:spcBef>
                <a:spcPts val="0"/>
              </a:spcBef>
              <a:spcAft>
                <a:spcPts val="0"/>
              </a:spcAft>
              <a:buNone/>
            </a:pPr>
            <a:r>
              <a:rPr lang="en-US" sz="1300">
                <a:solidFill>
                  <a:schemeClr val="dk1"/>
                </a:solidFill>
                <a:latin typeface="Arial"/>
                <a:ea typeface="Arial"/>
                <a:cs typeface="Arial"/>
                <a:sym typeface="Arial"/>
              </a:rPr>
              <a:t>Source: https://www.spglobal.com/spdji/en/documents/performance-reports/dashboard-sp-500-factor.pdf</a:t>
            </a:r>
            <a:endParaRPr/>
          </a:p>
        </p:txBody>
      </p:sp>
      <p:sp>
        <p:nvSpPr>
          <p:cNvPr id="192" name="Google Shape;192;p6"/>
          <p:cNvSpPr txBox="1"/>
          <p:nvPr/>
        </p:nvSpPr>
        <p:spPr>
          <a:xfrm>
            <a:off x="9695911" y="3270201"/>
            <a:ext cx="1797409" cy="3488247"/>
          </a:xfrm>
          <a:prstGeom prst="rect">
            <a:avLst/>
          </a:prstGeom>
          <a:noFill/>
          <a:ln>
            <a:noFill/>
          </a:ln>
        </p:spPr>
        <p:txBody>
          <a:bodyPr anchorCtr="0" anchor="t" bIns="45700" lIns="91425" spcFirstLastPara="1" rIns="91425" wrap="square" tIns="45700">
            <a:normAutofit/>
          </a:bodyPr>
          <a:lstStyle/>
          <a:p>
            <a:pPr indent="-55879" lvl="0" marL="182880" marR="0" rtl="0" algn="l">
              <a:lnSpc>
                <a:spcPct val="100000"/>
              </a:lnSpc>
              <a:spcBef>
                <a:spcPts val="0"/>
              </a:spcBef>
              <a:spcAft>
                <a:spcPts val="0"/>
              </a:spcAft>
              <a:buClr>
                <a:srgbClr val="8B0E55"/>
              </a:buClr>
              <a:buSzPts val="2000"/>
              <a:buFont typeface="Arial"/>
              <a:buNone/>
            </a:pPr>
            <a:r>
              <a:t/>
            </a:r>
            <a:endParaRPr sz="2000">
              <a:solidFill>
                <a:schemeClr val="dk2"/>
              </a:solidFill>
              <a:latin typeface="Arial"/>
              <a:ea typeface="Arial"/>
              <a:cs typeface="Arial"/>
              <a:sym typeface="Arial"/>
            </a:endParaRPr>
          </a:p>
        </p:txBody>
      </p:sp>
      <p:sp>
        <p:nvSpPr>
          <p:cNvPr id="193" name="Google Shape;193;p6"/>
          <p:cNvSpPr txBox="1"/>
          <p:nvPr/>
        </p:nvSpPr>
        <p:spPr>
          <a:xfrm>
            <a:off x="-1719454" y="4397910"/>
            <a:ext cx="3914544" cy="1784429"/>
          </a:xfrm>
          <a:prstGeom prst="rect">
            <a:avLst/>
          </a:prstGeom>
          <a:noFill/>
          <a:ln>
            <a:noFill/>
          </a:ln>
        </p:spPr>
        <p:txBody>
          <a:bodyPr anchorCtr="0" anchor="t" bIns="45700" lIns="91425" spcFirstLastPara="1" rIns="91425" wrap="square" tIns="45700">
            <a:normAutofit/>
          </a:bodyPr>
          <a:lstStyle/>
          <a:p>
            <a:pPr indent="-55879" lvl="0" marL="182880" marR="0" rtl="0" algn="l">
              <a:lnSpc>
                <a:spcPct val="100000"/>
              </a:lnSpc>
              <a:spcBef>
                <a:spcPts val="0"/>
              </a:spcBef>
              <a:spcAft>
                <a:spcPts val="0"/>
              </a:spcAft>
              <a:buClr>
                <a:srgbClr val="8B0E55"/>
              </a:buClr>
              <a:buSzPts val="2000"/>
              <a:buFont typeface="Arial"/>
              <a:buNone/>
            </a:pPr>
            <a:r>
              <a:t/>
            </a:r>
            <a:endParaRPr sz="2000">
              <a:solidFill>
                <a:schemeClr val="dk2"/>
              </a:solidFill>
              <a:latin typeface="Arial"/>
              <a:ea typeface="Arial"/>
              <a:cs typeface="Arial"/>
              <a:sym typeface="Arial"/>
            </a:endParaRPr>
          </a:p>
        </p:txBody>
      </p:sp>
      <p:pic>
        <p:nvPicPr>
          <p:cNvPr descr="Chart&#10;&#10;Description automatically generated" id="194" name="Google Shape;194;p6"/>
          <p:cNvPicPr preferRelativeResize="0"/>
          <p:nvPr/>
        </p:nvPicPr>
        <p:blipFill rotWithShape="1">
          <a:blip r:embed="rId3">
            <a:alphaModFix/>
          </a:blip>
          <a:srcRect b="0" l="0" r="0" t="0"/>
          <a:stretch/>
        </p:blipFill>
        <p:spPr>
          <a:xfrm>
            <a:off x="959659" y="335645"/>
            <a:ext cx="9811819" cy="56904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7"/>
          <p:cNvSpPr txBox="1"/>
          <p:nvPr>
            <p:ph type="title"/>
          </p:nvPr>
        </p:nvSpPr>
        <p:spPr>
          <a:xfrm>
            <a:off x="3291839" y="722376"/>
            <a:ext cx="7927691" cy="546052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578"/>
              </a:buClr>
              <a:buSzPts val="4400"/>
              <a:buFont typeface="Arial"/>
              <a:buNone/>
            </a:pPr>
            <a:r>
              <a:rPr lang="en-US">
                <a:solidFill>
                  <a:srgbClr val="004578"/>
                </a:solidFill>
              </a:rPr>
              <a:t>Bloomberg Investment Models</a:t>
            </a:r>
            <a:endParaRPr/>
          </a:p>
        </p:txBody>
      </p:sp>
      <p:sp>
        <p:nvSpPr>
          <p:cNvPr id="200" name="Google Shape;200;p7"/>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Balance stone with spa on river coast" id="201" name="Google Shape;201;p7"/>
          <p:cNvPicPr preferRelativeResize="0"/>
          <p:nvPr/>
        </p:nvPicPr>
        <p:blipFill rotWithShape="1">
          <a:blip r:embed="rId3">
            <a:alphaModFix/>
          </a:blip>
          <a:srcRect b="0" l="6002" r="61906" t="12500"/>
          <a:stretch/>
        </p:blipFill>
        <p:spPr>
          <a:xfrm>
            <a:off x="137040" y="722376"/>
            <a:ext cx="3004686" cy="546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8"/>
          <p:cNvSpPr txBox="1"/>
          <p:nvPr>
            <p:ph idx="1" type="body"/>
          </p:nvPr>
        </p:nvSpPr>
        <p:spPr>
          <a:xfrm>
            <a:off x="420625" y="1160980"/>
            <a:ext cx="5573775" cy="487102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000"/>
              <a:buNone/>
            </a:pPr>
            <a:r>
              <a:rPr b="1" lang="en-US" sz="2000"/>
              <a:t>Model: </a:t>
            </a:r>
            <a:endParaRPr/>
          </a:p>
          <a:p>
            <a:pPr indent="-342900" lvl="1" marL="342900" rtl="0" algn="l">
              <a:lnSpc>
                <a:spcPct val="100000"/>
              </a:lnSpc>
              <a:spcBef>
                <a:spcPts val="600"/>
              </a:spcBef>
              <a:spcAft>
                <a:spcPts val="0"/>
              </a:spcAft>
              <a:buClr>
                <a:srgbClr val="8B0E55"/>
              </a:buClr>
              <a:buSzPts val="2000"/>
              <a:buFont typeface="Arial"/>
              <a:buChar char="•"/>
            </a:pPr>
            <a:r>
              <a:rPr lang="en-US" sz="2000"/>
              <a:t>Low Volatility, Value, Profitability, &amp; Momentum, Market Momentum</a:t>
            </a:r>
            <a:endParaRPr/>
          </a:p>
          <a:p>
            <a:pPr indent="-342900" lvl="1" marL="342900" rtl="0" algn="l">
              <a:lnSpc>
                <a:spcPct val="100000"/>
              </a:lnSpc>
              <a:spcBef>
                <a:spcPts val="600"/>
              </a:spcBef>
              <a:spcAft>
                <a:spcPts val="0"/>
              </a:spcAft>
              <a:buClr>
                <a:srgbClr val="8B0E55"/>
              </a:buClr>
              <a:buSzPts val="2000"/>
              <a:buFont typeface="Arial"/>
              <a:buChar char="•"/>
            </a:pPr>
            <a:r>
              <a:rPr lang="en-US" sz="2000"/>
              <a:t>Rank and select best 20 stocks, rebalance monthly</a:t>
            </a:r>
            <a:endParaRPr/>
          </a:p>
          <a:p>
            <a:pPr indent="-342900" lvl="1" marL="342900" rtl="0" algn="l">
              <a:lnSpc>
                <a:spcPct val="100000"/>
              </a:lnSpc>
              <a:spcBef>
                <a:spcPts val="600"/>
              </a:spcBef>
              <a:spcAft>
                <a:spcPts val="0"/>
              </a:spcAft>
              <a:buClr>
                <a:srgbClr val="8B0E55"/>
              </a:buClr>
              <a:buSzPts val="2000"/>
              <a:buFont typeface="Arial"/>
              <a:buChar char="•"/>
            </a:pPr>
            <a:r>
              <a:rPr lang="en-US" sz="2000"/>
              <a:t>Timeframe: Jan 2003 to Sept 2019</a:t>
            </a:r>
            <a:endParaRPr/>
          </a:p>
          <a:p>
            <a:pPr indent="-228600" lvl="0" marL="228600" rtl="0" algn="l">
              <a:lnSpc>
                <a:spcPct val="100000"/>
              </a:lnSpc>
              <a:spcBef>
                <a:spcPts val="600"/>
              </a:spcBef>
              <a:spcAft>
                <a:spcPts val="0"/>
              </a:spcAft>
              <a:buSzPts val="2000"/>
              <a:buNone/>
            </a:pPr>
            <a:r>
              <a:rPr b="1" lang="en-US" sz="2000"/>
              <a:t>Results: </a:t>
            </a:r>
            <a:endParaRPr/>
          </a:p>
          <a:p>
            <a:pPr indent="-342900" lvl="1" marL="342900" rtl="0" algn="l">
              <a:lnSpc>
                <a:spcPct val="100000"/>
              </a:lnSpc>
              <a:spcBef>
                <a:spcPts val="600"/>
              </a:spcBef>
              <a:spcAft>
                <a:spcPts val="0"/>
              </a:spcAft>
              <a:buClr>
                <a:srgbClr val="8B0E55"/>
              </a:buClr>
              <a:buSzPts val="2000"/>
              <a:buFont typeface="Arial"/>
              <a:buChar char="•"/>
            </a:pPr>
            <a:r>
              <a:rPr lang="en-US" sz="2000"/>
              <a:t>Produced a 40% annualized improvement vs. the market with less risk.</a:t>
            </a:r>
            <a:endParaRPr/>
          </a:p>
          <a:p>
            <a:pPr indent="-342900" lvl="1" marL="342900" rtl="0" algn="l">
              <a:lnSpc>
                <a:spcPct val="100000"/>
              </a:lnSpc>
              <a:spcBef>
                <a:spcPts val="600"/>
              </a:spcBef>
              <a:spcAft>
                <a:spcPts val="0"/>
              </a:spcAft>
              <a:buClr>
                <a:srgbClr val="8B0E55"/>
              </a:buClr>
              <a:buSzPts val="2000"/>
              <a:buFont typeface="Arial"/>
              <a:buChar char="•"/>
            </a:pPr>
            <a:r>
              <a:rPr lang="en-US" sz="2000"/>
              <a:t>Double the cumulative return over 15 years. </a:t>
            </a:r>
            <a:endParaRPr/>
          </a:p>
        </p:txBody>
      </p:sp>
      <p:sp>
        <p:nvSpPr>
          <p:cNvPr id="208" name="Google Shape;208;p8"/>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Chart, line chart&#10;&#10;Description automatically generated" id="209" name="Google Shape;209;p8"/>
          <p:cNvPicPr preferRelativeResize="0"/>
          <p:nvPr/>
        </p:nvPicPr>
        <p:blipFill rotWithShape="1">
          <a:blip r:embed="rId3">
            <a:alphaModFix/>
          </a:blip>
          <a:srcRect b="0" l="0" r="14622" t="0"/>
          <a:stretch/>
        </p:blipFill>
        <p:spPr>
          <a:xfrm>
            <a:off x="6123075" y="847882"/>
            <a:ext cx="4840582" cy="3604479"/>
          </a:xfrm>
          <a:prstGeom prst="rect">
            <a:avLst/>
          </a:prstGeom>
          <a:noFill/>
          <a:ln>
            <a:noFill/>
          </a:ln>
        </p:spPr>
      </p:pic>
      <p:sp>
        <p:nvSpPr>
          <p:cNvPr id="210" name="Google Shape;210;p8"/>
          <p:cNvSpPr txBox="1"/>
          <p:nvPr/>
        </p:nvSpPr>
        <p:spPr>
          <a:xfrm>
            <a:off x="219456" y="6172200"/>
            <a:ext cx="11283696"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dk1"/>
                </a:solidFill>
                <a:latin typeface="Arial"/>
                <a:ea typeface="Arial"/>
                <a:cs typeface="Arial"/>
                <a:sym typeface="Arial"/>
              </a:rPr>
              <a:t>Disclaimer: The results are hypothetical results and are NOT an indicator of future results and do NOT represent returns that an investor actually attained. Indexes are unmanaged, do not reflect management or trading fees, and one cannot invest directly in an index. </a:t>
            </a:r>
            <a:endParaRPr/>
          </a:p>
          <a:p>
            <a:pPr indent="0" lvl="0" marL="0" marR="0" rtl="0" algn="l">
              <a:spcBef>
                <a:spcPts val="0"/>
              </a:spcBef>
              <a:spcAft>
                <a:spcPts val="0"/>
              </a:spcAft>
              <a:buNone/>
            </a:pPr>
            <a:r>
              <a:rPr lang="en-US" sz="1300">
                <a:solidFill>
                  <a:schemeClr val="dk1"/>
                </a:solidFill>
                <a:latin typeface="Arial"/>
                <a:ea typeface="Arial"/>
                <a:cs typeface="Arial"/>
                <a:sym typeface="Arial"/>
              </a:rPr>
              <a:t>Source: https://cmtassociation.org/wp-content/uploads/2020/03/Cain-and-Connors-2020-Dow-Award-1.pdf</a:t>
            </a:r>
            <a:endParaRPr/>
          </a:p>
        </p:txBody>
      </p:sp>
      <p:pic>
        <p:nvPicPr>
          <p:cNvPr id="211" name="Google Shape;211;p8"/>
          <p:cNvPicPr preferRelativeResize="0"/>
          <p:nvPr/>
        </p:nvPicPr>
        <p:blipFill rotWithShape="1">
          <a:blip r:embed="rId4">
            <a:alphaModFix/>
          </a:blip>
          <a:srcRect b="0" l="0" r="0" t="0"/>
          <a:stretch/>
        </p:blipFill>
        <p:spPr>
          <a:xfrm>
            <a:off x="6197602" y="4467263"/>
            <a:ext cx="4942365" cy="1602283"/>
          </a:xfrm>
          <a:prstGeom prst="rect">
            <a:avLst/>
          </a:prstGeom>
          <a:noFill/>
          <a:ln>
            <a:noFill/>
          </a:ln>
        </p:spPr>
      </p:pic>
      <p:sp>
        <p:nvSpPr>
          <p:cNvPr id="212" name="Google Shape;212;p8"/>
          <p:cNvSpPr txBox="1"/>
          <p:nvPr>
            <p:ph type="title"/>
          </p:nvPr>
        </p:nvSpPr>
        <p:spPr>
          <a:xfrm>
            <a:off x="420624" y="365125"/>
            <a:ext cx="10543032" cy="6355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4578"/>
              </a:buClr>
              <a:buSzPct val="100000"/>
              <a:buFont typeface="Arial"/>
              <a:buNone/>
            </a:pPr>
            <a:r>
              <a:rPr lang="en-US" sz="5400"/>
              <a:t>Quantamentals Model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19" name="Google Shape;219;p9"/>
          <p:cNvSpPr txBox="1"/>
          <p:nvPr/>
        </p:nvSpPr>
        <p:spPr>
          <a:xfrm>
            <a:off x="219456" y="6172200"/>
            <a:ext cx="11283696"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dk1"/>
                </a:solidFill>
                <a:latin typeface="Arial"/>
                <a:ea typeface="Arial"/>
                <a:cs typeface="Arial"/>
                <a:sym typeface="Arial"/>
              </a:rPr>
              <a:t>Disclaimer: The results are hypothetical results and are NOT an indicator of future results and do NOT represent returns that an investor actually attained. Indexes are unmanaged, do not reflect management or trading fees, and one cannot invest directly in an index. </a:t>
            </a:r>
            <a:endParaRPr/>
          </a:p>
          <a:p>
            <a:pPr indent="0" lvl="0" marL="0" marR="0" rtl="0" algn="l">
              <a:spcBef>
                <a:spcPts val="0"/>
              </a:spcBef>
              <a:spcAft>
                <a:spcPts val="0"/>
              </a:spcAft>
              <a:buNone/>
            </a:pPr>
            <a:r>
              <a:rPr lang="en-US" sz="1300">
                <a:solidFill>
                  <a:schemeClr val="dk1"/>
                </a:solidFill>
                <a:latin typeface="Arial"/>
                <a:ea typeface="Arial"/>
                <a:cs typeface="Arial"/>
                <a:sym typeface="Arial"/>
              </a:rPr>
              <a:t>Source: https://twitter.com/GinaMartinAdams/status/1598431923294150656?cxt=HHwWgIC9mbHX4q4sAAAA</a:t>
            </a:r>
            <a:endParaRPr/>
          </a:p>
        </p:txBody>
      </p:sp>
      <p:pic>
        <p:nvPicPr>
          <p:cNvPr descr="Image" id="220" name="Google Shape;220;p9"/>
          <p:cNvPicPr preferRelativeResize="0"/>
          <p:nvPr/>
        </p:nvPicPr>
        <p:blipFill rotWithShape="1">
          <a:blip r:embed="rId3">
            <a:alphaModFix/>
          </a:blip>
          <a:srcRect b="0" l="0" r="0" t="0"/>
          <a:stretch/>
        </p:blipFill>
        <p:spPr>
          <a:xfrm>
            <a:off x="5994400" y="1193713"/>
            <a:ext cx="5326290" cy="3173341"/>
          </a:xfrm>
          <a:prstGeom prst="rect">
            <a:avLst/>
          </a:prstGeom>
          <a:noFill/>
          <a:ln>
            <a:noFill/>
          </a:ln>
        </p:spPr>
      </p:pic>
      <p:sp>
        <p:nvSpPr>
          <p:cNvPr id="221" name="Google Shape;221;p9"/>
          <p:cNvSpPr txBox="1"/>
          <p:nvPr/>
        </p:nvSpPr>
        <p:spPr>
          <a:xfrm>
            <a:off x="420625" y="1193713"/>
            <a:ext cx="5573775" cy="48206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chemeClr val="accent2"/>
              </a:buClr>
              <a:buSzPts val="2000"/>
              <a:buFont typeface="Noto Sans Symbols"/>
              <a:buNone/>
            </a:pPr>
            <a:r>
              <a:rPr b="1" lang="en-US" sz="2000">
                <a:solidFill>
                  <a:schemeClr val="dk2"/>
                </a:solidFill>
                <a:latin typeface="Arial"/>
                <a:ea typeface="Arial"/>
                <a:cs typeface="Arial"/>
                <a:sym typeface="Arial"/>
              </a:rPr>
              <a:t>Model: </a:t>
            </a:r>
            <a:endParaRPr/>
          </a:p>
          <a:p>
            <a:pPr indent="-342900" lvl="1" marL="342900" marR="0" rtl="0" algn="l">
              <a:lnSpc>
                <a:spcPct val="100000"/>
              </a:lnSpc>
              <a:spcBef>
                <a:spcPts val="600"/>
              </a:spcBef>
              <a:spcAft>
                <a:spcPts val="0"/>
              </a:spcAft>
              <a:buClr>
                <a:srgbClr val="8B0E55"/>
              </a:buClr>
              <a:buSzPts val="2000"/>
              <a:buFont typeface="Arial"/>
              <a:buChar char="•"/>
            </a:pPr>
            <a:r>
              <a:rPr b="0" i="0" lang="en-US" sz="2000" u="none" cap="none" strike="noStrike">
                <a:solidFill>
                  <a:schemeClr val="dk2"/>
                </a:solidFill>
                <a:latin typeface="Arial"/>
                <a:ea typeface="Arial"/>
                <a:cs typeface="Arial"/>
                <a:sym typeface="Arial"/>
              </a:rPr>
              <a:t>Low Volatility, Value, Profitability, &amp; Momentum</a:t>
            </a:r>
            <a:endParaRPr/>
          </a:p>
          <a:p>
            <a:pPr indent="-342900" lvl="1" marL="342900" marR="0" rtl="0" algn="l">
              <a:lnSpc>
                <a:spcPct val="100000"/>
              </a:lnSpc>
              <a:spcBef>
                <a:spcPts val="600"/>
              </a:spcBef>
              <a:spcAft>
                <a:spcPts val="0"/>
              </a:spcAft>
              <a:buClr>
                <a:srgbClr val="8B0E55"/>
              </a:buClr>
              <a:buSzPts val="2000"/>
              <a:buFont typeface="Arial"/>
              <a:buChar char="•"/>
            </a:pPr>
            <a:r>
              <a:rPr b="0" i="0" lang="en-US" sz="2000" u="none" cap="none" strike="noStrike">
                <a:solidFill>
                  <a:schemeClr val="dk2"/>
                </a:solidFill>
                <a:latin typeface="Arial"/>
                <a:ea typeface="Arial"/>
                <a:cs typeface="Arial"/>
                <a:sym typeface="Arial"/>
              </a:rPr>
              <a:t>Sector balanced to match S&amp;P 500</a:t>
            </a:r>
            <a:endParaRPr/>
          </a:p>
          <a:p>
            <a:pPr indent="-342900" lvl="1" marL="342900" marR="0" rtl="0" algn="l">
              <a:lnSpc>
                <a:spcPct val="100000"/>
              </a:lnSpc>
              <a:spcBef>
                <a:spcPts val="600"/>
              </a:spcBef>
              <a:spcAft>
                <a:spcPts val="0"/>
              </a:spcAft>
              <a:buClr>
                <a:srgbClr val="8B0E55"/>
              </a:buClr>
              <a:buSzPts val="2000"/>
              <a:buFont typeface="Arial"/>
              <a:buChar char="•"/>
            </a:pPr>
            <a:r>
              <a:rPr b="0" i="0" lang="en-US" sz="2000" u="none" cap="none" strike="noStrike">
                <a:solidFill>
                  <a:schemeClr val="dk2"/>
                </a:solidFill>
                <a:latin typeface="Arial"/>
                <a:ea typeface="Arial"/>
                <a:cs typeface="Arial"/>
                <a:sym typeface="Arial"/>
              </a:rPr>
              <a:t>Select 50 highest total scores and rebalance quarterly</a:t>
            </a:r>
            <a:endParaRPr/>
          </a:p>
          <a:p>
            <a:pPr indent="-342900" lvl="1" marL="342900" marR="0" rtl="0" algn="l">
              <a:lnSpc>
                <a:spcPct val="100000"/>
              </a:lnSpc>
              <a:spcBef>
                <a:spcPts val="600"/>
              </a:spcBef>
              <a:spcAft>
                <a:spcPts val="0"/>
              </a:spcAft>
              <a:buClr>
                <a:srgbClr val="8B0E55"/>
              </a:buClr>
              <a:buSzPts val="2000"/>
              <a:buFont typeface="Arial"/>
              <a:buChar char="•"/>
            </a:pPr>
            <a:r>
              <a:rPr b="0" i="0" lang="en-US" sz="2000" u="none" cap="none" strike="noStrike">
                <a:solidFill>
                  <a:schemeClr val="dk2"/>
                </a:solidFill>
                <a:latin typeface="Arial"/>
                <a:ea typeface="Arial"/>
                <a:cs typeface="Arial"/>
                <a:sym typeface="Arial"/>
              </a:rPr>
              <a:t>Timeframe: Jan 2000 to Sept 2022</a:t>
            </a:r>
            <a:endParaRPr/>
          </a:p>
          <a:p>
            <a:pPr indent="0" lvl="0" marL="0" marR="0" rtl="0" algn="l">
              <a:lnSpc>
                <a:spcPct val="100000"/>
              </a:lnSpc>
              <a:spcBef>
                <a:spcPts val="600"/>
              </a:spcBef>
              <a:spcAft>
                <a:spcPts val="0"/>
              </a:spcAft>
              <a:buClr>
                <a:srgbClr val="8B0E55"/>
              </a:buClr>
              <a:buSzPts val="2000"/>
              <a:buFont typeface="Noto Sans Symbols"/>
              <a:buNone/>
            </a:pPr>
            <a:r>
              <a:rPr b="1" lang="en-US" sz="2000">
                <a:solidFill>
                  <a:schemeClr val="dk2"/>
                </a:solidFill>
                <a:latin typeface="Arial"/>
                <a:ea typeface="Arial"/>
                <a:cs typeface="Arial"/>
                <a:sym typeface="Arial"/>
              </a:rPr>
              <a:t>Results: </a:t>
            </a:r>
            <a:endParaRPr/>
          </a:p>
          <a:p>
            <a:pPr indent="-342900" lvl="1" marL="342900" marR="0" rtl="0" algn="l">
              <a:lnSpc>
                <a:spcPct val="110000"/>
              </a:lnSpc>
              <a:spcBef>
                <a:spcPts val="600"/>
              </a:spcBef>
              <a:spcAft>
                <a:spcPts val="0"/>
              </a:spcAft>
              <a:buClr>
                <a:srgbClr val="8B0E55"/>
              </a:buClr>
              <a:buSzPts val="2000"/>
              <a:buFont typeface="Arial"/>
              <a:buChar char="•"/>
            </a:pPr>
            <a:r>
              <a:rPr b="0" i="0" lang="en-US" sz="2000" u="none" cap="none" strike="noStrike">
                <a:solidFill>
                  <a:schemeClr val="dk2"/>
                </a:solidFill>
                <a:latin typeface="Arial"/>
                <a:ea typeface="Arial"/>
                <a:cs typeface="Arial"/>
                <a:sym typeface="Arial"/>
              </a:rPr>
              <a:t>Produced a 75% annualized improvement vs. the market with less risk</a:t>
            </a:r>
            <a:endParaRPr/>
          </a:p>
          <a:p>
            <a:pPr indent="-342900" lvl="1" marL="342900" marR="0" rtl="0" algn="l">
              <a:lnSpc>
                <a:spcPct val="110000"/>
              </a:lnSpc>
              <a:spcBef>
                <a:spcPts val="600"/>
              </a:spcBef>
              <a:spcAft>
                <a:spcPts val="0"/>
              </a:spcAft>
              <a:buClr>
                <a:srgbClr val="8B0E55"/>
              </a:buClr>
              <a:buSzPts val="2000"/>
              <a:buFont typeface="Arial"/>
              <a:buChar char="•"/>
            </a:pPr>
            <a:r>
              <a:rPr b="0" i="0" lang="en-US" sz="2000" u="none" cap="none" strike="noStrike">
                <a:solidFill>
                  <a:schemeClr val="dk2"/>
                </a:solidFill>
                <a:latin typeface="Arial"/>
                <a:ea typeface="Arial"/>
                <a:cs typeface="Arial"/>
                <a:sym typeface="Arial"/>
              </a:rPr>
              <a:t>Double the cumulative return over 22 years</a:t>
            </a:r>
            <a:endParaRPr/>
          </a:p>
        </p:txBody>
      </p:sp>
      <p:graphicFrame>
        <p:nvGraphicFramePr>
          <p:cNvPr id="222" name="Google Shape;222;p9"/>
          <p:cNvGraphicFramePr/>
          <p:nvPr/>
        </p:nvGraphicFramePr>
        <p:xfrm>
          <a:off x="5994400" y="4577005"/>
          <a:ext cx="3000000" cy="3000000"/>
        </p:xfrm>
        <a:graphic>
          <a:graphicData uri="http://schemas.openxmlformats.org/drawingml/2006/table">
            <a:tbl>
              <a:tblPr bandRow="1" firstRow="1">
                <a:noFill/>
                <a:tableStyleId>{62CD9700-7F48-44CD-9D26-2A976653746E}</a:tableStyleId>
              </a:tblPr>
              <a:tblGrid>
                <a:gridCol w="2136600"/>
                <a:gridCol w="833725"/>
                <a:gridCol w="914400"/>
                <a:gridCol w="1441575"/>
              </a:tblGrid>
              <a:tr h="345625">
                <a:tc>
                  <a:txBody>
                    <a:bodyPr/>
                    <a:lstStyle/>
                    <a:p>
                      <a:pPr indent="0" lvl="0" marL="0" marR="0" rtl="0" algn="ctr">
                        <a:spcBef>
                          <a:spcPts val="0"/>
                        </a:spcBef>
                        <a:spcAft>
                          <a:spcPts val="0"/>
                        </a:spcAft>
                        <a:buNone/>
                      </a:pPr>
                      <a:r>
                        <a:rPr b="1" i="0" lang="en-US" sz="1600" u="none" cap="none" strike="noStrike">
                          <a:solidFill>
                            <a:schemeClr val="lt1"/>
                          </a:solidFill>
                          <a:latin typeface="Calibri"/>
                          <a:ea typeface="Calibri"/>
                          <a:cs typeface="Calibri"/>
                          <a:sym typeface="Calibri"/>
                        </a:rPr>
                        <a:t>Description</a:t>
                      </a:r>
                      <a:endParaRPr/>
                    </a:p>
                  </a:txBody>
                  <a:tcPr marT="9525" marB="0" marR="9525" marL="9525" anchor="ctr"/>
                </a:tc>
                <a:tc>
                  <a:txBody>
                    <a:bodyPr/>
                    <a:lstStyle/>
                    <a:p>
                      <a:pPr indent="0" lvl="0" marL="0" marR="0" rtl="0" algn="ctr">
                        <a:lnSpc>
                          <a:spcPct val="100000"/>
                        </a:lnSpc>
                        <a:spcBef>
                          <a:spcPts val="0"/>
                        </a:spcBef>
                        <a:spcAft>
                          <a:spcPts val="0"/>
                        </a:spcAft>
                        <a:buClr>
                          <a:schemeClr val="lt1"/>
                        </a:buClr>
                        <a:buSzPts val="1600"/>
                        <a:buFont typeface="Calibri"/>
                        <a:buNone/>
                      </a:pPr>
                      <a:r>
                        <a:rPr b="1" i="0" lang="en-US" sz="1600" u="none" cap="none" strike="noStrike">
                          <a:solidFill>
                            <a:schemeClr val="lt1"/>
                          </a:solidFill>
                          <a:latin typeface="Calibri"/>
                          <a:ea typeface="Calibri"/>
                          <a:cs typeface="Calibri"/>
                          <a:sym typeface="Calibri"/>
                        </a:rPr>
                        <a:t>Annual Returns</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chemeClr val="lt1"/>
                          </a:solidFill>
                          <a:latin typeface="Calibri"/>
                          <a:ea typeface="Calibri"/>
                          <a:cs typeface="Calibri"/>
                          <a:sym typeface="Calibri"/>
                        </a:rPr>
                        <a:t>Volatility</a:t>
                      </a:r>
                      <a:endParaRPr/>
                    </a:p>
                  </a:txBody>
                  <a:tcPr marT="9525" marB="0" marR="9525" marL="9525" anchor="ctr"/>
                </a:tc>
                <a:tc>
                  <a:txBody>
                    <a:bodyPr/>
                    <a:lstStyle/>
                    <a:p>
                      <a:pPr indent="0" lvl="0" marL="0" marR="0" rtl="0" algn="ctr">
                        <a:spcBef>
                          <a:spcPts val="0"/>
                        </a:spcBef>
                        <a:spcAft>
                          <a:spcPts val="0"/>
                        </a:spcAft>
                        <a:buNone/>
                      </a:pPr>
                      <a:r>
                        <a:rPr b="1" i="0" lang="en-US" sz="1600" u="none" cap="none" strike="noStrike">
                          <a:solidFill>
                            <a:schemeClr val="lt1"/>
                          </a:solidFill>
                          <a:latin typeface="Calibri"/>
                          <a:ea typeface="Calibri"/>
                          <a:cs typeface="Calibri"/>
                          <a:sym typeface="Calibri"/>
                        </a:rPr>
                        <a:t>Portfolio Value</a:t>
                      </a:r>
                      <a:endParaRPr/>
                    </a:p>
                  </a:txBody>
                  <a:tcPr marT="9525" marB="0" marR="9525" marL="9525" anchor="ctr"/>
                </a:tc>
              </a:tr>
              <a:tr h="345625">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S&amp;P 500 Total Return</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6.27%</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16.9</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$4,050,000</a:t>
                      </a:r>
                      <a:endParaRPr/>
                    </a:p>
                  </a:txBody>
                  <a:tcPr marT="9525" marB="0" marR="9525" marL="9525" anchor="ctr"/>
                </a:tc>
              </a:tr>
              <a:tr h="345625">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Bloomberg Top 50</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10.4%</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15.8</a:t>
                      </a:r>
                      <a:endParaRPr/>
                    </a:p>
                  </a:txBody>
                  <a:tcPr marT="9525" marB="0" marR="9525" marL="9525" anchor="ct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$7,090,000</a:t>
                      </a:r>
                      <a:endParaRPr/>
                    </a:p>
                  </a:txBody>
                  <a:tcPr marT="9525" marB="0" marR="9525" marL="9525" anchor="ctr"/>
                </a:tc>
              </a:tr>
            </a:tbl>
          </a:graphicData>
        </a:graphic>
      </p:graphicFrame>
      <p:sp>
        <p:nvSpPr>
          <p:cNvPr id="223" name="Google Shape;223;p9"/>
          <p:cNvSpPr txBox="1"/>
          <p:nvPr/>
        </p:nvSpPr>
        <p:spPr>
          <a:xfrm>
            <a:off x="420624" y="365125"/>
            <a:ext cx="10543032" cy="63553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4578"/>
              </a:buClr>
              <a:buSzPts val="4800"/>
              <a:buFont typeface="Arial"/>
              <a:buNone/>
            </a:pPr>
            <a:r>
              <a:rPr lang="en-US" sz="4800">
                <a:solidFill>
                  <a:srgbClr val="004578"/>
                </a:solidFill>
                <a:latin typeface="Arial"/>
                <a:ea typeface="Arial"/>
                <a:cs typeface="Arial"/>
                <a:sym typeface="Arial"/>
              </a:rPr>
              <a:t>Bloomberg Top 50 Portfolio</a:t>
            </a:r>
            <a:endParaRPr sz="4400">
              <a:solidFill>
                <a:srgbClr val="004578"/>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setVTI">
  <a:themeElements>
    <a:clrScheme name="HWM 2023">
      <a:dk1>
        <a:srgbClr val="000000"/>
      </a:dk1>
      <a:lt1>
        <a:srgbClr val="FFFFFF"/>
      </a:lt1>
      <a:dk2>
        <a:srgbClr val="2C3948"/>
      </a:dk2>
      <a:lt2>
        <a:srgbClr val="F4F4F4"/>
      </a:lt2>
      <a:accent1>
        <a:srgbClr val="004578"/>
      </a:accent1>
      <a:accent2>
        <a:srgbClr val="007CBA"/>
      </a:accent2>
      <a:accent3>
        <a:srgbClr val="8B0E55"/>
      </a:accent3>
      <a:accent4>
        <a:srgbClr val="96A9AA"/>
      </a:accent4>
      <a:accent5>
        <a:srgbClr val="DD796C"/>
      </a:accent5>
      <a:accent6>
        <a:srgbClr val="D09145"/>
      </a:accent6>
      <a:hlink>
        <a:srgbClr val="007CBA"/>
      </a:hlink>
      <a:folHlink>
        <a:srgbClr val="007C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2023-03-21T19:56:02Z</dcterms:created>
  <dc:creator>Blake Hempel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