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  <p:sldMasterId id="2147483669" r:id="rId2"/>
  </p:sldMasterIdLst>
  <p:notesMasterIdLst>
    <p:notesMasterId r:id="rId12"/>
  </p:notesMasterIdLst>
  <p:sldIdLst>
    <p:sldId id="256" r:id="rId3"/>
    <p:sldId id="262" r:id="rId4"/>
    <p:sldId id="263" r:id="rId5"/>
    <p:sldId id="268" r:id="rId6"/>
    <p:sldId id="267" r:id="rId7"/>
    <p:sldId id="274" r:id="rId8"/>
    <p:sldId id="271" r:id="rId9"/>
    <p:sldId id="258" r:id="rId10"/>
    <p:sldId id="272" r:id="rId11"/>
  </p:sldIdLst>
  <p:sldSz cx="9144000" cy="5143500" type="screen16x9"/>
  <p:notesSz cx="6858000" cy="9144000"/>
  <p:embeddedFontLst>
    <p:embeddedFont>
      <p:font typeface="Muli" panose="020B0604020202020204" charset="0"/>
      <p:regular r:id="rId13"/>
      <p:italic r:id="rId14"/>
    </p:embeddedFont>
  </p:embeddedFontLst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E90052B-7BD1-45E2-9E98-33B2B037D73E}">
  <a:tblStyle styleId="{5E90052B-7BD1-45E2-9E98-33B2B037D73E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32" autoAdjust="0"/>
    <p:restoredTop sz="94660"/>
  </p:normalViewPr>
  <p:slideViewPr>
    <p:cSldViewPr snapToGrid="0">
      <p:cViewPr varScale="1">
        <p:scale>
          <a:sx n="85" d="100"/>
          <a:sy n="85" d="100"/>
        </p:scale>
        <p:origin x="82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1.fntdata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5" name="Shape 3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" name="Shape 9"/>
          <p:cNvSpPr/>
          <p:nvPr/>
        </p:nvSpPr>
        <p:spPr>
          <a:xfrm>
            <a:off x="2748000" y="747750"/>
            <a:ext cx="3647999" cy="3647999"/>
          </a:xfrm>
          <a:prstGeom prst="ellipse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2747950" y="747775"/>
            <a:ext cx="3647999" cy="36479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None/>
              <a:defRPr sz="2400"/>
            </a:lvl1pPr>
            <a:lvl2pPr rtl="0">
              <a:spcBef>
                <a:spcPts val="0"/>
              </a:spcBef>
              <a:buNone/>
              <a:defRPr sz="2400"/>
            </a:lvl2pPr>
            <a:lvl3pPr rtl="0">
              <a:spcBef>
                <a:spcPts val="0"/>
              </a:spcBef>
              <a:buNone/>
              <a:defRPr sz="2400"/>
            </a:lvl3pPr>
            <a:lvl4pPr rtl="0">
              <a:spcBef>
                <a:spcPts val="0"/>
              </a:spcBef>
              <a:buNone/>
              <a:defRPr sz="2400"/>
            </a:lvl4pPr>
            <a:lvl5pPr rtl="0">
              <a:spcBef>
                <a:spcPts val="0"/>
              </a:spcBef>
              <a:buNone/>
              <a:defRPr sz="2400"/>
            </a:lvl5pPr>
            <a:lvl6pPr rtl="0">
              <a:spcBef>
                <a:spcPts val="0"/>
              </a:spcBef>
              <a:buNone/>
              <a:defRPr sz="2400"/>
            </a:lvl6pPr>
            <a:lvl7pPr rtl="0">
              <a:spcBef>
                <a:spcPts val="0"/>
              </a:spcBef>
              <a:buNone/>
              <a:defRPr sz="2400"/>
            </a:lvl7pPr>
            <a:lvl8pPr rtl="0">
              <a:spcBef>
                <a:spcPts val="0"/>
              </a:spcBef>
              <a:buNone/>
              <a:defRPr sz="2400"/>
            </a:lvl8pPr>
            <a:lvl9pPr rtl="0">
              <a:spcBef>
                <a:spcPts val="0"/>
              </a:spcBef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72" name="Shape 172"/>
          <p:cNvSpPr/>
          <p:nvPr/>
        </p:nvSpPr>
        <p:spPr>
          <a:xfrm>
            <a:off x="2380350" y="0"/>
            <a:ext cx="6763800" cy="5143499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2902775" y="1538525"/>
            <a:ext cx="1914900" cy="33869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Clr>
                <a:srgbClr val="FFFFFF"/>
              </a:buClr>
              <a:buFont typeface="Muli"/>
              <a:buChar char="➜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74" name="Shape 174"/>
          <p:cNvSpPr txBox="1">
            <a:spLocks noGrp="1"/>
          </p:cNvSpPr>
          <p:nvPr>
            <p:ph type="body" idx="2"/>
          </p:nvPr>
        </p:nvSpPr>
        <p:spPr>
          <a:xfrm>
            <a:off x="4915914" y="1538525"/>
            <a:ext cx="1914900" cy="33869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SzPct val="100000"/>
              <a:defRPr sz="1400"/>
            </a:lvl1pPr>
            <a:lvl2pPr rtl="0">
              <a:spcBef>
                <a:spcPts val="0"/>
              </a:spcBef>
              <a:buSzPct val="100000"/>
              <a:defRPr sz="1400"/>
            </a:lvl2pPr>
            <a:lvl3pPr rtl="0">
              <a:spcBef>
                <a:spcPts val="0"/>
              </a:spcBef>
              <a:buSzPct val="100000"/>
              <a:defRPr sz="1400"/>
            </a:lvl3pPr>
            <a:lvl4pPr rtl="0">
              <a:spcBef>
                <a:spcPts val="0"/>
              </a:spcBef>
              <a:buSzPct val="100000"/>
              <a:defRPr sz="1400"/>
            </a:lvl4pPr>
            <a:lvl5pPr rtl="0">
              <a:spcBef>
                <a:spcPts val="0"/>
              </a:spcBef>
              <a:buSzPct val="100000"/>
              <a:defRPr sz="1400"/>
            </a:lvl5pPr>
            <a:lvl6pPr rtl="0">
              <a:spcBef>
                <a:spcPts val="0"/>
              </a:spcBef>
              <a:buSzPct val="100000"/>
              <a:defRPr sz="1400"/>
            </a:lvl6pPr>
            <a:lvl7pPr rtl="0">
              <a:spcBef>
                <a:spcPts val="0"/>
              </a:spcBef>
              <a:buSzPct val="100000"/>
              <a:defRPr sz="1400"/>
            </a:lvl7pPr>
            <a:lvl8pPr rtl="0">
              <a:spcBef>
                <a:spcPts val="0"/>
              </a:spcBef>
              <a:buSzPct val="100000"/>
              <a:defRPr sz="1400"/>
            </a:lvl8pPr>
            <a:lvl9pPr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body" idx="3"/>
          </p:nvPr>
        </p:nvSpPr>
        <p:spPr>
          <a:xfrm>
            <a:off x="6929053" y="1538525"/>
            <a:ext cx="1914900" cy="33869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Clr>
                <a:srgbClr val="FFFFFF"/>
              </a:buClr>
              <a:buFont typeface="Muli"/>
              <a:buChar char="➜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0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79" name="Shape 179"/>
          <p:cNvSpPr/>
          <p:nvPr/>
        </p:nvSpPr>
        <p:spPr>
          <a:xfrm>
            <a:off x="1190100" y="0"/>
            <a:ext cx="6763800" cy="857400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1190100" y="302375"/>
            <a:ext cx="6763800" cy="5030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83" name="Shape 183"/>
          <p:cNvSpPr/>
          <p:nvPr/>
        </p:nvSpPr>
        <p:spPr>
          <a:xfrm>
            <a:off x="1190100" y="4470400"/>
            <a:ext cx="6763800" cy="673199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1190100" y="4470500"/>
            <a:ext cx="6763800" cy="6731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 rtl="0">
              <a:spcBef>
                <a:spcPts val="36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solidFill>
          <a:srgbClr val="FFFFFF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1" name="Shape 31"/>
          <p:cNvSpPr/>
          <p:nvPr/>
        </p:nvSpPr>
        <p:spPr>
          <a:xfrm>
            <a:off x="2380350" y="0"/>
            <a:ext cx="6763800" cy="5143499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0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2902950" y="1509475"/>
            <a:ext cx="2780700" cy="312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buChar char="➜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5840728" y="1509475"/>
            <a:ext cx="2780700" cy="312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buChar char="➜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4" name="Shape 44"/>
          <p:cNvSpPr/>
          <p:nvPr/>
        </p:nvSpPr>
        <p:spPr>
          <a:xfrm>
            <a:off x="1190100" y="0"/>
            <a:ext cx="6763800" cy="857400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1190100" y="302375"/>
            <a:ext cx="6763800" cy="5030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44" name="Shape 144"/>
          <p:cNvSpPr/>
          <p:nvPr/>
        </p:nvSpPr>
        <p:spPr>
          <a:xfrm>
            <a:off x="2748000" y="747750"/>
            <a:ext cx="3647999" cy="3647999"/>
          </a:xfrm>
          <a:prstGeom prst="ellipse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2747950" y="747775"/>
            <a:ext cx="3647999" cy="36479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None/>
              <a:defRPr sz="2400"/>
            </a:lvl1pPr>
            <a:lvl2pPr rtl="0">
              <a:spcBef>
                <a:spcPts val="0"/>
              </a:spcBef>
              <a:buNone/>
              <a:defRPr sz="2400"/>
            </a:lvl2pPr>
            <a:lvl3pPr rtl="0">
              <a:spcBef>
                <a:spcPts val="0"/>
              </a:spcBef>
              <a:buNone/>
              <a:defRPr sz="2400"/>
            </a:lvl3pPr>
            <a:lvl4pPr rtl="0">
              <a:spcBef>
                <a:spcPts val="0"/>
              </a:spcBef>
              <a:buNone/>
              <a:defRPr sz="2400"/>
            </a:lvl4pPr>
            <a:lvl5pPr rtl="0">
              <a:spcBef>
                <a:spcPts val="0"/>
              </a:spcBef>
              <a:buNone/>
              <a:defRPr sz="2400"/>
            </a:lvl5pPr>
            <a:lvl6pPr rtl="0">
              <a:spcBef>
                <a:spcPts val="0"/>
              </a:spcBef>
              <a:buNone/>
              <a:defRPr sz="2400"/>
            </a:lvl6pPr>
            <a:lvl7pPr rtl="0">
              <a:spcBef>
                <a:spcPts val="0"/>
              </a:spcBef>
              <a:buNone/>
              <a:defRPr sz="2400"/>
            </a:lvl7pPr>
            <a:lvl8pPr rtl="0">
              <a:spcBef>
                <a:spcPts val="0"/>
              </a:spcBef>
              <a:buNone/>
              <a:defRPr sz="2400"/>
            </a:lvl8pPr>
            <a:lvl9pPr rtl="0">
              <a:spcBef>
                <a:spcPts val="0"/>
              </a:spcBef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48" name="Shape 148"/>
          <p:cNvSpPr/>
          <p:nvPr/>
        </p:nvSpPr>
        <p:spPr>
          <a:xfrm>
            <a:off x="2525575" y="525325"/>
            <a:ext cx="4092900" cy="4092900"/>
          </a:xfrm>
          <a:prstGeom prst="diamond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49" name="Shape 149"/>
          <p:cNvSpPr txBox="1">
            <a:spLocks noGrp="1"/>
          </p:cNvSpPr>
          <p:nvPr>
            <p:ph type="subTitle" idx="1"/>
          </p:nvPr>
        </p:nvSpPr>
        <p:spPr>
          <a:xfrm>
            <a:off x="3009350" y="2573875"/>
            <a:ext cx="3086700" cy="2044500"/>
          </a:xfrm>
          <a:prstGeom prst="rect">
            <a:avLst/>
          </a:prstGeom>
          <a:noFill/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algn="ctr" rtl="0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algn="ctr" rtl="0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algn="ctr" rtl="0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algn="ctr" rtl="0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algn="ctr" rtl="0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algn="ctr" rtl="0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algn="ctr" rtl="0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algn="ctr" rtl="0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3048000" y="529375"/>
            <a:ext cx="3048000" cy="204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buNone/>
              <a:defRPr sz="2400"/>
            </a:lvl1pPr>
            <a:lvl2pPr rtl="0">
              <a:spcBef>
                <a:spcPts val="0"/>
              </a:spcBef>
              <a:buNone/>
              <a:defRPr sz="2400"/>
            </a:lvl2pPr>
            <a:lvl3pPr rtl="0">
              <a:spcBef>
                <a:spcPts val="0"/>
              </a:spcBef>
              <a:buNone/>
              <a:defRPr sz="2400"/>
            </a:lvl3pPr>
            <a:lvl4pPr rtl="0">
              <a:spcBef>
                <a:spcPts val="0"/>
              </a:spcBef>
              <a:buNone/>
              <a:defRPr sz="2400"/>
            </a:lvl4pPr>
            <a:lvl5pPr rtl="0">
              <a:spcBef>
                <a:spcPts val="0"/>
              </a:spcBef>
              <a:buNone/>
              <a:defRPr sz="2400"/>
            </a:lvl5pPr>
            <a:lvl6pPr rtl="0">
              <a:spcBef>
                <a:spcPts val="0"/>
              </a:spcBef>
              <a:buNone/>
              <a:defRPr sz="2400"/>
            </a:lvl6pPr>
            <a:lvl7pPr rtl="0">
              <a:spcBef>
                <a:spcPts val="0"/>
              </a:spcBef>
              <a:buNone/>
              <a:defRPr sz="2400"/>
            </a:lvl7pPr>
            <a:lvl8pPr rtl="0">
              <a:spcBef>
                <a:spcPts val="0"/>
              </a:spcBef>
              <a:buNone/>
              <a:defRPr sz="2400"/>
            </a:lvl8pPr>
            <a:lvl9pPr rtl="0">
              <a:spcBef>
                <a:spcPts val="0"/>
              </a:spcBef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57" name="Shape 157"/>
          <p:cNvSpPr/>
          <p:nvPr/>
        </p:nvSpPr>
        <p:spPr>
          <a:xfrm>
            <a:off x="2380350" y="0"/>
            <a:ext cx="6763800" cy="5143499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0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2902950" y="1509475"/>
            <a:ext cx="5718600" cy="312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Clr>
                <a:srgbClr val="FFFFFF"/>
              </a:buClr>
              <a:buSzPct val="83333"/>
              <a:buFont typeface="Muli"/>
              <a:buChar char="➜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rtl="0">
              <a:spcBef>
                <a:spcPts val="0"/>
              </a:spcBef>
              <a:buClr>
                <a:srgbClr val="FFFFFF"/>
              </a:buClr>
              <a:buSzPct val="75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1 column half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/>
        </p:nvSpPr>
        <p:spPr>
          <a:xfrm>
            <a:off x="4572000" y="0"/>
            <a:ext cx="4572000" cy="5143499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5128375" y="302375"/>
            <a:ext cx="3493199" cy="5030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5128481" y="1509475"/>
            <a:ext cx="3493199" cy="312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Clr>
                <a:srgbClr val="FFFFFF"/>
              </a:buClr>
              <a:buSzPct val="83333"/>
              <a:buFont typeface="Muli"/>
              <a:buChar char="➜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rtl="0">
              <a:spcBef>
                <a:spcPts val="0"/>
              </a:spcBef>
              <a:buClr>
                <a:srgbClr val="FFFFFF"/>
              </a:buClr>
              <a:buSzPct val="75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66" name="Shape 166"/>
          <p:cNvSpPr/>
          <p:nvPr/>
        </p:nvSpPr>
        <p:spPr>
          <a:xfrm>
            <a:off x="2380350" y="0"/>
            <a:ext cx="6763800" cy="5143499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0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2902950" y="1509475"/>
            <a:ext cx="2780700" cy="312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buChar char="➜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69" name="Shape 169"/>
          <p:cNvSpPr txBox="1">
            <a:spLocks noGrp="1"/>
          </p:cNvSpPr>
          <p:nvPr>
            <p:ph type="body" idx="2"/>
          </p:nvPr>
        </p:nvSpPr>
        <p:spPr>
          <a:xfrm>
            <a:off x="5840728" y="1509475"/>
            <a:ext cx="2780700" cy="312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buChar char="➜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2902950" y="1509475"/>
            <a:ext cx="5718600" cy="312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Clr>
                <a:srgbClr val="FFFFFF"/>
              </a:buClr>
              <a:buSzPct val="83333"/>
              <a:buFont typeface="Muli"/>
              <a:buChar char="➜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rtl="0">
              <a:spcBef>
                <a:spcPts val="0"/>
              </a:spcBef>
              <a:buClr>
                <a:srgbClr val="FFFFFF"/>
              </a:buClr>
              <a:buSzPct val="75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5" r:id="rId3"/>
    <p:sldLayoutId id="2147483657" r:id="rId4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2902950" y="1509475"/>
            <a:ext cx="5718600" cy="312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Clr>
                <a:srgbClr val="FFFFFF"/>
              </a:buClr>
              <a:buSzPct val="83333"/>
              <a:buFont typeface="Muli"/>
              <a:buChar char="➜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rtl="0">
              <a:spcBef>
                <a:spcPts val="0"/>
              </a:spcBef>
              <a:buClr>
                <a:srgbClr val="FFFFFF"/>
              </a:buClr>
              <a:buSzPct val="75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2747950" y="747775"/>
            <a:ext cx="3647999" cy="36479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3200" dirty="0">
                <a:latin typeface="+mn-lt"/>
              </a:rPr>
              <a:t>NW-PARALLEL PROJECT</a:t>
            </a:r>
          </a:p>
          <a:p>
            <a:pPr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1800" dirty="0">
                <a:latin typeface="+mn-lt"/>
              </a:rPr>
              <a:t>October 31</a:t>
            </a:r>
            <a:r>
              <a:rPr lang="en" sz="1800" baseline="30000" dirty="0">
                <a:latin typeface="+mn-lt"/>
              </a:rPr>
              <a:t>st</a:t>
            </a:r>
            <a:r>
              <a:rPr lang="en" sz="1800" dirty="0">
                <a:latin typeface="+mn-lt"/>
              </a:rPr>
              <a:t>, 2015</a:t>
            </a:r>
          </a:p>
          <a:p>
            <a:pPr>
              <a:spcBef>
                <a:spcPts val="0"/>
              </a:spcBef>
              <a:buNone/>
            </a:pPr>
            <a:r>
              <a:rPr lang="en-US" sz="1800" dirty="0">
                <a:latin typeface="+mn-lt"/>
              </a:rPr>
              <a:t>By: Blake </a:t>
            </a:r>
            <a:r>
              <a:rPr lang="en-US" sz="1800" dirty="0" err="1">
                <a:latin typeface="+mn-lt"/>
              </a:rPr>
              <a:t>Klasing</a:t>
            </a:r>
            <a:r>
              <a:rPr lang="en-US" sz="1800" dirty="0">
                <a:latin typeface="+mn-lt"/>
              </a:rPr>
              <a:t> &amp;</a:t>
            </a:r>
            <a:br>
              <a:rPr lang="en-US" sz="1800" dirty="0">
                <a:latin typeface="+mn-lt"/>
              </a:rPr>
            </a:br>
            <a:r>
              <a:rPr lang="en-US" sz="1800" dirty="0">
                <a:latin typeface="+mn-lt"/>
              </a:rPr>
              <a:t>Stacy Gramajo</a:t>
            </a:r>
            <a:endParaRPr sz="1800" dirty="0">
              <a:latin typeface="+mn-lt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/>
        </p:nvSpPr>
        <p:spPr>
          <a:xfrm>
            <a:off x="2566522" y="0"/>
            <a:ext cx="3999899" cy="5143499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4" name="Shape 94"/>
          <p:cNvSpPr txBox="1">
            <a:spLocks noGrp="1"/>
          </p:cNvSpPr>
          <p:nvPr>
            <p:ph type="ctrTitle" idx="4294967295"/>
          </p:nvPr>
        </p:nvSpPr>
        <p:spPr>
          <a:xfrm>
            <a:off x="2880950" y="1061352"/>
            <a:ext cx="3365399" cy="1447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4400" dirty="0">
                <a:latin typeface="+mj-lt"/>
              </a:rPr>
              <a:t>PROBLEM DEFINITION</a:t>
            </a:r>
          </a:p>
        </p:txBody>
      </p:sp>
      <p:sp>
        <p:nvSpPr>
          <p:cNvPr id="95" name="Shape 95"/>
          <p:cNvSpPr txBox="1">
            <a:spLocks noGrp="1"/>
          </p:cNvSpPr>
          <p:nvPr>
            <p:ph type="subTitle" idx="4294967295"/>
          </p:nvPr>
        </p:nvSpPr>
        <p:spPr>
          <a:xfrm>
            <a:off x="3015609" y="2509102"/>
            <a:ext cx="3341000" cy="24916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171450" indent="-171450"/>
            <a:r>
              <a:rPr lang="en-US" sz="2200" dirty="0">
                <a:solidFill>
                  <a:srgbClr val="FFFFFF"/>
                </a:solidFill>
                <a:sym typeface="Muli"/>
              </a:rPr>
              <a:t>Template</a:t>
            </a:r>
            <a:endParaRPr lang="en" sz="2200" dirty="0">
              <a:solidFill>
                <a:srgbClr val="FFFFFF"/>
              </a:solidFill>
              <a:sym typeface="Muli"/>
            </a:endParaRPr>
          </a:p>
        </p:txBody>
      </p:sp>
      <p:grpSp>
        <p:nvGrpSpPr>
          <p:cNvPr id="96" name="Shape 96"/>
          <p:cNvGrpSpPr/>
          <p:nvPr/>
        </p:nvGrpSpPr>
        <p:grpSpPr>
          <a:xfrm>
            <a:off x="4310246" y="173900"/>
            <a:ext cx="506705" cy="742050"/>
            <a:chOff x="6718575" y="2318625"/>
            <a:chExt cx="256950" cy="407375"/>
          </a:xfrm>
        </p:grpSpPr>
        <p:sp>
          <p:nvSpPr>
            <p:cNvPr id="97" name="Shape 9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8" name="Shape 98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9" name="Shape 99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0" name="Shape 100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1" name="Shape 101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2" name="Shape 10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3" name="Shape 10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4" name="Shape 104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 dirty="0"/>
            </a:p>
          </p:txBody>
        </p:sp>
      </p:grp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2755816" y="139086"/>
            <a:ext cx="5718600" cy="503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800" dirty="0">
                <a:latin typeface="+mj-lt"/>
              </a:rPr>
              <a:t>Overview of NW Algorithm</a:t>
            </a:r>
            <a:endParaRPr lang="en" dirty="0">
              <a:latin typeface="+mj-lt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2544682" y="758418"/>
            <a:ext cx="6438897" cy="4305372"/>
          </a:xfrm>
        </p:spPr>
        <p:txBody>
          <a:bodyPr/>
          <a:lstStyle/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dirty="0">
              <a:latin typeface="+mn-lt"/>
            </a:endParaRP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xfrm>
            <a:off x="1190100" y="220730"/>
            <a:ext cx="6763800" cy="503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 dirty="0">
                <a:latin typeface="+mj-lt"/>
              </a:rPr>
              <a:t>ALGORITHM IMPLEMENTED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71"/>
          <p:cNvSpPr txBox="1">
            <a:spLocks/>
          </p:cNvSpPr>
          <p:nvPr/>
        </p:nvSpPr>
        <p:spPr>
          <a:xfrm>
            <a:off x="506776" y="1013551"/>
            <a:ext cx="8086380" cy="4021157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83333"/>
              <a:buFont typeface="Muli"/>
              <a:buChar char="➜"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Muli"/>
              <a:buNone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9pPr>
          </a:lstStyle>
          <a:p>
            <a:pPr>
              <a:buFont typeface="Muli"/>
              <a:buNone/>
            </a:pPr>
            <a:endParaRPr lang="en-US" dirty="0"/>
          </a:p>
        </p:txBody>
      </p:sp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1190100" y="203222"/>
            <a:ext cx="6763800" cy="503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800" dirty="0">
                <a:latin typeface="+mj-lt"/>
              </a:rPr>
              <a:t>ALGORITHM FLOWCHART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title"/>
          </p:nvPr>
        </p:nvSpPr>
        <p:spPr>
          <a:xfrm>
            <a:off x="1190100" y="170948"/>
            <a:ext cx="6763800" cy="503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 dirty="0">
                <a:latin typeface="+mj-lt"/>
              </a:rPr>
              <a:t>BENCHMARKS USED</a:t>
            </a:r>
          </a:p>
        </p:txBody>
      </p:sp>
      <p:sp>
        <p:nvSpPr>
          <p:cNvPr id="8" name="Shape 424"/>
          <p:cNvSpPr txBox="1">
            <a:spLocks/>
          </p:cNvSpPr>
          <p:nvPr/>
        </p:nvSpPr>
        <p:spPr>
          <a:xfrm>
            <a:off x="1190100" y="1218191"/>
            <a:ext cx="6763800" cy="3925309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83333"/>
              <a:buFont typeface="Muli"/>
              <a:buChar char="➜"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Muli"/>
              <a:buNone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9pPr>
          </a:lstStyle>
          <a:p>
            <a:pPr>
              <a:buFont typeface="Muli"/>
              <a:buNone/>
            </a:pPr>
            <a:endParaRPr lang="en-US" dirty="0"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90100" y="970572"/>
            <a:ext cx="6763800" cy="4064000"/>
          </a:xfrm>
          <a:prstGeom prst="rect">
            <a:avLst/>
          </a:prstGeom>
          <a:solidFill>
            <a:srgbClr val="FFFFFF">
              <a:alpha val="6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8" name="Shape 288"/>
          <p:cNvSpPr txBox="1">
            <a:spLocks noGrp="1"/>
          </p:cNvSpPr>
          <p:nvPr>
            <p:ph type="title"/>
          </p:nvPr>
        </p:nvSpPr>
        <p:spPr>
          <a:xfrm>
            <a:off x="1190100" y="192205"/>
            <a:ext cx="6763800" cy="503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 dirty="0">
                <a:latin typeface="+mj-lt"/>
              </a:rPr>
              <a:t>GRAPH: RESULTS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0" y="-35376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70" name="Shape 70"/>
          <p:cNvSpPr txBox="1">
            <a:spLocks noGrp="1"/>
          </p:cNvSpPr>
          <p:nvPr>
            <p:ph type="ctrTitle" idx="4294967295"/>
          </p:nvPr>
        </p:nvSpPr>
        <p:spPr>
          <a:xfrm>
            <a:off x="815247" y="1225162"/>
            <a:ext cx="5395511" cy="87989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800" dirty="0">
                <a:solidFill>
                  <a:srgbClr val="00B2FF"/>
                </a:solidFill>
                <a:latin typeface="+mj-lt"/>
              </a:rPr>
              <a:t>SUCCESS AND DIFFICULTIES</a:t>
            </a:r>
          </a:p>
        </p:txBody>
      </p:sp>
      <p:sp>
        <p:nvSpPr>
          <p:cNvPr id="6" name="Shape 424"/>
          <p:cNvSpPr txBox="1">
            <a:spLocks/>
          </p:cNvSpPr>
          <p:nvPr/>
        </p:nvSpPr>
        <p:spPr>
          <a:xfrm>
            <a:off x="815248" y="2192357"/>
            <a:ext cx="6411818" cy="2951143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83333"/>
              <a:buFont typeface="Muli"/>
              <a:buChar char="➜"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Muli"/>
              <a:buNone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9pPr>
          </a:lstStyle>
          <a:p>
            <a:pPr>
              <a:buFont typeface="Muli"/>
              <a:buNone/>
            </a:pPr>
            <a:endParaRPr lang="en-US" dirty="0"/>
          </a:p>
        </p:txBody>
      </p:sp>
      <p:sp>
        <p:nvSpPr>
          <p:cNvPr id="5" name="Shape 61"/>
          <p:cNvSpPr txBox="1"/>
          <p:nvPr/>
        </p:nvSpPr>
        <p:spPr>
          <a:xfrm>
            <a:off x="1107026" y="2366957"/>
            <a:ext cx="6219190" cy="30763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171450" lvl="0" indent="-171450" rtl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" sz="2000" dirty="0">
                <a:solidFill>
                  <a:srgbClr val="FFFFFF"/>
                </a:solidFill>
                <a:latin typeface="+mn-lt"/>
                <a:ea typeface="Muli"/>
                <a:cs typeface="Muli"/>
                <a:sym typeface="Muli"/>
              </a:rPr>
              <a:t>Template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Shape 300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hape 70"/>
          <p:cNvSpPr txBox="1">
            <a:spLocks/>
          </p:cNvSpPr>
          <p:nvPr/>
        </p:nvSpPr>
        <p:spPr>
          <a:xfrm>
            <a:off x="509712" y="1129883"/>
            <a:ext cx="2849137" cy="8028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1pPr>
            <a:lvl2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en" sz="2800" dirty="0">
                <a:solidFill>
                  <a:srgbClr val="00B2FF"/>
                </a:solidFill>
                <a:latin typeface="+mj-lt"/>
              </a:rPr>
              <a:t>CONCLUSION</a:t>
            </a:r>
          </a:p>
        </p:txBody>
      </p:sp>
      <p:sp>
        <p:nvSpPr>
          <p:cNvPr id="6" name="Shape 71"/>
          <p:cNvSpPr txBox="1">
            <a:spLocks/>
          </p:cNvSpPr>
          <p:nvPr/>
        </p:nvSpPr>
        <p:spPr>
          <a:xfrm>
            <a:off x="509712" y="2117558"/>
            <a:ext cx="7842552" cy="3025941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83333"/>
              <a:buFont typeface="Muli"/>
              <a:buChar char="➜"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Muli"/>
              <a:buNone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9pPr>
          </a:lstStyle>
          <a:p>
            <a:pPr>
              <a:buFont typeface="Muli"/>
              <a:buNone/>
            </a:pPr>
            <a:endParaRPr lang="en-US" dirty="0"/>
          </a:p>
        </p:txBody>
      </p:sp>
      <p:sp>
        <p:nvSpPr>
          <p:cNvPr id="7" name="Shape 61"/>
          <p:cNvSpPr txBox="1"/>
          <p:nvPr/>
        </p:nvSpPr>
        <p:spPr>
          <a:xfrm>
            <a:off x="869700" y="2390274"/>
            <a:ext cx="7122575" cy="27532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  <a:latin typeface="+mn-lt"/>
                <a:ea typeface="Muli"/>
                <a:cs typeface="Muli"/>
              </a:rPr>
              <a:t>Template</a:t>
            </a:r>
            <a:endParaRPr lang="en-US" sz="2000" dirty="0">
              <a:solidFill>
                <a:srgbClr val="FFFFFF"/>
              </a:solidFill>
              <a:ea typeface="Muli"/>
              <a:cs typeface="Muli"/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Banqu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anqu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1839</TotalTime>
  <Words>33</Words>
  <Application>Microsoft Office PowerPoint</Application>
  <PresentationFormat>On-screen Show (16:9)</PresentationFormat>
  <Paragraphs>14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Muli</vt:lpstr>
      <vt:lpstr>Banquo template</vt:lpstr>
      <vt:lpstr>Banquo template</vt:lpstr>
      <vt:lpstr>NW-PARALLEL PROJECT October 31st, 2015 By: Blake Klasing &amp; Stacy Gramajo</vt:lpstr>
      <vt:lpstr>PROBLEM DEFINITION</vt:lpstr>
      <vt:lpstr>Overview of NW Algorithm</vt:lpstr>
      <vt:lpstr>ALGORITHM IMPLEMENTED</vt:lpstr>
      <vt:lpstr>ALGORITHM FLOWCHART</vt:lpstr>
      <vt:lpstr>BENCHMARKS USED</vt:lpstr>
      <vt:lpstr>GRAPH: RESULTS</vt:lpstr>
      <vt:lpstr>SUCCESS AND DIFFICULTIES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SAT SOLVER PROJECT December 14th, 2015 By: Stacy Gramajo</dc:title>
  <dc:creator>Stacy Gramajo</dc:creator>
  <cp:lastModifiedBy>Alexei Gramajo</cp:lastModifiedBy>
  <cp:revision>42</cp:revision>
  <dcterms:modified xsi:type="dcterms:W3CDTF">2016-09-15T16:10:42Z</dcterms:modified>
</cp:coreProperties>
</file>