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ai/home" TargetMode="External"/><Relationship Id="rId2" Type="http://schemas.openxmlformats.org/officeDocument/2006/relationships/hyperlink" Target="https://www.ibm.com/wats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alogflow.com/" TargetMode="External"/><Relationship Id="rId4" Type="http://schemas.openxmlformats.org/officeDocument/2006/relationships/hyperlink" Target="https://wit.ai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scriptjs/normaliz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perscriptjs/qty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kekohler/Chatterbo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/resul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B38C-509F-4573-A12C-B304D2B9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065" y="600512"/>
            <a:ext cx="9943680" cy="3329581"/>
          </a:xfrm>
        </p:spPr>
        <p:txBody>
          <a:bodyPr/>
          <a:lstStyle/>
          <a:p>
            <a:r>
              <a:rPr lang="en-US" dirty="0"/>
              <a:t>Creating a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9329-9FB0-46DF-86EE-3CFEC3C1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30093"/>
            <a:ext cx="8825658" cy="861420"/>
          </a:xfrm>
        </p:spPr>
        <p:txBody>
          <a:bodyPr/>
          <a:lstStyle/>
          <a:p>
            <a:r>
              <a:rPr lang="en-US" dirty="0"/>
              <a:t>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342932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4485-50C1-4DA4-BF1F-CB551263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F018-DB43-4A8A-92F1-ED74757A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socket.io in your index.js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Instantiate Socket.IO in script.js</a:t>
            </a:r>
          </a:p>
          <a:p>
            <a:endParaRPr lang="en-US" dirty="0"/>
          </a:p>
          <a:p>
            <a:r>
              <a:rPr lang="en-US" dirty="0"/>
              <a:t>Insert code where you are listening to the result event from </a:t>
            </a:r>
            <a:r>
              <a:rPr lang="en-US" dirty="0" err="1"/>
              <a:t>SpeechRecognition</a:t>
            </a:r>
            <a:r>
              <a:rPr lang="en-US" dirty="0"/>
              <a:t> to emit a request.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14F3-759D-40A0-AE61-D0A0D88BC4CD}"/>
              </a:ext>
            </a:extLst>
          </p:cNvPr>
          <p:cNvSpPr/>
          <p:nvPr/>
        </p:nvSpPr>
        <p:spPr>
          <a:xfrm>
            <a:off x="1539534" y="3346560"/>
            <a:ext cx="2355132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socket = </a:t>
            </a:r>
            <a:r>
              <a:rPr lang="en-US" dirty="0" err="1"/>
              <a:t>io</a:t>
            </a:r>
            <a:r>
              <a:rPr lang="en-US" dirty="0"/>
              <a:t>();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3A555-2A36-406F-AB97-1E395ECF2539}"/>
              </a:ext>
            </a:extLst>
          </p:cNvPr>
          <p:cNvSpPr/>
          <p:nvPr/>
        </p:nvSpPr>
        <p:spPr>
          <a:xfrm>
            <a:off x="1464033" y="4556312"/>
            <a:ext cx="3945311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socket.emit</a:t>
            </a:r>
            <a:r>
              <a:rPr lang="en-US" dirty="0"/>
              <a:t>('chat message', text);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53A96-A95C-46D5-9D74-FD992AD778C4}"/>
              </a:ext>
            </a:extLst>
          </p:cNvPr>
          <p:cNvSpPr/>
          <p:nvPr/>
        </p:nvSpPr>
        <p:spPr>
          <a:xfrm>
            <a:off x="1464033" y="2447380"/>
            <a:ext cx="4253087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= require('socket.io')(server);</a:t>
            </a:r>
          </a:p>
        </p:txBody>
      </p:sp>
    </p:spTree>
    <p:extLst>
      <p:ext uri="{BB962C8B-B14F-4D97-AF65-F5344CB8AC3E}">
        <p14:creationId xmlns:p14="http://schemas.microsoft.com/office/powerpoint/2010/main" val="31741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5C68-F895-44C1-8D35-DF112BB0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Language Processer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43A0-477D-471E-8D10-9283C1B1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Waston</a:t>
            </a:r>
            <a:r>
              <a:rPr lang="en-US" dirty="0"/>
              <a:t> IBM - </a:t>
            </a:r>
            <a:r>
              <a:rPr lang="en-US" dirty="0">
                <a:hlinkClick r:id="rId2"/>
              </a:rPr>
              <a:t>https://www.ibm.com/watson/</a:t>
            </a:r>
            <a:endParaRPr lang="en-US" dirty="0"/>
          </a:p>
          <a:p>
            <a:r>
              <a:rPr lang="en-US" dirty="0"/>
              <a:t>LUIS - </a:t>
            </a:r>
            <a:r>
              <a:rPr lang="en-US" dirty="0">
                <a:hlinkClick r:id="rId3"/>
              </a:rPr>
              <a:t>https://www.luis.ai/home</a:t>
            </a:r>
            <a:endParaRPr lang="en-US" dirty="0"/>
          </a:p>
          <a:p>
            <a:r>
              <a:rPr lang="en-US" dirty="0"/>
              <a:t>Wit.AI </a:t>
            </a:r>
            <a:r>
              <a:rPr lang="en-US" dirty="0">
                <a:hlinkClick r:id="rId4"/>
              </a:rPr>
              <a:t>https://wit.ai/</a:t>
            </a:r>
            <a:endParaRPr lang="en-US" dirty="0"/>
          </a:p>
          <a:p>
            <a:r>
              <a:rPr lang="en-US" dirty="0"/>
              <a:t>API.AI (</a:t>
            </a:r>
            <a:r>
              <a:rPr lang="en-US" dirty="0" err="1"/>
              <a:t>Dialogflow</a:t>
            </a:r>
            <a:r>
              <a:rPr lang="en-US" dirty="0"/>
              <a:t>) </a:t>
            </a:r>
            <a:r>
              <a:rPr lang="en-US" dirty="0">
                <a:hlinkClick r:id="rId5"/>
              </a:rPr>
              <a:t>https://dialogflow.com/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D0084-AE03-46C9-AC95-F02BE038BA30}"/>
              </a:ext>
            </a:extLst>
          </p:cNvPr>
          <p:cNvSpPr/>
          <p:nvPr/>
        </p:nvSpPr>
        <p:spPr>
          <a:xfrm>
            <a:off x="7536110" y="2304604"/>
            <a:ext cx="3949438" cy="92333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intent = translation </a:t>
            </a:r>
          </a:p>
          <a:p>
            <a:r>
              <a:rPr lang="en-US" dirty="0"/>
              <a:t>text   = how much does that cost </a:t>
            </a:r>
          </a:p>
          <a:p>
            <a:r>
              <a:rPr lang="en-US" dirty="0"/>
              <a:t>target = </a:t>
            </a:r>
            <a:r>
              <a:rPr lang="en-US" dirty="0" err="1"/>
              <a:t>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3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037E-E1A1-47C2-8539-12648951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Dialogflow</a:t>
            </a:r>
            <a:r>
              <a:rPr lang="en-US" dirty="0"/>
              <a:t>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AFDA-7BB9-4D4C-B3D9-74955744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8243"/>
            <a:ext cx="8946541" cy="4195481"/>
          </a:xfrm>
        </p:spPr>
        <p:txBody>
          <a:bodyPr/>
          <a:lstStyle/>
          <a:p>
            <a:r>
              <a:rPr lang="en-US" dirty="0"/>
              <a:t>Create an account</a:t>
            </a:r>
          </a:p>
          <a:p>
            <a:r>
              <a:rPr lang="en-US" dirty="0"/>
              <a:t>Watch the getting started video</a:t>
            </a:r>
          </a:p>
          <a:p>
            <a:r>
              <a:rPr lang="en-US" dirty="0"/>
              <a:t>Create an agent (https://dialogflow.com/docs/getting-started/building-your-first-agent)</a:t>
            </a:r>
          </a:p>
          <a:p>
            <a:r>
              <a:rPr lang="en-US" dirty="0"/>
              <a:t>Setup small talk &amp; customize your answers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E3CE0-0C44-4FA8-BB01-86F9C5EF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3550554"/>
            <a:ext cx="4925634" cy="24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B6AB-24C6-4185-93B1-187DC41E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USING THE API.AI NODE.JS SDK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22D2-56A4-40BD-922B-5DCC9424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48243"/>
            <a:ext cx="8946541" cy="4195481"/>
          </a:xfrm>
        </p:spPr>
        <p:txBody>
          <a:bodyPr/>
          <a:lstStyle/>
          <a:p>
            <a:r>
              <a:rPr lang="en-US" dirty="0"/>
              <a:t>Add code to initialize API.AI </a:t>
            </a:r>
          </a:p>
          <a:p>
            <a:endParaRPr lang="en-US" dirty="0"/>
          </a:p>
          <a:p>
            <a:r>
              <a:rPr lang="en-US" dirty="0"/>
              <a:t>You’ll want to hardcode your API token – use the client access token under settings … click the cog icon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3D58E-8C3C-4D8F-B221-D25FBC156A9B}"/>
              </a:ext>
            </a:extLst>
          </p:cNvPr>
          <p:cNvSpPr/>
          <p:nvPr/>
        </p:nvSpPr>
        <p:spPr>
          <a:xfrm>
            <a:off x="1291442" y="1784650"/>
            <a:ext cx="4961615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apiai</a:t>
            </a:r>
            <a:r>
              <a:rPr lang="en-US" dirty="0"/>
              <a:t> = require('</a:t>
            </a:r>
            <a:r>
              <a:rPr lang="en-US" dirty="0" err="1"/>
              <a:t>apiai</a:t>
            </a:r>
            <a:r>
              <a:rPr lang="en-US" dirty="0"/>
              <a:t>')(APIAI_TOKEN);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D8709-699D-40CE-AD9D-42BD0FB0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91" y="3042388"/>
            <a:ext cx="8177512" cy="32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9D8D-AA3A-4469-8F23-A788D23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USING THE API.AI NODE.JS SDK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94AF-836D-48BC-A3B0-007D5A5F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47575"/>
            <a:ext cx="9720094" cy="4195481"/>
          </a:xfrm>
        </p:spPr>
        <p:txBody>
          <a:bodyPr/>
          <a:lstStyle/>
          <a:p>
            <a:r>
              <a:rPr lang="en-US" dirty="0"/>
              <a:t>Once the connection is established and the message is received, use the API.AI APIs to retrieve a reply to the user’s message (put this in the index.js)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720DA-E08C-48AE-9FEB-9D20229A3C55}"/>
              </a:ext>
            </a:extLst>
          </p:cNvPr>
          <p:cNvSpPr/>
          <p:nvPr/>
        </p:nvSpPr>
        <p:spPr>
          <a:xfrm>
            <a:off x="1339233" y="2076480"/>
            <a:ext cx="9485152" cy="452431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io.on</a:t>
            </a:r>
            <a:r>
              <a:rPr lang="en-US" dirty="0"/>
              <a:t>('connection', function(socket) {</a:t>
            </a:r>
          </a:p>
          <a:p>
            <a:r>
              <a:rPr lang="en-US" dirty="0"/>
              <a:t>  </a:t>
            </a:r>
            <a:r>
              <a:rPr lang="en-US" dirty="0" err="1"/>
              <a:t>socket.on</a:t>
            </a:r>
            <a:r>
              <a:rPr lang="en-US" dirty="0"/>
              <a:t>('chat message', (text) =&gt; {</a:t>
            </a:r>
          </a:p>
          <a:p>
            <a:r>
              <a:rPr lang="en-US" dirty="0"/>
              <a:t>    // Get a reply from API.AI</a:t>
            </a:r>
          </a:p>
          <a:p>
            <a:r>
              <a:rPr lang="en-US" dirty="0"/>
              <a:t>    let </a:t>
            </a:r>
            <a:r>
              <a:rPr lang="en-US" dirty="0" err="1"/>
              <a:t>apiaiReq</a:t>
            </a:r>
            <a:r>
              <a:rPr lang="en-US" dirty="0"/>
              <a:t> = </a:t>
            </a:r>
            <a:r>
              <a:rPr lang="en-US" dirty="0" err="1"/>
              <a:t>apiai.textRequest</a:t>
            </a:r>
            <a:r>
              <a:rPr lang="en-US" dirty="0"/>
              <a:t>(text, {</a:t>
            </a:r>
          </a:p>
          <a:p>
            <a:r>
              <a:rPr lang="en-US" dirty="0"/>
              <a:t>// this the developer access token from API.AI </a:t>
            </a:r>
          </a:p>
          <a:p>
            <a:r>
              <a:rPr lang="en-US" dirty="0"/>
              <a:t>      </a:t>
            </a:r>
            <a:r>
              <a:rPr lang="en-US" dirty="0" err="1"/>
              <a:t>sessionId</a:t>
            </a:r>
            <a:r>
              <a:rPr lang="en-US" dirty="0"/>
              <a:t>: APIAI_SESSION_ ID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  <a:r>
              <a:rPr lang="en-US" dirty="0" err="1"/>
              <a:t>apiaiReq.on</a:t>
            </a:r>
            <a:r>
              <a:rPr lang="en-US" dirty="0"/>
              <a:t>('response', (response) =&gt; {</a:t>
            </a:r>
          </a:p>
          <a:p>
            <a:r>
              <a:rPr lang="en-US" dirty="0"/>
              <a:t>      let </a:t>
            </a:r>
            <a:r>
              <a:rPr lang="en-US" dirty="0" err="1"/>
              <a:t>aiText</a:t>
            </a:r>
            <a:r>
              <a:rPr lang="en-US" dirty="0"/>
              <a:t> = </a:t>
            </a:r>
            <a:r>
              <a:rPr lang="en-US" dirty="0" err="1"/>
              <a:t>response.result.fulfillment.speech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socket.emit</a:t>
            </a:r>
            <a:r>
              <a:rPr lang="en-US" dirty="0"/>
              <a:t>('bot reply', </a:t>
            </a:r>
            <a:r>
              <a:rPr lang="en-US" dirty="0" err="1"/>
              <a:t>aiText</a:t>
            </a:r>
            <a:r>
              <a:rPr lang="en-US" dirty="0"/>
              <a:t>); // Send the result back to the browser!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  <a:r>
              <a:rPr lang="en-US" dirty="0" err="1"/>
              <a:t>apiaiReq.on</a:t>
            </a:r>
            <a:r>
              <a:rPr lang="en-US" dirty="0"/>
              <a:t>('error', (error) =&gt; {</a:t>
            </a:r>
          </a:p>
          <a:p>
            <a:r>
              <a:rPr lang="en-US" dirty="0"/>
              <a:t>      console.log(error);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  <a:r>
              <a:rPr lang="en-US" dirty="0" err="1"/>
              <a:t>apiaiReq.end</a:t>
            </a:r>
            <a:r>
              <a:rPr lang="en-US" dirty="0"/>
              <a:t>();</a:t>
            </a:r>
          </a:p>
          <a:p>
            <a:r>
              <a:rPr lang="en-US" dirty="0"/>
              <a:t>  }); 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4FC61-1331-46B2-874C-069A65C1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58" y="3210002"/>
            <a:ext cx="2476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2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EC84-FE8F-47DB-914F-58403DE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The AI A Voice With The </a:t>
            </a:r>
            <a:r>
              <a:rPr lang="en-US" b="1" dirty="0" err="1"/>
              <a:t>SpeechSynthesis</a:t>
            </a:r>
            <a:r>
              <a:rPr lang="en-US" b="1" dirty="0"/>
              <a:t>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3A18-48D1-4E18-B50B-E26CC550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to generate a synthetic voice (in scripts.js)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the response from the server using Socket.IO again. Once the message is received, call the function.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0102F-51DA-4A57-BC06-0113B73B8C7F}"/>
              </a:ext>
            </a:extLst>
          </p:cNvPr>
          <p:cNvSpPr/>
          <p:nvPr/>
        </p:nvSpPr>
        <p:spPr>
          <a:xfrm>
            <a:off x="1512815" y="2476336"/>
            <a:ext cx="6096000" cy="175432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synthVoice</a:t>
            </a:r>
            <a:r>
              <a:rPr lang="en-US" dirty="0"/>
              <a:t>(text)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synth = </a:t>
            </a:r>
            <a:r>
              <a:rPr lang="en-US" dirty="0" err="1"/>
              <a:t>window.speechSynthesis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utterance = new </a:t>
            </a:r>
            <a:r>
              <a:rPr lang="en-US" dirty="0" err="1"/>
              <a:t>SpeechSynthesisUtterance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utterance.text</a:t>
            </a:r>
            <a:r>
              <a:rPr lang="en-US" dirty="0"/>
              <a:t> = text;</a:t>
            </a:r>
          </a:p>
          <a:p>
            <a:r>
              <a:rPr lang="en-US" dirty="0"/>
              <a:t>  </a:t>
            </a:r>
            <a:r>
              <a:rPr lang="en-US" dirty="0" err="1"/>
              <a:t>synth.speak</a:t>
            </a:r>
            <a:r>
              <a:rPr lang="en-US" dirty="0"/>
              <a:t>(utterance);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34B63-4174-4971-87E1-69377579EB9A}"/>
              </a:ext>
            </a:extLst>
          </p:cNvPr>
          <p:cNvSpPr/>
          <p:nvPr/>
        </p:nvSpPr>
        <p:spPr>
          <a:xfrm>
            <a:off x="1512815" y="4955526"/>
            <a:ext cx="6096000" cy="92333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socket.on</a:t>
            </a:r>
            <a:r>
              <a:rPr lang="en-US" dirty="0"/>
              <a:t>('bot reply', function(</a:t>
            </a:r>
            <a:r>
              <a:rPr lang="en-US" dirty="0" err="1"/>
              <a:t>replyText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synthVoice</a:t>
            </a:r>
            <a:r>
              <a:rPr lang="en-US" dirty="0"/>
              <a:t>(</a:t>
            </a:r>
            <a:r>
              <a:rPr lang="en-US" dirty="0" err="1"/>
              <a:t>replyText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764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E2AB-583D-4837-91E4-64B49C1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 a bot feel real? Improving our responses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BA7E4-221A-4AE8-B560-991C6B400BD7}"/>
              </a:ext>
            </a:extLst>
          </p:cNvPr>
          <p:cNvSpPr/>
          <p:nvPr/>
        </p:nvSpPr>
        <p:spPr>
          <a:xfrm>
            <a:off x="646111" y="2019541"/>
            <a:ext cx="580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https://en.wikipedia.org/wiki/Turing_completeness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6827F-C2B8-420B-831D-AFD9EC7F6581}"/>
              </a:ext>
            </a:extLst>
          </p:cNvPr>
          <p:cNvSpPr/>
          <p:nvPr/>
        </p:nvSpPr>
        <p:spPr>
          <a:xfrm>
            <a:off x="573248" y="27565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day-to-day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schools attended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places where they worked, lived, and have traveled.</a:t>
            </a:r>
            <a:endParaRPr lang="en-US" b="0" i="0" dirty="0">
              <a:effectLst/>
              <a:latin typeface="medium-content-serif-fon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29FD3-05FA-4B59-9220-2337F8044350}"/>
              </a:ext>
            </a:extLst>
          </p:cNvPr>
          <p:cNvSpPr/>
          <p:nvPr/>
        </p:nvSpPr>
        <p:spPr>
          <a:xfrm>
            <a:off x="646111" y="2295743"/>
            <a:ext cx="734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https://en.wikipedia.org/wiki/Big_Five_personality_traits</a:t>
            </a:r>
          </a:p>
        </p:txBody>
      </p:sp>
    </p:spTree>
    <p:extLst>
      <p:ext uri="{BB962C8B-B14F-4D97-AF65-F5344CB8AC3E}">
        <p14:creationId xmlns:p14="http://schemas.microsoft.com/office/powerpoint/2010/main" val="122530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26DA-F83C-465C-8D63-EF0CCED6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Loebner</a:t>
            </a:r>
            <a:r>
              <a:rPr lang="en-US" dirty="0"/>
              <a:t> Prize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47D931-E5F9-42E2-9E8D-616ABE53F59C}"/>
              </a:ext>
            </a:extLst>
          </p:cNvPr>
          <p:cNvSpPr/>
          <p:nvPr/>
        </p:nvSpPr>
        <p:spPr>
          <a:xfrm>
            <a:off x="717083" y="136295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My name is Bill. What is your name?</a:t>
            </a:r>
          </a:p>
          <a:p>
            <a:r>
              <a:rPr lang="en-US" dirty="0"/>
              <a:t>How many letters are there in the name Bill?</a:t>
            </a:r>
          </a:p>
          <a:p>
            <a:r>
              <a:rPr lang="en-US" dirty="0"/>
              <a:t>How many letters are there in my name?</a:t>
            </a:r>
          </a:p>
          <a:p>
            <a:r>
              <a:rPr lang="en-US" dirty="0"/>
              <a:t>Which is larger, an apple or a watermelon?</a:t>
            </a:r>
          </a:p>
          <a:p>
            <a:r>
              <a:rPr lang="en-US" dirty="0"/>
              <a:t>How much is 3 + 2?</a:t>
            </a:r>
          </a:p>
          <a:p>
            <a:r>
              <a:rPr lang="en-US" dirty="0"/>
              <a:t>How much is three plus two?</a:t>
            </a:r>
          </a:p>
          <a:p>
            <a:r>
              <a:rPr lang="en-US" dirty="0"/>
              <a:t>What is my name?</a:t>
            </a:r>
          </a:p>
          <a:p>
            <a:r>
              <a:rPr lang="en-US" dirty="0"/>
              <a:t>If John is taller than Mary, who is the shorter?</a:t>
            </a:r>
          </a:p>
          <a:p>
            <a:r>
              <a:rPr lang="en-US" dirty="0"/>
              <a:t>If it were 3:15 AM now, what time would it be in 60 minutes?</a:t>
            </a:r>
          </a:p>
          <a:p>
            <a:r>
              <a:rPr lang="en-US" dirty="0"/>
              <a:t>My friend John likes to fish for trout. What does John like to fish for?</a:t>
            </a:r>
          </a:p>
          <a:p>
            <a:r>
              <a:rPr lang="en-US" dirty="0"/>
              <a:t>What number comes after seventeen?</a:t>
            </a:r>
          </a:p>
          <a:p>
            <a:r>
              <a:rPr lang="en-US" dirty="0"/>
              <a:t>What is the name of my friend who fishes for trout?</a:t>
            </a:r>
          </a:p>
          <a:p>
            <a:r>
              <a:rPr lang="en-US" dirty="0"/>
              <a:t>What would I use to put a nail into a wall?</a:t>
            </a:r>
          </a:p>
          <a:p>
            <a:r>
              <a:rPr lang="en-US" dirty="0"/>
              <a:t>What is the 3rd letter in the alphabet?</a:t>
            </a:r>
          </a:p>
          <a:p>
            <a:r>
              <a:rPr lang="en-US" dirty="0"/>
              <a:t>What time is it now?</a:t>
            </a:r>
          </a:p>
        </p:txBody>
      </p:sp>
    </p:spTree>
    <p:extLst>
      <p:ext uri="{BB962C8B-B14F-4D97-AF65-F5344CB8AC3E}">
        <p14:creationId xmlns:p14="http://schemas.microsoft.com/office/powerpoint/2010/main" val="149443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07C8-AC66-489A-8974-664DB1D4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3" y="314803"/>
            <a:ext cx="9404723" cy="1400530"/>
          </a:xfrm>
        </p:spPr>
        <p:txBody>
          <a:bodyPr/>
          <a:lstStyle/>
          <a:p>
            <a:r>
              <a:rPr lang="en-US" dirty="0"/>
              <a:t>What would it take to build all of this yourself?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54B9-5883-4190-A6C2-2D7890E5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56" y="1015068"/>
            <a:ext cx="4686468" cy="57087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A736DE-A8E5-4725-9B42-6A3D0EF6CA65}"/>
              </a:ext>
            </a:extLst>
          </p:cNvPr>
          <p:cNvSpPr/>
          <p:nvPr/>
        </p:nvSpPr>
        <p:spPr>
          <a:xfrm>
            <a:off x="520831" y="2195710"/>
            <a:ext cx="62792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Normalizer: </a:t>
            </a:r>
            <a:r>
              <a:rPr lang="en-US" dirty="0">
                <a:hlinkClick r:id="rId3"/>
              </a:rPr>
              <a:t>https://github.com/superscriptjs/normalizer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Expand abbreviations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Expand contractions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Canadian / British to US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Fix misspelled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A8895-2FBE-4063-9B28-0D5546B19823}"/>
              </a:ext>
            </a:extLst>
          </p:cNvPr>
          <p:cNvSpPr/>
          <p:nvPr/>
        </p:nvSpPr>
        <p:spPr>
          <a:xfrm>
            <a:off x="173241" y="3702399"/>
            <a:ext cx="697446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something a question?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https://github.com/superscriptjs/qtypes</a:t>
            </a:r>
            <a:endParaRPr lang="en-US" dirty="0"/>
          </a:p>
          <a:p>
            <a:endParaRPr lang="en-US" dirty="0"/>
          </a:p>
          <a:p>
            <a:r>
              <a:rPr lang="en-US" sz="1600" dirty="0" err="1"/>
              <a:t>qSubType</a:t>
            </a:r>
            <a:r>
              <a:rPr lang="en-US" sz="1600" dirty="0"/>
              <a:t> will tell us what the question format is CH, WH, YN and TG</a:t>
            </a:r>
            <a:r>
              <a:rPr lang="en-US" sz="1200" dirty="0"/>
              <a:t>:</a:t>
            </a:r>
          </a:p>
          <a:p>
            <a:r>
              <a:rPr lang="en-US" sz="1200" dirty="0"/>
              <a:t>CH: Choice or Alternate Question. The question is asking you to pick between two or more things. For example: Is the water </a:t>
            </a:r>
            <a:r>
              <a:rPr lang="en-US" sz="1200" b="1" dirty="0"/>
              <a:t>hot</a:t>
            </a:r>
            <a:r>
              <a:rPr lang="en-US" sz="1200" dirty="0"/>
              <a:t> or </a:t>
            </a:r>
            <a:r>
              <a:rPr lang="en-US" sz="1200" b="1" dirty="0"/>
              <a:t>cold</a:t>
            </a:r>
            <a:r>
              <a:rPr lang="en-US" sz="1200" dirty="0"/>
              <a:t>?</a:t>
            </a:r>
          </a:p>
          <a:p>
            <a:r>
              <a:rPr lang="en-US" sz="1200" dirty="0"/>
              <a:t>WH: Question are the most common, they come in the form of </a:t>
            </a:r>
            <a:r>
              <a:rPr lang="en-US" sz="1200" b="1" dirty="0"/>
              <a:t>who</a:t>
            </a:r>
            <a:r>
              <a:rPr lang="en-US" sz="1200" dirty="0"/>
              <a:t>, </a:t>
            </a:r>
            <a:r>
              <a:rPr lang="en-US" sz="1200" b="1" dirty="0"/>
              <a:t>what</a:t>
            </a:r>
            <a:r>
              <a:rPr lang="en-US" sz="1200" dirty="0"/>
              <a:t>, </a:t>
            </a:r>
            <a:r>
              <a:rPr lang="en-US" sz="1200" b="1" dirty="0"/>
              <a:t>where</a:t>
            </a:r>
            <a:r>
              <a:rPr lang="en-US" sz="1200" dirty="0"/>
              <a:t>, </a:t>
            </a:r>
            <a:r>
              <a:rPr lang="en-US" sz="1200" b="1" dirty="0"/>
              <a:t>when</a:t>
            </a:r>
            <a:r>
              <a:rPr lang="en-US" sz="1200" dirty="0"/>
              <a:t> or </a:t>
            </a:r>
            <a:r>
              <a:rPr lang="en-US" sz="1200" b="1" dirty="0"/>
              <a:t>why</a:t>
            </a:r>
            <a:r>
              <a:rPr lang="en-US" sz="1200" dirty="0"/>
              <a:t>.</a:t>
            </a:r>
          </a:p>
          <a:p>
            <a:r>
              <a:rPr lang="en-US" sz="1200" dirty="0"/>
              <a:t>YN: Yes/No Question are fairly self explanation. For example: Do you have a pencil?</a:t>
            </a:r>
          </a:p>
          <a:p>
            <a:r>
              <a:rPr lang="en-US" sz="1200" dirty="0"/>
              <a:t>TG: Tag Question are not really questions, but are ways of asking questions to keep the conversation open. They are statements that usually end in a pronoun, and add a positive or negative ending, for example: It’s beautiful, isn’t it? or Sally went to the store, didn’t she?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F0A-EBCF-43D8-AB7A-F2A91D6A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465"/>
          </a:xfrm>
        </p:spPr>
        <p:txBody>
          <a:bodyPr/>
          <a:lstStyle/>
          <a:p>
            <a:r>
              <a:rPr lang="en-US" dirty="0"/>
              <a:t>What are we going to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98DA-F83B-411D-9BFA-F7EDB77D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simple web application using express and node</a:t>
            </a:r>
          </a:p>
          <a:p>
            <a:r>
              <a:rPr lang="en-US" dirty="0"/>
              <a:t>Create a simple web interface to capture voice as text using Web Speech API’s Speech Recognition abilities. </a:t>
            </a:r>
          </a:p>
          <a:p>
            <a:r>
              <a:rPr lang="en-US" dirty="0"/>
              <a:t>Send the users message to a commercial language processing API as a string</a:t>
            </a:r>
          </a:p>
          <a:p>
            <a:r>
              <a:rPr lang="en-US" dirty="0"/>
              <a:t>Setup Web Sockets using Socket.IO </a:t>
            </a:r>
          </a:p>
          <a:p>
            <a:r>
              <a:rPr lang="en-US" dirty="0"/>
              <a:t>Set up API.AI to allow for our chatbot to ‘Small Talk’</a:t>
            </a:r>
          </a:p>
          <a:p>
            <a:r>
              <a:rPr lang="en-US" dirty="0"/>
              <a:t>Have the web application speak the reply from the chat bot using </a:t>
            </a:r>
            <a:r>
              <a:rPr lang="en-US" dirty="0" err="1"/>
              <a:t>SpeechSynthesis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EEF-4E7A-4322-90DB-EB4321C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9654"/>
            <a:ext cx="9404723" cy="1400530"/>
          </a:xfrm>
        </p:spPr>
        <p:txBody>
          <a:bodyPr/>
          <a:lstStyle/>
          <a:p>
            <a:r>
              <a:rPr lang="en-US" dirty="0"/>
              <a:t>Speech Synthesis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DE98-5240-4759-926B-4661876E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276" y="6236472"/>
            <a:ext cx="6245444" cy="754199"/>
          </a:xfrm>
        </p:spPr>
        <p:txBody>
          <a:bodyPr/>
          <a:lstStyle/>
          <a:p>
            <a:r>
              <a:rPr lang="en-US" dirty="0"/>
              <a:t>https://codepen.io/anon/pen/wrXwVo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62AAD-5D91-4FC7-9700-DF79D284A7FD}"/>
              </a:ext>
            </a:extLst>
          </p:cNvPr>
          <p:cNvSpPr/>
          <p:nvPr/>
        </p:nvSpPr>
        <p:spPr>
          <a:xfrm>
            <a:off x="646111" y="13067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70ECD-176A-4C6B-9F18-3970FF12DAB2}"/>
              </a:ext>
            </a:extLst>
          </p:cNvPr>
          <p:cNvSpPr/>
          <p:nvPr/>
        </p:nvSpPr>
        <p:spPr>
          <a:xfrm>
            <a:off x="218272" y="1068419"/>
            <a:ext cx="10902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Methods:</a:t>
            </a:r>
          </a:p>
          <a:p>
            <a:r>
              <a:rPr lang="en-US" dirty="0"/>
              <a:t>speak(</a:t>
            </a:r>
            <a:r>
              <a:rPr lang="en-US" dirty="0" err="1"/>
              <a:t>SpeechSynthesisUtterance</a:t>
            </a:r>
            <a:r>
              <a:rPr lang="en-US" dirty="0"/>
              <a:t>) – </a:t>
            </a:r>
            <a:r>
              <a:rPr lang="en-US" sz="1200" dirty="0"/>
              <a:t>This method should be passed an instance of </a:t>
            </a:r>
            <a:r>
              <a:rPr lang="en-US" sz="1200" dirty="0" err="1"/>
              <a:t>SpeechSynthesisUtterance</a:t>
            </a:r>
            <a:r>
              <a:rPr lang="en-US" sz="1200" dirty="0"/>
              <a:t>. It will then add this to the queue of utterances that need to be spoken.</a:t>
            </a:r>
          </a:p>
          <a:p>
            <a:r>
              <a:rPr lang="en-US" dirty="0"/>
              <a:t>cancel() – </a:t>
            </a:r>
            <a:r>
              <a:rPr lang="en-US" sz="1200" dirty="0"/>
              <a:t>This method will remove all utterances from the queue. If an utterance is currently being spoken, it will be stopped.</a:t>
            </a:r>
          </a:p>
          <a:p>
            <a:r>
              <a:rPr lang="en-US" dirty="0"/>
              <a:t>pause() – </a:t>
            </a:r>
            <a:r>
              <a:rPr lang="en-US" sz="1200" dirty="0"/>
              <a:t>This method will immediately pause any utterances that are being spoken.</a:t>
            </a:r>
          </a:p>
          <a:p>
            <a:r>
              <a:rPr lang="en-US" dirty="0"/>
              <a:t>resume() – </a:t>
            </a:r>
            <a:r>
              <a:rPr lang="en-US" sz="1200" dirty="0"/>
              <a:t>This method will cause the browser to resume speaking an utterance that was previously paused.</a:t>
            </a:r>
          </a:p>
          <a:p>
            <a:r>
              <a:rPr lang="en-US" dirty="0" err="1"/>
              <a:t>getVoices</a:t>
            </a:r>
            <a:r>
              <a:rPr lang="en-US" dirty="0"/>
              <a:t>() – </a:t>
            </a:r>
            <a:r>
              <a:rPr lang="en-US" sz="1200" dirty="0"/>
              <a:t>This method returns a list of all the voices that are supported by the browser.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959F4-9E1F-4836-A2F8-E912F09FCF08}"/>
              </a:ext>
            </a:extLst>
          </p:cNvPr>
          <p:cNvSpPr/>
          <p:nvPr/>
        </p:nvSpPr>
        <p:spPr>
          <a:xfrm>
            <a:off x="218272" y="3104918"/>
            <a:ext cx="10273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Attributes:</a:t>
            </a:r>
          </a:p>
          <a:p>
            <a:r>
              <a:rPr lang="en-US" dirty="0"/>
              <a:t>pending – </a:t>
            </a:r>
            <a:r>
              <a:rPr lang="en-US" sz="1200" dirty="0"/>
              <a:t>This attribute will be set to true if there are utterances in the queue that have not yet started speaking.</a:t>
            </a:r>
          </a:p>
          <a:p>
            <a:r>
              <a:rPr lang="en-US" dirty="0"/>
              <a:t>speaking – </a:t>
            </a:r>
            <a:r>
              <a:rPr lang="en-US" sz="1200" dirty="0"/>
              <a:t>This attribute will be true if an utterance is currently being spoken.</a:t>
            </a:r>
          </a:p>
          <a:p>
            <a:r>
              <a:rPr lang="en-US" dirty="0"/>
              <a:t>paused – </a:t>
            </a:r>
            <a:r>
              <a:rPr lang="en-US" sz="1200" dirty="0"/>
              <a:t>This attribute will be true if an utterance is currently paused.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5E4B1-C107-4A0B-92F8-BDB8172D4EF2}"/>
              </a:ext>
            </a:extLst>
          </p:cNvPr>
          <p:cNvSpPr/>
          <p:nvPr/>
        </p:nvSpPr>
        <p:spPr>
          <a:xfrm>
            <a:off x="218272" y="43052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Usage:</a:t>
            </a:r>
          </a:p>
          <a:p>
            <a:r>
              <a:rPr lang="en-US" dirty="0" err="1"/>
              <a:t>utterance.text</a:t>
            </a:r>
            <a:r>
              <a:rPr lang="en-US" dirty="0"/>
              <a:t> = 'Hello Treehouse';</a:t>
            </a:r>
          </a:p>
          <a:p>
            <a:r>
              <a:rPr lang="en-US" dirty="0" err="1"/>
              <a:t>utterance.lang</a:t>
            </a:r>
            <a:r>
              <a:rPr lang="en-US" dirty="0"/>
              <a:t> = '</a:t>
            </a:r>
            <a:r>
              <a:rPr lang="en-US" dirty="0" err="1"/>
              <a:t>en</a:t>
            </a:r>
            <a:r>
              <a:rPr lang="en-US" dirty="0"/>
              <a:t>-US';</a:t>
            </a:r>
          </a:p>
          <a:p>
            <a:r>
              <a:rPr lang="en-US" dirty="0" err="1"/>
              <a:t>utterance.volume</a:t>
            </a:r>
            <a:r>
              <a:rPr lang="en-US" dirty="0"/>
              <a:t> = 1; </a:t>
            </a:r>
            <a:r>
              <a:rPr lang="en-US" sz="1200" dirty="0"/>
              <a:t>(A float value between 0 and 1 should be specified here. The default is 1.)</a:t>
            </a:r>
          </a:p>
          <a:p>
            <a:r>
              <a:rPr lang="en-US" dirty="0" err="1"/>
              <a:t>utterance.rate</a:t>
            </a:r>
            <a:r>
              <a:rPr lang="en-US" dirty="0"/>
              <a:t> = 1; </a:t>
            </a:r>
            <a:r>
              <a:rPr lang="en-US" sz="1200" dirty="0"/>
              <a:t>(float value between 0 and 10, the default being 1.)</a:t>
            </a:r>
          </a:p>
          <a:p>
            <a:r>
              <a:rPr lang="en-US" dirty="0" err="1"/>
              <a:t>utterance.pitch</a:t>
            </a:r>
            <a:r>
              <a:rPr lang="en-US" dirty="0"/>
              <a:t> = 1; </a:t>
            </a:r>
            <a:r>
              <a:rPr lang="en-US" sz="1200" dirty="0"/>
              <a:t>(float value between 0 and 2, with a value of 1 being the default)</a:t>
            </a:r>
          </a:p>
        </p:txBody>
      </p:sp>
    </p:spTree>
    <p:extLst>
      <p:ext uri="{BB962C8B-B14F-4D97-AF65-F5344CB8AC3E}">
        <p14:creationId xmlns:p14="http://schemas.microsoft.com/office/powerpoint/2010/main" val="288382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71D0-0C5C-480D-B6C6-AC75DD6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A902E-595F-4D58-A2C3-BB6B225DC653}"/>
              </a:ext>
            </a:extLst>
          </p:cNvPr>
          <p:cNvSpPr/>
          <p:nvPr/>
        </p:nvSpPr>
        <p:spPr>
          <a:xfrm>
            <a:off x="646111" y="13067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https://codepen.io/justgooddesign/pen/kALmJ?page=1&amp;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8302FF-39C9-40AA-8467-210A62D661EC}"/>
              </a:ext>
            </a:extLst>
          </p:cNvPr>
          <p:cNvSpPr/>
          <p:nvPr/>
        </p:nvSpPr>
        <p:spPr>
          <a:xfrm>
            <a:off x="646111" y="1953083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https://codepen.io/stlwebdev/pen/LGoZXj?page=2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7688-D7E4-4BBD-A1F8-7E81F6D60F69}"/>
              </a:ext>
            </a:extLst>
          </p:cNvPr>
          <p:cNvSpPr/>
          <p:nvPr/>
        </p:nvSpPr>
        <p:spPr>
          <a:xfrm>
            <a:off x="599093" y="24839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https://codepen.io/aarongarciah/pen/yMBMGW?page=3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D6CF-0B2A-4267-9F3D-4FB1DE61D0FA}"/>
              </a:ext>
            </a:extLst>
          </p:cNvPr>
          <p:cNvSpPr/>
          <p:nvPr/>
        </p:nvSpPr>
        <p:spPr>
          <a:xfrm>
            <a:off x="599093" y="33379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https://developer.mozilla.org/en-US/docs/Web/API/SpeechRecognition</a:t>
            </a:r>
          </a:p>
        </p:txBody>
      </p:sp>
    </p:spTree>
    <p:extLst>
      <p:ext uri="{BB962C8B-B14F-4D97-AF65-F5344CB8AC3E}">
        <p14:creationId xmlns:p14="http://schemas.microsoft.com/office/powerpoint/2010/main" val="21450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385E-E6FF-4C02-8584-91CD8BB5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event: </a:t>
            </a:r>
            <a:br>
              <a:rPr lang="en-US" dirty="0"/>
            </a:br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45B4-69D8-4017-A7BB-49CA6E47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808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https://github.com/blakekohler/Chatterbox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–f (accepts the default setting)</a:t>
            </a:r>
          </a:p>
          <a:p>
            <a:r>
              <a:rPr lang="en-US" dirty="0" err="1"/>
              <a:t>npm</a:t>
            </a:r>
            <a:r>
              <a:rPr lang="en-US" dirty="0"/>
              <a:t> install express socket.io </a:t>
            </a:r>
            <a:r>
              <a:rPr lang="en-US" dirty="0" err="1"/>
              <a:t>apiai</a:t>
            </a:r>
            <a:r>
              <a:rPr lang="en-US" dirty="0"/>
              <a:t> –save</a:t>
            </a:r>
          </a:p>
          <a:p>
            <a:r>
              <a:rPr lang="en-US" dirty="0"/>
              <a:t>    What did we just add?</a:t>
            </a:r>
          </a:p>
          <a:p>
            <a:pPr lvl="1"/>
            <a:r>
              <a:rPr lang="en-US" dirty="0"/>
              <a:t>- Express  </a:t>
            </a:r>
          </a:p>
          <a:p>
            <a:pPr lvl="2"/>
            <a:r>
              <a:rPr lang="en-US" dirty="0"/>
              <a:t>(a Node.js web application server framework, to run the server locally)</a:t>
            </a:r>
          </a:p>
          <a:p>
            <a:pPr lvl="1"/>
            <a:r>
              <a:rPr lang="en-US" dirty="0"/>
              <a:t>Socket.io</a:t>
            </a:r>
          </a:p>
          <a:p>
            <a:pPr lvl="2"/>
            <a:r>
              <a:rPr lang="en-US" dirty="0"/>
              <a:t>To enable real-time bidirectional communication between the server and the browser via web sockets</a:t>
            </a:r>
          </a:p>
          <a:p>
            <a:pPr lvl="1"/>
            <a:r>
              <a:rPr lang="en-US" dirty="0" err="1"/>
              <a:t>Apiai</a:t>
            </a:r>
            <a:endParaRPr lang="en-US" dirty="0"/>
          </a:p>
          <a:p>
            <a:pPr lvl="2"/>
            <a:r>
              <a:rPr lang="en-US" dirty="0"/>
              <a:t>natural language processing service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A52-3A6D-439C-9D15-A0CD6F2E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set up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ABB1-3293-4F19-A93D-B55EAC67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033" y="1381799"/>
            <a:ext cx="8946541" cy="4195481"/>
          </a:xfrm>
        </p:spPr>
        <p:txBody>
          <a:bodyPr/>
          <a:lstStyle/>
          <a:p>
            <a:r>
              <a:rPr lang="en-US" dirty="0"/>
              <a:t>Create index.js at the root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B4A7D-9A28-4145-B222-88FB102ACA32}"/>
              </a:ext>
            </a:extLst>
          </p:cNvPr>
          <p:cNvSpPr/>
          <p:nvPr/>
        </p:nvSpPr>
        <p:spPr>
          <a:xfrm>
            <a:off x="1395369" y="1985174"/>
            <a:ext cx="6096000" cy="313932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express = require('express');</a:t>
            </a:r>
          </a:p>
          <a:p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'/views')); // html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'/public')); //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images</a:t>
            </a:r>
          </a:p>
          <a:p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server = </a:t>
            </a:r>
            <a:r>
              <a:rPr lang="en-US" dirty="0" err="1"/>
              <a:t>app.listen</a:t>
            </a:r>
            <a:r>
              <a:rPr lang="en-US" dirty="0"/>
              <a:t>(5000);</a:t>
            </a:r>
          </a:p>
          <a:p>
            <a:r>
              <a:rPr lang="en-US" dirty="0" err="1"/>
              <a:t>app.get</a:t>
            </a:r>
            <a:r>
              <a:rPr lang="en-US" dirty="0"/>
              <a:t>('/',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r>
              <a:rPr lang="en-US" dirty="0" err="1"/>
              <a:t>res.sendFile</a:t>
            </a:r>
            <a:r>
              <a:rPr lang="en-US" dirty="0"/>
              <a:t>('index.html');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608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1818-9E85-4A93-BC50-EDED4D9D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speech recognition in our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D305-B7B9-43B0-9E50-AA6A950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our index.html and connect it to scripts.js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Add a button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DA88E-5F9B-48DD-9AE5-D37C174A6E51}"/>
              </a:ext>
            </a:extLst>
          </p:cNvPr>
          <p:cNvSpPr/>
          <p:nvPr/>
        </p:nvSpPr>
        <p:spPr>
          <a:xfrm>
            <a:off x="1605094" y="2509567"/>
            <a:ext cx="6096000" cy="28623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  &lt;head&gt;…&lt;/head&gt;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="https://cdnjs.cloudflare.com/ajax/libs/socket.io/2.0.1/socket.io.js"&gt;&lt;/script&gt;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/script.js"&gt;&lt;/script&gt;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73C67-D960-493E-91BC-2B3CFA5A322E}"/>
              </a:ext>
            </a:extLst>
          </p:cNvPr>
          <p:cNvSpPr/>
          <p:nvPr/>
        </p:nvSpPr>
        <p:spPr>
          <a:xfrm>
            <a:off x="1605094" y="5828538"/>
            <a:ext cx="2754280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&lt;button&gt;Talk&lt;/button&gt;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1523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F88-DB2A-4DFC-984A-1D37EA46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speech recognition part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8864-B16F-4AC3-9E36-45D4C1C9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 an instance of </a:t>
            </a:r>
            <a:r>
              <a:rPr lang="en-US" dirty="0" err="1"/>
              <a:t>SpeechRecognition</a:t>
            </a:r>
            <a:r>
              <a:rPr lang="en-US" dirty="0"/>
              <a:t>, the controller interface of the Web Speech API for voice recognition (add this to scripts.js)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event listener for the click event to start capturing speech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E56C4-9365-42EE-A202-D918D143441D}"/>
              </a:ext>
            </a:extLst>
          </p:cNvPr>
          <p:cNvSpPr/>
          <p:nvPr/>
        </p:nvSpPr>
        <p:spPr>
          <a:xfrm>
            <a:off x="1539538" y="2883217"/>
            <a:ext cx="7092734" cy="92333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SpeechRecognition</a:t>
            </a:r>
            <a:r>
              <a:rPr lang="en-US" dirty="0"/>
              <a:t> = </a:t>
            </a:r>
            <a:r>
              <a:rPr lang="en-US" dirty="0" err="1"/>
              <a:t>window.SpeechRecognition</a:t>
            </a:r>
            <a:r>
              <a:rPr lang="en-US" dirty="0"/>
              <a:t> || </a:t>
            </a:r>
            <a:r>
              <a:rPr lang="en-US" dirty="0" err="1"/>
              <a:t>window.webkitSpeechRecognition</a:t>
            </a:r>
            <a:r>
              <a:rPr lang="en-US" dirty="0"/>
              <a:t>;</a:t>
            </a:r>
          </a:p>
          <a:p>
            <a:r>
              <a:rPr lang="en-US" dirty="0" err="1"/>
              <a:t>const</a:t>
            </a:r>
            <a:r>
              <a:rPr lang="en-US" dirty="0"/>
              <a:t> recognition = new </a:t>
            </a:r>
            <a:r>
              <a:rPr lang="en-US" dirty="0" err="1"/>
              <a:t>SpeechRecognition</a:t>
            </a:r>
            <a:r>
              <a:rPr lang="en-US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C4CDD-A4B7-47F3-BD62-C5E3A796DDB1}"/>
              </a:ext>
            </a:extLst>
          </p:cNvPr>
          <p:cNvSpPr/>
          <p:nvPr/>
        </p:nvSpPr>
        <p:spPr>
          <a:xfrm>
            <a:off x="1470870" y="4636846"/>
            <a:ext cx="6096000" cy="120032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document.querySelector</a:t>
            </a:r>
            <a:r>
              <a:rPr lang="en-US" dirty="0"/>
              <a:t>('button').</a:t>
            </a:r>
            <a:r>
              <a:rPr lang="en-US" dirty="0" err="1"/>
              <a:t>addEventListener</a:t>
            </a:r>
            <a:r>
              <a:rPr lang="en-US" dirty="0"/>
              <a:t>('click', () =&gt; {</a:t>
            </a:r>
          </a:p>
          <a:p>
            <a:r>
              <a:rPr lang="en-US" dirty="0"/>
              <a:t>  </a:t>
            </a:r>
            <a:r>
              <a:rPr lang="en-US" dirty="0" err="1"/>
              <a:t>recognition.start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632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04EA-3EA0-41EB-90BB-B31F1683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speech recognition part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754C-04A1-4F14-9B06-E22A4D86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event listener for a result (</a:t>
            </a:r>
            <a:r>
              <a:rPr lang="en-US" dirty="0">
                <a:hlinkClick r:id="rId2"/>
              </a:rPr>
              <a:t>https://developer.mozilla.org/en-US/docs/Web/Events/result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0D9F3-8367-4AC6-944E-F8B52CEE8C47}"/>
              </a:ext>
            </a:extLst>
          </p:cNvPr>
          <p:cNvSpPr/>
          <p:nvPr/>
        </p:nvSpPr>
        <p:spPr>
          <a:xfrm>
            <a:off x="1403758" y="2857996"/>
            <a:ext cx="7538906" cy="175432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recognition.addEventListener</a:t>
            </a:r>
            <a:r>
              <a:rPr lang="en-US" dirty="0"/>
              <a:t>('result', (e) =&gt; {</a:t>
            </a:r>
          </a:p>
          <a:p>
            <a:r>
              <a:rPr lang="en-US" dirty="0"/>
              <a:t>  let last = </a:t>
            </a:r>
            <a:r>
              <a:rPr lang="en-US" dirty="0" err="1"/>
              <a:t>e.results.length</a:t>
            </a:r>
            <a:r>
              <a:rPr lang="en-US" dirty="0"/>
              <a:t> - 1;</a:t>
            </a:r>
          </a:p>
          <a:p>
            <a:r>
              <a:rPr lang="en-US" dirty="0"/>
              <a:t>  let text = </a:t>
            </a:r>
            <a:r>
              <a:rPr lang="en-US" dirty="0" err="1"/>
              <a:t>e.results</a:t>
            </a:r>
            <a:r>
              <a:rPr lang="en-US" dirty="0"/>
              <a:t>[last][0].transcript;</a:t>
            </a:r>
          </a:p>
          <a:p>
            <a:r>
              <a:rPr lang="en-US" dirty="0"/>
              <a:t>  console.log('Confidence: ' + </a:t>
            </a:r>
            <a:r>
              <a:rPr lang="en-US" dirty="0" err="1"/>
              <a:t>e.results</a:t>
            </a:r>
            <a:r>
              <a:rPr lang="en-US" dirty="0"/>
              <a:t>[0][0].confidence);</a:t>
            </a:r>
          </a:p>
          <a:p>
            <a:r>
              <a:rPr lang="en-US" dirty="0"/>
              <a:t>  // We will use the Socket.IO here later…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0709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3825</TotalTime>
  <Words>1543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medium-content-serif-font</vt:lpstr>
      <vt:lpstr>Wingdings 3</vt:lpstr>
      <vt:lpstr>Ion</vt:lpstr>
      <vt:lpstr>Creating a Chatbot</vt:lpstr>
      <vt:lpstr>What are we going to do? </vt:lpstr>
      <vt:lpstr>Speech Synthesis </vt:lpstr>
      <vt:lpstr>Speech Recognition </vt:lpstr>
      <vt:lpstr>The main event:  Getting started</vt:lpstr>
      <vt:lpstr>Get set up with express</vt:lpstr>
      <vt:lpstr>Setting up speech recognition in our app </vt:lpstr>
      <vt:lpstr>Setting up speech recognition part 2:</vt:lpstr>
      <vt:lpstr>Setting up speech recognition part 3:</vt:lpstr>
      <vt:lpstr>Setting Up Socket.io</vt:lpstr>
      <vt:lpstr>A Natural Language Processer</vt:lpstr>
      <vt:lpstr>Dialogflow Setup </vt:lpstr>
      <vt:lpstr>USING THE API.AI NODE.JS SDK </vt:lpstr>
      <vt:lpstr>USING THE API.AI NODE.JS SDK </vt:lpstr>
      <vt:lpstr>Giving The AI A Voice With The SpeechSynthesis Interface </vt:lpstr>
      <vt:lpstr>What make a bot feel real? Improving our responses</vt:lpstr>
      <vt:lpstr>Loebner Prize</vt:lpstr>
      <vt:lpstr>What would it take to build all of this yourself?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Chatbot</dc:title>
  <dc:creator>Blake Kohler</dc:creator>
  <cp:lastModifiedBy>Blake Kohler</cp:lastModifiedBy>
  <cp:revision>28</cp:revision>
  <dcterms:created xsi:type="dcterms:W3CDTF">2017-10-10T20:57:47Z</dcterms:created>
  <dcterms:modified xsi:type="dcterms:W3CDTF">2017-11-09T13:42:40Z</dcterms:modified>
</cp:coreProperties>
</file>