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4" r:id="rId1"/>
  </p:sldMasterIdLst>
  <p:notesMasterIdLst>
    <p:notesMasterId r:id="rId13"/>
  </p:notesMasterIdLst>
  <p:sldIdLst>
    <p:sldId id="256" r:id="rId2"/>
    <p:sldId id="258" r:id="rId3"/>
    <p:sldId id="259" r:id="rId4"/>
    <p:sldId id="261" r:id="rId5"/>
    <p:sldId id="262" r:id="rId6"/>
    <p:sldId id="263" r:id="rId7"/>
    <p:sldId id="266" r:id="rId8"/>
    <p:sldId id="267" r:id="rId9"/>
    <p:sldId id="270" r:id="rId10"/>
    <p:sldId id="268" r:id="rId11"/>
    <p:sldId id="269" r:id="rId12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1" d="100"/>
          <a:sy n="91" d="100"/>
        </p:scale>
        <p:origin x="-112" y="-1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3961309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4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31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x" type="tx">
  <p:cSld name="tx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marL="742950" indent="-285750" rtl="0">
              <a:defRPr/>
            </a:lvl2pPr>
            <a:lvl3pPr marL="1143000" indent="-228600" rtl="0">
              <a:defRPr/>
            </a:lvl3pPr>
            <a:lvl4pPr marL="1600200" indent="-228600"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ColTx" type="twoColTx">
  <p:cSld name="twoColTx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994525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2"/>
          </p:nvPr>
        </p:nvSpPr>
        <p:spPr>
          <a:xfrm>
            <a:off x="4692273" y="1600200"/>
            <a:ext cx="3994525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Only" type="titleOnly">
  <p:cSld name="titleOnl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_ONLY">
  <p:cSld name="CAPTION_ONL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457200" y="5875078"/>
            <a:ext cx="8229600" cy="6926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1pPr>
            <a:lvl2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2pPr>
            <a:lvl3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3pPr>
            <a:lvl4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4pPr>
            <a:lvl5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5pPr>
            <a:lvl6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6pPr>
            <a:lvl7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7pPr>
            <a:lvl8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8pPr>
            <a:lvl9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342900" algn="l" rtl="0">
              <a:spcBef>
                <a:spcPts val="600"/>
              </a:spcBef>
              <a:buClr>
                <a:schemeClr val="dk1"/>
              </a:buClr>
              <a:buSzPct val="166666"/>
              <a:buFont typeface="Arial"/>
              <a:buChar char="•"/>
              <a:defRPr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indent="-285750" algn="l" rtl="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indent="-228600" algn="l" rtl="0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indent="-228600" algn="l" rtl="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indent="-228600" algn="l" rtl="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en-us/library/dd942138.aspx" TargetMode="External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orensicswiki.org/wiki/List_of_Jump_List_IDs" TargetMode="External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orensicswiki.org/wiki/List_of_Jump_List_IDs" TargetMode="External"/><Relationship Id="rId4" Type="http://schemas.openxmlformats.org/officeDocument/2006/relationships/image" Target="../media/image4.png"/><Relationship Id="rId5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/>
          <p:nvPr/>
        </p:nvSpPr>
        <p:spPr>
          <a:xfrm>
            <a:off x="1738800" y="3351113"/>
            <a:ext cx="5666400" cy="13923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marL="0" lvl="0" indent="0" algn="ctr" rtl="0">
              <a:buNone/>
            </a:pPr>
            <a:r>
              <a:rPr lang="en" b="1" dirty="0"/>
              <a:t>
:::::::::::::::::::::::::::::::::::::::::::::::::::::::::::::::</a:t>
            </a:r>
          </a:p>
          <a:p>
            <a:pPr marL="0" lvl="0" indent="0" algn="ctr" rtl="0">
              <a:buNone/>
            </a:pPr>
            <a:r>
              <a:rPr lang="en" b="1" dirty="0"/>
              <a:t>Computer Science Capstone</a:t>
            </a:r>
          </a:p>
          <a:p>
            <a:pPr lvl="0" algn="ctr" rtl="0">
              <a:buNone/>
            </a:pPr>
            <a:r>
              <a:rPr lang="en" dirty="0"/>
              <a:t>John Carlson, Hunter Blakely</a:t>
            </a:r>
          </a:p>
          <a:p>
            <a:pPr lvl="0" algn="ctr" rtl="0">
              <a:buNone/>
            </a:pPr>
            <a:r>
              <a:rPr lang="en" dirty="0"/>
              <a:t>carlsonj@sou.edu, blakelyh@sou.edu</a:t>
            </a:r>
          </a:p>
          <a:p>
            <a:pPr lvl="0" algn="ctr" rtl="0">
              <a:buNone/>
            </a:pPr>
            <a:r>
              <a:rPr lang="en" dirty="0"/>
              <a:t>@Version: </a:t>
            </a:r>
            <a:r>
              <a:rPr lang="en-US" dirty="0"/>
              <a:t>6</a:t>
            </a:r>
            <a:r>
              <a:rPr lang="en" dirty="0" smtClean="0"/>
              <a:t>-</a:t>
            </a:r>
            <a:r>
              <a:rPr lang="en-US" dirty="0" smtClean="0"/>
              <a:t>13</a:t>
            </a:r>
            <a:r>
              <a:rPr lang="en" dirty="0" smtClean="0"/>
              <a:t>-2013_</a:t>
            </a:r>
            <a:r>
              <a:rPr lang="en-US" dirty="0"/>
              <a:t>9</a:t>
            </a:r>
            <a:r>
              <a:rPr lang="en-US" dirty="0" smtClean="0"/>
              <a:t>:</a:t>
            </a:r>
            <a:r>
              <a:rPr lang="en-US" dirty="0" smtClean="0"/>
              <a:t>20</a:t>
            </a:r>
            <a:r>
              <a:rPr lang="en-US" dirty="0"/>
              <a:t>a</a:t>
            </a:r>
            <a:r>
              <a:rPr lang="en" dirty="0" smtClean="0"/>
              <a:t>m</a:t>
            </a:r>
            <a:endParaRPr lang="en" dirty="0"/>
          </a:p>
          <a:p>
            <a:pPr lvl="0" algn="ctr" rtl="0">
              <a:buNone/>
            </a:pPr>
            <a:r>
              <a:rPr lang="en" b="1" dirty="0"/>
              <a:t>:::::::::::::::::::::::::::::::::::::::::::::::::::::::::::::::</a:t>
            </a:r>
          </a:p>
        </p:txBody>
      </p:sp>
      <p:sp>
        <p:nvSpPr>
          <p:cNvPr id="24" name="Shape 24"/>
          <p:cNvSpPr/>
          <p:nvPr/>
        </p:nvSpPr>
        <p:spPr>
          <a:xfrm>
            <a:off x="0" y="0"/>
            <a:ext cx="2521499" cy="2507700"/>
          </a:xfrm>
          <a:prstGeom prst="halfFrame">
            <a:avLst>
              <a:gd name="adj1" fmla="val 33333"/>
              <a:gd name="adj2" fmla="val 33333"/>
            </a:avLst>
          </a:prstGeom>
          <a:solidFill>
            <a:srgbClr val="980000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5" name="Shape 25"/>
          <p:cNvSpPr/>
          <p:nvPr/>
        </p:nvSpPr>
        <p:spPr>
          <a:xfrm rot="10800000">
            <a:off x="7065899" y="4876800"/>
            <a:ext cx="2078100" cy="1981199"/>
          </a:xfrm>
          <a:prstGeom prst="halfFrame">
            <a:avLst>
              <a:gd name="adj1" fmla="val 33333"/>
              <a:gd name="adj2" fmla="val 33333"/>
            </a:avLst>
          </a:prstGeom>
          <a:solidFill>
            <a:srgbClr val="980000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6" name="Shape 26"/>
          <p:cNvSpPr/>
          <p:nvPr/>
        </p:nvSpPr>
        <p:spPr>
          <a:xfrm>
            <a:off x="2662237" y="2114586"/>
            <a:ext cx="3819525" cy="1236527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27" name="Shape 27"/>
          <p:cNvSpPr/>
          <p:nvPr/>
        </p:nvSpPr>
        <p:spPr>
          <a:xfrm>
            <a:off x="70124" y="5534462"/>
            <a:ext cx="2381250" cy="1247775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2152662" y="193950"/>
            <a:ext cx="6533999" cy="801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r" rtl="0">
              <a:buNone/>
            </a:pPr>
            <a:r>
              <a:rPr lang="en"/>
              <a:t>Jump List Forensics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467534" y="1946559"/>
            <a:ext cx="8292900" cy="4551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 indent="0">
              <a:buClr>
                <a:srgbClr val="000000"/>
              </a:buClr>
              <a:buSzPct val="61111"/>
              <a:buNone/>
            </a:pPr>
            <a:r>
              <a:rPr lang="en" sz="1800" dirty="0"/>
              <a:t>
</a:t>
            </a:r>
            <a:r>
              <a:rPr lang="en-US" sz="1800" dirty="0"/>
              <a:t>A forensic analyst can determine many actions of a user on a timeline.</a:t>
            </a:r>
          </a:p>
          <a:p>
            <a:pPr marL="0" lvl="0" indent="0">
              <a:buClr>
                <a:srgbClr val="000000"/>
              </a:buClr>
              <a:buSzPct val="61111"/>
              <a:buNone/>
            </a:pPr>
            <a:r>
              <a:rPr lang="en-US" sz="1800" dirty="0"/>
              <a:t>	* Is there evidence that the suspect committed a crime?</a:t>
            </a:r>
          </a:p>
          <a:p>
            <a:pPr marL="0" lvl="0" indent="0">
              <a:buClr>
                <a:srgbClr val="000000"/>
              </a:buClr>
              <a:buSzPct val="61111"/>
              <a:buNone/>
            </a:pPr>
            <a:r>
              <a:rPr lang="en-US" sz="1800" dirty="0"/>
              <a:t>	* Is there evidence that the suspect did not commit a crime?</a:t>
            </a:r>
          </a:p>
          <a:p>
            <a:pPr marL="0" lvl="0" indent="0">
              <a:buClr>
                <a:srgbClr val="000000"/>
              </a:buClr>
              <a:buSzPct val="61111"/>
              <a:buNone/>
            </a:pPr>
            <a:endParaRPr lang="en-US" sz="1800" dirty="0"/>
          </a:p>
          <a:p>
            <a:pPr marL="0" lvl="0" indent="0">
              <a:buClr>
                <a:srgbClr val="000000"/>
              </a:buClr>
              <a:buSzPct val="61111"/>
              <a:buNone/>
            </a:pPr>
            <a:r>
              <a:rPr lang="en-US" sz="1800" dirty="0"/>
              <a:t>Based on findings it is possible to supply crucial evidence in court – assisting in proving innocence or guilt to a specific crime.</a:t>
            </a:r>
          </a:p>
          <a:p>
            <a:pPr marL="0" lvl="0" indent="0">
              <a:buClr>
                <a:srgbClr val="000000"/>
              </a:buClr>
              <a:buSzPct val="61111"/>
              <a:buNone/>
            </a:pPr>
            <a:endParaRPr lang="en-US" sz="1800" dirty="0"/>
          </a:p>
          <a:p>
            <a:pPr marL="0" lvl="0" indent="0">
              <a:buClr>
                <a:srgbClr val="000000"/>
              </a:buClr>
              <a:buSzPct val="61111"/>
              <a:buNone/>
            </a:pPr>
            <a:r>
              <a:rPr lang="en-US" sz="1800" b="1" dirty="0"/>
              <a:t>EXAMPLE: </a:t>
            </a:r>
            <a:r>
              <a:rPr lang="en-US" sz="1800" dirty="0"/>
              <a:t>User John Doe searched the Google using Internet Explorer 8 for the term “burning down your house for insurance fraud and getting away with it” three weeks before his house was mysteriously burned to the ground.	</a:t>
            </a:r>
          </a:p>
        </p:txBody>
      </p:sp>
      <p:sp>
        <p:nvSpPr>
          <p:cNvPr id="43" name="Shape 43"/>
          <p:cNvSpPr/>
          <p:nvPr/>
        </p:nvSpPr>
        <p:spPr>
          <a:xfrm>
            <a:off x="0" y="0"/>
            <a:ext cx="2521499" cy="2507700"/>
          </a:xfrm>
          <a:prstGeom prst="halfFrame">
            <a:avLst>
              <a:gd name="adj1" fmla="val 33333"/>
              <a:gd name="adj2" fmla="val 33333"/>
            </a:avLst>
          </a:prstGeom>
          <a:solidFill>
            <a:srgbClr val="980000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44" name="Shape 44"/>
          <p:cNvSpPr/>
          <p:nvPr/>
        </p:nvSpPr>
        <p:spPr>
          <a:xfrm rot="10800000">
            <a:off x="7065899" y="4876800"/>
            <a:ext cx="2078100" cy="1981199"/>
          </a:xfrm>
          <a:prstGeom prst="halfFrame">
            <a:avLst>
              <a:gd name="adj1" fmla="val 33333"/>
              <a:gd name="adj2" fmla="val 33333"/>
            </a:avLst>
          </a:prstGeom>
          <a:solidFill>
            <a:srgbClr val="980000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45" name="Shape 45"/>
          <p:cNvSpPr/>
          <p:nvPr/>
        </p:nvSpPr>
        <p:spPr>
          <a:xfrm>
            <a:off x="-166297" y="5874325"/>
            <a:ext cx="914397" cy="9144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1508125" y="193950"/>
            <a:ext cx="7178701" cy="801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r"/>
            <a:r>
              <a:rPr lang="en-US" dirty="0">
                <a:solidFill>
                  <a:srgbClr val="000000"/>
                </a:solidFill>
              </a:rPr>
              <a:t>Forensic Application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821340488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0" y="0"/>
            <a:ext cx="2521499" cy="2507700"/>
          </a:xfrm>
          <a:prstGeom prst="halfFrame">
            <a:avLst>
              <a:gd name="adj1" fmla="val 33333"/>
              <a:gd name="adj2" fmla="val 33333"/>
            </a:avLst>
          </a:prstGeom>
          <a:solidFill>
            <a:srgbClr val="980000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44" name="Shape 44"/>
          <p:cNvSpPr/>
          <p:nvPr/>
        </p:nvSpPr>
        <p:spPr>
          <a:xfrm rot="10800000">
            <a:off x="7065899" y="4876800"/>
            <a:ext cx="2078100" cy="1981199"/>
          </a:xfrm>
          <a:prstGeom prst="halfFrame">
            <a:avLst>
              <a:gd name="adj1" fmla="val 33333"/>
              <a:gd name="adj2" fmla="val 33333"/>
            </a:avLst>
          </a:prstGeom>
          <a:solidFill>
            <a:srgbClr val="980000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45" name="Shape 45"/>
          <p:cNvSpPr/>
          <p:nvPr/>
        </p:nvSpPr>
        <p:spPr>
          <a:xfrm>
            <a:off x="-166297" y="5874325"/>
            <a:ext cx="914397" cy="9144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1508125" y="193950"/>
            <a:ext cx="7178701" cy="801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r"/>
            <a:r>
              <a:rPr lang="en-US" dirty="0" smtClean="0">
                <a:solidFill>
                  <a:srgbClr val="000000"/>
                </a:solidFill>
              </a:rPr>
              <a:t>Example</a:t>
            </a:r>
            <a:endParaRPr lang="en" dirty="0"/>
          </a:p>
        </p:txBody>
      </p:sp>
      <p:pic>
        <p:nvPicPr>
          <p:cNvPr id="2" name="Picture 1" descr="parsed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027" y="1609498"/>
            <a:ext cx="7262949" cy="4083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566215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jlis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731" y="2090862"/>
            <a:ext cx="2136435" cy="4034606"/>
          </a:xfrm>
          <a:prstGeom prst="rect">
            <a:avLst/>
          </a:prstGeom>
        </p:spPr>
      </p:pic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467534" y="1946559"/>
            <a:ext cx="5781197" cy="4551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 indent="0">
              <a:buClr>
                <a:srgbClr val="000000"/>
              </a:buClr>
              <a:buSzPct val="61111"/>
              <a:buNone/>
            </a:pPr>
            <a:r>
              <a:rPr lang="en-US" sz="1800" dirty="0" err="1" smtClean="0"/>
              <a:t>Jumplist</a:t>
            </a:r>
            <a:r>
              <a:rPr lang="en-US" sz="1800" dirty="0" smtClean="0"/>
              <a:t> </a:t>
            </a:r>
            <a:r>
              <a:rPr lang="en-US" sz="1800" dirty="0"/>
              <a:t>files are the Windows 7/8 equivalent to the Most Recently Used (MRU) list of applications, and files – </a:t>
            </a:r>
            <a:r>
              <a:rPr lang="en-US" sz="1800" b="1" dirty="0"/>
              <a:t>used to map user activity</a:t>
            </a:r>
            <a:r>
              <a:rPr lang="en-US" sz="1800" dirty="0"/>
              <a:t>.</a:t>
            </a:r>
          </a:p>
          <a:p>
            <a:pPr marL="0" lvl="0" indent="0">
              <a:buClr>
                <a:srgbClr val="000000"/>
              </a:buClr>
              <a:buSzPct val="61111"/>
              <a:buNone/>
            </a:pPr>
            <a:endParaRPr lang="en-US" sz="1800" dirty="0"/>
          </a:p>
          <a:p>
            <a:pPr marL="0" lvl="0" indent="0">
              <a:buClr>
                <a:srgbClr val="000000"/>
              </a:buClr>
              <a:buSzPct val="61111"/>
              <a:buNone/>
            </a:pPr>
            <a:r>
              <a:rPr lang="en-US" sz="1800" dirty="0"/>
              <a:t>Each </a:t>
            </a:r>
            <a:r>
              <a:rPr lang="en-US" sz="1800" dirty="0" err="1"/>
              <a:t>jumplist</a:t>
            </a:r>
            <a:r>
              <a:rPr lang="en-US" sz="1800" dirty="0"/>
              <a:t> file name begins with a unique identifier corresponding to a specific application – shown in the above picture, pinned on the windows bar.</a:t>
            </a:r>
          </a:p>
          <a:p>
            <a:pPr marL="0" lvl="0" indent="0">
              <a:buClr>
                <a:srgbClr val="000000"/>
              </a:buClr>
              <a:buSzPct val="61111"/>
              <a:buNone/>
            </a:pPr>
            <a:endParaRPr lang="en-US" sz="1800" dirty="0"/>
          </a:p>
          <a:p>
            <a:pPr marL="0" lvl="0" indent="0">
              <a:buClr>
                <a:srgbClr val="000000"/>
              </a:buClr>
              <a:buSzPct val="61111"/>
              <a:buNone/>
            </a:pPr>
            <a:r>
              <a:rPr lang="en-US" sz="1800" dirty="0"/>
              <a:t>Information stored inside of a </a:t>
            </a:r>
            <a:r>
              <a:rPr lang="en-US" sz="1800" dirty="0" err="1"/>
              <a:t>jumplist</a:t>
            </a:r>
            <a:r>
              <a:rPr lang="en-US" sz="1800" dirty="0"/>
              <a:t> file is specific to the corresponding application. </a:t>
            </a:r>
          </a:p>
          <a:p>
            <a:pPr marL="0" lvl="0" indent="0">
              <a:buClr>
                <a:srgbClr val="000000"/>
              </a:buClr>
              <a:buSzPct val="61111"/>
              <a:buNone/>
            </a:pPr>
            <a:r>
              <a:rPr lang="en-US" sz="1200" b="1" dirty="0"/>
              <a:t>I.E. Internet explorer’s </a:t>
            </a:r>
            <a:r>
              <a:rPr lang="en-US" sz="1200" b="1" dirty="0" err="1"/>
              <a:t>jumplist</a:t>
            </a:r>
            <a:r>
              <a:rPr lang="en-US" sz="1200" b="1" dirty="0"/>
              <a:t> file would contain information about recently visited websites, uploaded and downloaded files. Microsoft Word’s </a:t>
            </a:r>
            <a:r>
              <a:rPr lang="en-US" sz="1200" b="1" dirty="0" err="1"/>
              <a:t>jumplist</a:t>
            </a:r>
            <a:r>
              <a:rPr lang="en-US" sz="1200" b="1" dirty="0"/>
              <a:t> would contain information about recently opened word documents.</a:t>
            </a:r>
          </a:p>
        </p:txBody>
      </p:sp>
      <p:sp>
        <p:nvSpPr>
          <p:cNvPr id="43" name="Shape 43"/>
          <p:cNvSpPr/>
          <p:nvPr/>
        </p:nvSpPr>
        <p:spPr>
          <a:xfrm>
            <a:off x="0" y="0"/>
            <a:ext cx="2521499" cy="2507700"/>
          </a:xfrm>
          <a:prstGeom prst="halfFrame">
            <a:avLst>
              <a:gd name="adj1" fmla="val 33333"/>
              <a:gd name="adj2" fmla="val 33333"/>
            </a:avLst>
          </a:prstGeom>
          <a:solidFill>
            <a:srgbClr val="980000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44" name="Shape 44"/>
          <p:cNvSpPr/>
          <p:nvPr/>
        </p:nvSpPr>
        <p:spPr>
          <a:xfrm rot="10800000">
            <a:off x="7065899" y="4876800"/>
            <a:ext cx="2078100" cy="1981199"/>
          </a:xfrm>
          <a:prstGeom prst="halfFrame">
            <a:avLst>
              <a:gd name="adj1" fmla="val 33333"/>
              <a:gd name="adj2" fmla="val 33333"/>
            </a:avLst>
          </a:prstGeom>
          <a:solidFill>
            <a:srgbClr val="980000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45" name="Shape 45"/>
          <p:cNvSpPr/>
          <p:nvPr/>
        </p:nvSpPr>
        <p:spPr>
          <a:xfrm>
            <a:off x="-166297" y="5874325"/>
            <a:ext cx="914397" cy="914400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1508125" y="193950"/>
            <a:ext cx="7178701" cy="801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r"/>
            <a:r>
              <a:rPr lang="en-US" dirty="0">
                <a:solidFill>
                  <a:srgbClr val="000000"/>
                </a:solidFill>
              </a:rPr>
              <a:t>What is a </a:t>
            </a:r>
            <a:r>
              <a:rPr lang="en-US" dirty="0" err="1">
                <a:solidFill>
                  <a:srgbClr val="000000"/>
                </a:solidFill>
              </a:rPr>
              <a:t>Jumplist</a:t>
            </a:r>
            <a:r>
              <a:rPr lang="en-US" dirty="0">
                <a:solidFill>
                  <a:srgbClr val="000000"/>
                </a:solidFill>
              </a:rPr>
              <a:t> file?</a:t>
            </a:r>
            <a:endParaRPr lang="en" dirty="0"/>
          </a:p>
        </p:txBody>
      </p:sp>
      <p:pic>
        <p:nvPicPr>
          <p:cNvPr id="7" name="Picture 6" descr="Screen Shot 2013-06-08 at 6.18.26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7252" y="995850"/>
            <a:ext cx="6819900" cy="49530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457199" y="161405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sz="1800" dirty="0"/>
              <a:t>
</a:t>
            </a:r>
          </a:p>
          <a:p>
            <a:pPr lvl="0" rtl="0">
              <a:buFontTx/>
              <a:buChar char="•"/>
            </a:pPr>
            <a:r>
              <a:rPr lang="en" sz="1800" dirty="0" smtClean="0"/>
              <a:t>The </a:t>
            </a:r>
            <a:r>
              <a:rPr lang="en" sz="1800" dirty="0"/>
              <a:t>file </a:t>
            </a:r>
            <a:r>
              <a:rPr lang="en" sz="1800" dirty="0" smtClean="0"/>
              <a:t>structure</a:t>
            </a:r>
            <a:r>
              <a:rPr lang="en-US" sz="1800" dirty="0" smtClean="0"/>
              <a:t>s</a:t>
            </a:r>
            <a:r>
              <a:rPr lang="en" sz="1800" dirty="0" smtClean="0"/>
              <a:t> </a:t>
            </a:r>
            <a:r>
              <a:rPr lang="en" sz="1800" dirty="0"/>
              <a:t>utilized in windows jumplists </a:t>
            </a:r>
            <a:r>
              <a:rPr lang="en-US" sz="1800" dirty="0" smtClean="0"/>
              <a:t>are the </a:t>
            </a:r>
            <a:r>
              <a:rPr lang="en-US" sz="1800" b="1" dirty="0" smtClean="0"/>
              <a:t>MS-CFB </a:t>
            </a:r>
            <a:r>
              <a:rPr lang="en-US" sz="1800" dirty="0" smtClean="0"/>
              <a:t>and </a:t>
            </a:r>
            <a:r>
              <a:rPr lang="en-US" sz="1800" b="1" dirty="0" smtClean="0"/>
              <a:t>MS-SHELLINK</a:t>
            </a:r>
            <a:r>
              <a:rPr lang="en-US" sz="1800" dirty="0" smtClean="0"/>
              <a:t> structures.</a:t>
            </a:r>
          </a:p>
          <a:p>
            <a:pPr lvl="0" rtl="0">
              <a:buFontTx/>
              <a:buChar char="•"/>
            </a:pPr>
            <a:endParaRPr lang="en" sz="1800" dirty="0"/>
          </a:p>
          <a:p>
            <a:pPr lvl="0" rtl="0">
              <a:buFontTx/>
              <a:buChar char="•"/>
            </a:pPr>
            <a:r>
              <a:rPr lang="en-US" sz="1800" dirty="0" smtClean="0">
                <a:solidFill>
                  <a:schemeClr val="tx1"/>
                </a:solidFill>
              </a:rPr>
              <a:t>The </a:t>
            </a:r>
            <a:r>
              <a:rPr lang="en-US" sz="1800" b="1" dirty="0" smtClean="0">
                <a:solidFill>
                  <a:schemeClr val="tx1"/>
                </a:solidFill>
              </a:rPr>
              <a:t>MS-CFB </a:t>
            </a:r>
            <a:r>
              <a:rPr lang="en-US" sz="1800" dirty="0" smtClean="0">
                <a:solidFill>
                  <a:schemeClr val="tx1"/>
                </a:solidFill>
              </a:rPr>
              <a:t>is responsible for keeping track of </a:t>
            </a:r>
            <a:r>
              <a:rPr lang="en-US" sz="1800" b="1" dirty="0" smtClean="0">
                <a:solidFill>
                  <a:schemeClr val="tx1"/>
                </a:solidFill>
              </a:rPr>
              <a:t>MS-SHELLINK </a:t>
            </a:r>
            <a:r>
              <a:rPr lang="en-US" sz="1800" dirty="0" smtClean="0">
                <a:solidFill>
                  <a:schemeClr val="tx1"/>
                </a:solidFill>
              </a:rPr>
              <a:t>locations within the </a:t>
            </a:r>
            <a:r>
              <a:rPr lang="en-US" sz="1800" dirty="0" err="1" smtClean="0">
                <a:solidFill>
                  <a:schemeClr val="tx1"/>
                </a:solidFill>
              </a:rPr>
              <a:t>jumplist</a:t>
            </a:r>
            <a:r>
              <a:rPr lang="en-US" sz="1800" dirty="0" smtClean="0">
                <a:solidFill>
                  <a:schemeClr val="tx1"/>
                </a:solidFill>
              </a:rPr>
              <a:t>.</a:t>
            </a:r>
          </a:p>
          <a:p>
            <a:pPr lvl="0" rtl="0">
              <a:buFontTx/>
              <a:buChar char="•"/>
            </a:pPr>
            <a:endParaRPr lang="en-US" sz="1800" dirty="0" smtClean="0">
              <a:solidFill>
                <a:schemeClr val="tx1"/>
              </a:solidFill>
            </a:endParaRPr>
          </a:p>
          <a:p>
            <a:pPr lvl="0" rtl="0">
              <a:buFontTx/>
              <a:buChar char="•"/>
            </a:pPr>
            <a:r>
              <a:rPr lang="en-US" sz="1800" dirty="0" smtClean="0">
                <a:solidFill>
                  <a:schemeClr val="tx1"/>
                </a:solidFill>
              </a:rPr>
              <a:t>The </a:t>
            </a:r>
            <a:r>
              <a:rPr lang="en-US" sz="1800" b="1" dirty="0" smtClean="0">
                <a:solidFill>
                  <a:schemeClr val="tx1"/>
                </a:solidFill>
              </a:rPr>
              <a:t>MS-SHELLINK </a:t>
            </a:r>
            <a:r>
              <a:rPr lang="en-US" sz="1800" dirty="0" smtClean="0">
                <a:solidFill>
                  <a:schemeClr val="tx1"/>
                </a:solidFill>
              </a:rPr>
              <a:t>streams contain information pertaining to program functions and recent activity.</a:t>
            </a:r>
          </a:p>
          <a:p>
            <a:pPr lvl="0" rtl="0">
              <a:buFontTx/>
              <a:buChar char="•"/>
            </a:pPr>
            <a:endParaRPr lang="en-US" sz="1800" dirty="0" smtClean="0">
              <a:solidFill>
                <a:schemeClr val="tx1"/>
              </a:solidFill>
            </a:endParaRPr>
          </a:p>
          <a:p>
            <a:pPr lvl="0" rtl="0">
              <a:buFontTx/>
              <a:buChar char="•"/>
            </a:pPr>
            <a:r>
              <a:rPr lang="en-US" sz="1800" dirty="0" smtClean="0">
                <a:solidFill>
                  <a:schemeClr val="tx1"/>
                </a:solidFill>
              </a:rPr>
              <a:t>After parsing the </a:t>
            </a:r>
            <a:r>
              <a:rPr lang="en-US" sz="1800" b="1" dirty="0" smtClean="0">
                <a:solidFill>
                  <a:schemeClr val="tx1"/>
                </a:solidFill>
              </a:rPr>
              <a:t>MS-CFB </a:t>
            </a:r>
            <a:r>
              <a:rPr lang="en-US" sz="1800" dirty="0" smtClean="0">
                <a:solidFill>
                  <a:schemeClr val="tx1"/>
                </a:solidFill>
              </a:rPr>
              <a:t>structures it is then possible to parse </a:t>
            </a:r>
            <a:r>
              <a:rPr lang="en-US" sz="1800" b="1" dirty="0" smtClean="0">
                <a:solidFill>
                  <a:schemeClr val="tx1"/>
                </a:solidFill>
              </a:rPr>
              <a:t>the MS-SHELLINK </a:t>
            </a:r>
            <a:r>
              <a:rPr lang="en-US" sz="1800" dirty="0" smtClean="0">
                <a:solidFill>
                  <a:schemeClr val="tx1"/>
                </a:solidFill>
              </a:rPr>
              <a:t>data streams – which contain the pertinant data we are after.</a:t>
            </a:r>
            <a:endParaRPr lang="en-US" sz="1800" dirty="0" smtClean="0">
              <a:solidFill>
                <a:schemeClr val="tx1"/>
              </a:solidFill>
              <a:hlinkClick r:id="rId3"/>
            </a:endParaRPr>
          </a:p>
        </p:txBody>
      </p:sp>
      <p:sp>
        <p:nvSpPr>
          <p:cNvPr id="52" name="Shape 52"/>
          <p:cNvSpPr/>
          <p:nvPr/>
        </p:nvSpPr>
        <p:spPr>
          <a:xfrm>
            <a:off x="0" y="0"/>
            <a:ext cx="2521499" cy="2507700"/>
          </a:xfrm>
          <a:prstGeom prst="halfFrame">
            <a:avLst>
              <a:gd name="adj1" fmla="val 33333"/>
              <a:gd name="adj2" fmla="val 33333"/>
            </a:avLst>
          </a:prstGeom>
          <a:solidFill>
            <a:srgbClr val="980000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53" name="Shape 53"/>
          <p:cNvSpPr/>
          <p:nvPr/>
        </p:nvSpPr>
        <p:spPr>
          <a:xfrm rot="10800000">
            <a:off x="7065899" y="4876800"/>
            <a:ext cx="2078100" cy="1981199"/>
          </a:xfrm>
          <a:prstGeom prst="halfFrame">
            <a:avLst>
              <a:gd name="adj1" fmla="val 33333"/>
              <a:gd name="adj2" fmla="val 33333"/>
            </a:avLst>
          </a:prstGeom>
          <a:solidFill>
            <a:srgbClr val="980000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54" name="Shape 54"/>
          <p:cNvSpPr/>
          <p:nvPr/>
        </p:nvSpPr>
        <p:spPr>
          <a:xfrm>
            <a:off x="-166297" y="5874325"/>
            <a:ext cx="914397" cy="914400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1820333" y="314550"/>
            <a:ext cx="6866467" cy="801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r" rtl="0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lang="en" dirty="0">
                <a:solidFill>
                  <a:srgbClr val="000000"/>
                </a:solidFill>
              </a:rPr>
              <a:t>Jump List File </a:t>
            </a:r>
            <a:r>
              <a:rPr lang="en" dirty="0" smtClean="0">
                <a:solidFill>
                  <a:srgbClr val="000000"/>
                </a:solidFill>
              </a:rPr>
              <a:t>Structure</a:t>
            </a:r>
            <a:endParaRPr lang="en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457199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sz="1800"/>
              <a:t>
</a:t>
            </a:r>
          </a:p>
          <a:p>
            <a:pPr lvl="0" rtl="0">
              <a:buNone/>
            </a:pPr>
            <a:r>
              <a:rPr lang="en" sz="1800" b="1"/>
              <a:t>*</a:t>
            </a:r>
            <a:r>
              <a:rPr lang="en" sz="1800"/>
              <a:t> There are two file locations associated with jump lists in Windows 7. One directory for automatic destinations jump lists, and another directory for custom destinations jump lists.</a:t>
            </a:r>
          </a:p>
          <a:p>
            <a:endParaRPr lang="en" sz="1800"/>
          </a:p>
          <a:p>
            <a:pPr lvl="0" rtl="0">
              <a:buNone/>
            </a:pPr>
            <a:r>
              <a:rPr lang="en" sz="1800" b="1"/>
              <a:t>*</a:t>
            </a:r>
            <a:r>
              <a:rPr lang="en" sz="1800"/>
              <a:t> </a:t>
            </a:r>
            <a:r>
              <a:rPr lang="en" sz="1800" b="1"/>
              <a:t>Automatic Destinations</a:t>
            </a:r>
          </a:p>
          <a:p>
            <a:pPr lvl="0" indent="457200" rtl="0">
              <a:buNone/>
            </a:pPr>
            <a:r>
              <a:rPr lang="en" sz="1400" b="1">
                <a:solidFill>
                  <a:srgbClr val="000000"/>
                </a:solidFill>
              </a:rPr>
              <a:t>- </a:t>
            </a:r>
            <a:r>
              <a:rPr lang="en" sz="1400">
                <a:solidFill>
                  <a:srgbClr val="000000"/>
                </a:solidFill>
              </a:rPr>
              <a:t>C:\Users\</a:t>
            </a:r>
            <a:r>
              <a:rPr lang="en" sz="1400">
                <a:solidFill>
                  <a:srgbClr val="FF0000"/>
                </a:solidFill>
              </a:rPr>
              <a:t>username</a:t>
            </a:r>
            <a:r>
              <a:rPr lang="en" sz="1400">
                <a:solidFill>
                  <a:srgbClr val="000000"/>
                </a:solidFill>
              </a:rPr>
              <a:t>\AppData\Roaming\Microsoft\Windows\Recent\AutomaticDestinations</a:t>
            </a:r>
          </a:p>
          <a:p>
            <a:endParaRPr lang="en" sz="1400">
              <a:solidFill>
                <a:srgbClr val="000000"/>
              </a:solidFill>
            </a:endParaRPr>
          </a:p>
          <a:p>
            <a:pPr lvl="0" rtl="0">
              <a:buNone/>
            </a:pPr>
            <a:r>
              <a:rPr lang="en" sz="1800" b="1"/>
              <a:t>* Custom Destinations</a:t>
            </a:r>
          </a:p>
          <a:p>
            <a:pPr lvl="0" indent="457200" rtl="0">
              <a:buNone/>
            </a:pPr>
            <a:r>
              <a:rPr lang="en" sz="1400" b="1">
                <a:solidFill>
                  <a:srgbClr val="000000"/>
                </a:solidFill>
              </a:rPr>
              <a:t>-</a:t>
            </a:r>
            <a:r>
              <a:rPr lang="en" sz="1400">
                <a:solidFill>
                  <a:srgbClr val="000000"/>
                </a:solidFill>
              </a:rPr>
              <a:t> C:\Users\</a:t>
            </a:r>
            <a:r>
              <a:rPr lang="en" sz="1400">
                <a:solidFill>
                  <a:srgbClr val="FF0000"/>
                </a:solidFill>
              </a:rPr>
              <a:t>username</a:t>
            </a:r>
            <a:r>
              <a:rPr lang="en" sz="1400">
                <a:solidFill>
                  <a:srgbClr val="000000"/>
                </a:solidFill>
              </a:rPr>
              <a:t>\AppData\Roaming\Microsoft\Windows\Recent\CustomDestinations</a:t>
            </a:r>
          </a:p>
        </p:txBody>
      </p:sp>
      <p:sp>
        <p:nvSpPr>
          <p:cNvPr id="70" name="Shape 70"/>
          <p:cNvSpPr/>
          <p:nvPr/>
        </p:nvSpPr>
        <p:spPr>
          <a:xfrm>
            <a:off x="0" y="0"/>
            <a:ext cx="2521499" cy="2507700"/>
          </a:xfrm>
          <a:prstGeom prst="halfFrame">
            <a:avLst>
              <a:gd name="adj1" fmla="val 33333"/>
              <a:gd name="adj2" fmla="val 33333"/>
            </a:avLst>
          </a:prstGeom>
          <a:solidFill>
            <a:srgbClr val="980000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71" name="Shape 71"/>
          <p:cNvSpPr/>
          <p:nvPr/>
        </p:nvSpPr>
        <p:spPr>
          <a:xfrm rot="10800000">
            <a:off x="7065899" y="4876800"/>
            <a:ext cx="2078100" cy="1981199"/>
          </a:xfrm>
          <a:prstGeom prst="halfFrame">
            <a:avLst>
              <a:gd name="adj1" fmla="val 33333"/>
              <a:gd name="adj2" fmla="val 33333"/>
            </a:avLst>
          </a:prstGeom>
          <a:solidFill>
            <a:srgbClr val="980000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72" name="Shape 72"/>
          <p:cNvSpPr/>
          <p:nvPr/>
        </p:nvSpPr>
        <p:spPr>
          <a:xfrm>
            <a:off x="-166297" y="5874325"/>
            <a:ext cx="914397" cy="9144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2783366" y="193950"/>
            <a:ext cx="5903400" cy="801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r" rtl="0">
              <a:buNone/>
            </a:pPr>
            <a:r>
              <a:rPr lang="en" dirty="0">
                <a:solidFill>
                  <a:srgbClr val="000000"/>
                </a:solidFill>
              </a:rPr>
              <a:t>Locating Jump </a:t>
            </a:r>
            <a:r>
              <a:rPr lang="en" dirty="0" smtClean="0">
                <a:solidFill>
                  <a:srgbClr val="000000"/>
                </a:solidFill>
              </a:rPr>
              <a:t>Lists</a:t>
            </a:r>
            <a:endParaRPr lang="en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/>
        </p:nvSpPr>
        <p:spPr>
          <a:xfrm>
            <a:off x="0" y="0"/>
            <a:ext cx="2521499" cy="2507700"/>
          </a:xfrm>
          <a:prstGeom prst="halfFrame">
            <a:avLst>
              <a:gd name="adj1" fmla="val 33333"/>
              <a:gd name="adj2" fmla="val 33333"/>
            </a:avLst>
          </a:prstGeom>
          <a:solidFill>
            <a:srgbClr val="980000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79" name="Shape 79"/>
          <p:cNvSpPr/>
          <p:nvPr/>
        </p:nvSpPr>
        <p:spPr>
          <a:xfrm rot="10800000">
            <a:off x="7065899" y="4876800"/>
            <a:ext cx="2078100" cy="1981199"/>
          </a:xfrm>
          <a:prstGeom prst="halfFrame">
            <a:avLst>
              <a:gd name="adj1" fmla="val 33333"/>
              <a:gd name="adj2" fmla="val 33333"/>
            </a:avLst>
          </a:prstGeom>
          <a:solidFill>
            <a:srgbClr val="980000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80" name="Shape 80"/>
          <p:cNvSpPr/>
          <p:nvPr/>
        </p:nvSpPr>
        <p:spPr>
          <a:xfrm>
            <a:off x="-166297" y="5874325"/>
            <a:ext cx="914397" cy="9144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81" name="Shape 81"/>
          <p:cNvSpPr txBox="1"/>
          <p:nvPr/>
        </p:nvSpPr>
        <p:spPr>
          <a:xfrm>
            <a:off x="3064025" y="956100"/>
            <a:ext cx="2554799" cy="5955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algn="ctr">
              <a:buNone/>
            </a:pPr>
            <a:r>
              <a:rPr lang="en" b="1"/>
              <a:t>AutomaticDestinations</a:t>
            </a:r>
          </a:p>
        </p:txBody>
      </p:sp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2836333" y="193950"/>
            <a:ext cx="5850407" cy="801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r" rtl="0">
              <a:buNone/>
            </a:pPr>
            <a:r>
              <a:rPr lang="en" dirty="0">
                <a:solidFill>
                  <a:srgbClr val="000000"/>
                </a:solidFill>
              </a:rPr>
              <a:t>Locating Jump </a:t>
            </a:r>
            <a:r>
              <a:rPr lang="en" dirty="0" smtClean="0">
                <a:solidFill>
                  <a:srgbClr val="000000"/>
                </a:solidFill>
              </a:rPr>
              <a:t>Lists</a:t>
            </a:r>
            <a:endParaRPr lang="en" dirty="0">
              <a:solidFill>
                <a:srgbClr val="000000"/>
              </a:solidFill>
            </a:endParaRPr>
          </a:p>
        </p:txBody>
      </p:sp>
      <p:sp>
        <p:nvSpPr>
          <p:cNvPr id="83" name="Shape 83"/>
          <p:cNvSpPr/>
          <p:nvPr/>
        </p:nvSpPr>
        <p:spPr>
          <a:xfrm>
            <a:off x="1283900" y="1414462"/>
            <a:ext cx="6115050" cy="4029075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/>
        </p:nvSpPr>
        <p:spPr>
          <a:xfrm>
            <a:off x="0" y="0"/>
            <a:ext cx="2521499" cy="2507700"/>
          </a:xfrm>
          <a:prstGeom prst="halfFrame">
            <a:avLst>
              <a:gd name="adj1" fmla="val 33333"/>
              <a:gd name="adj2" fmla="val 33333"/>
            </a:avLst>
          </a:prstGeom>
          <a:solidFill>
            <a:srgbClr val="980000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89" name="Shape 89"/>
          <p:cNvSpPr/>
          <p:nvPr/>
        </p:nvSpPr>
        <p:spPr>
          <a:xfrm rot="10800000">
            <a:off x="7065899" y="4876800"/>
            <a:ext cx="2078100" cy="1981199"/>
          </a:xfrm>
          <a:prstGeom prst="halfFrame">
            <a:avLst>
              <a:gd name="adj1" fmla="val 33333"/>
              <a:gd name="adj2" fmla="val 33333"/>
            </a:avLst>
          </a:prstGeom>
          <a:solidFill>
            <a:srgbClr val="980000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90" name="Shape 90"/>
          <p:cNvSpPr/>
          <p:nvPr/>
        </p:nvSpPr>
        <p:spPr>
          <a:xfrm>
            <a:off x="-166297" y="5874325"/>
            <a:ext cx="914397" cy="9144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91" name="Shape 91"/>
          <p:cNvSpPr txBox="1"/>
          <p:nvPr/>
        </p:nvSpPr>
        <p:spPr>
          <a:xfrm>
            <a:off x="3064025" y="956100"/>
            <a:ext cx="2554799" cy="5955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buNone/>
            </a:pPr>
            <a:r>
              <a:rPr lang="en" b="1"/>
              <a:t>CustomDestinations</a:t>
            </a:r>
          </a:p>
        </p:txBody>
      </p:sp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2751566" y="193950"/>
            <a:ext cx="5935199" cy="801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r" rtl="0">
              <a:buNone/>
            </a:pPr>
            <a:r>
              <a:rPr lang="en" dirty="0">
                <a:solidFill>
                  <a:srgbClr val="000000"/>
                </a:solidFill>
              </a:rPr>
              <a:t>Locating Jump </a:t>
            </a:r>
            <a:r>
              <a:rPr lang="en" dirty="0" smtClean="0">
                <a:solidFill>
                  <a:srgbClr val="000000"/>
                </a:solidFill>
              </a:rPr>
              <a:t>List</a:t>
            </a:r>
            <a:r>
              <a:rPr lang="en-US" dirty="0" smtClean="0">
                <a:solidFill>
                  <a:srgbClr val="000000"/>
                </a:solidFill>
              </a:rPr>
              <a:t>s</a:t>
            </a:r>
            <a:endParaRPr lang="en" dirty="0">
              <a:solidFill>
                <a:srgbClr val="000000"/>
              </a:solidFill>
            </a:endParaRPr>
          </a:p>
        </p:txBody>
      </p:sp>
      <p:sp>
        <p:nvSpPr>
          <p:cNvPr id="93" name="Shape 93"/>
          <p:cNvSpPr/>
          <p:nvPr/>
        </p:nvSpPr>
        <p:spPr>
          <a:xfrm>
            <a:off x="1288662" y="2000250"/>
            <a:ext cx="6105525" cy="2857500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title"/>
          </p:nvPr>
        </p:nvSpPr>
        <p:spPr>
          <a:xfrm>
            <a:off x="3594236" y="193950"/>
            <a:ext cx="5092499" cy="801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marL="0" lvl="0" indent="0" algn="r" rtl="0">
              <a:buNone/>
            </a:pPr>
            <a:r>
              <a:rPr lang="en" dirty="0">
                <a:solidFill>
                  <a:srgbClr val="000000"/>
                </a:solidFill>
              </a:rPr>
              <a:t>Sample Jump </a:t>
            </a:r>
            <a:r>
              <a:rPr lang="en" dirty="0" smtClean="0">
                <a:solidFill>
                  <a:srgbClr val="000000"/>
                </a:solidFill>
              </a:rPr>
              <a:t>List</a:t>
            </a:r>
            <a:endParaRPr lang="en" dirty="0">
              <a:solidFill>
                <a:srgbClr val="000000"/>
              </a:solidFill>
            </a:endParaRPr>
          </a:p>
        </p:txBody>
      </p:sp>
      <p:sp>
        <p:nvSpPr>
          <p:cNvPr id="117" name="Shape 117"/>
          <p:cNvSpPr/>
          <p:nvPr/>
        </p:nvSpPr>
        <p:spPr>
          <a:xfrm>
            <a:off x="0" y="0"/>
            <a:ext cx="2521499" cy="2507700"/>
          </a:xfrm>
          <a:prstGeom prst="halfFrame">
            <a:avLst>
              <a:gd name="adj1" fmla="val 33333"/>
              <a:gd name="adj2" fmla="val 33333"/>
            </a:avLst>
          </a:prstGeom>
          <a:solidFill>
            <a:srgbClr val="980000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18" name="Shape 118"/>
          <p:cNvSpPr/>
          <p:nvPr/>
        </p:nvSpPr>
        <p:spPr>
          <a:xfrm rot="10800000">
            <a:off x="7065899" y="4876800"/>
            <a:ext cx="2078100" cy="1981199"/>
          </a:xfrm>
          <a:prstGeom prst="halfFrame">
            <a:avLst>
              <a:gd name="adj1" fmla="val 33333"/>
              <a:gd name="adj2" fmla="val 33333"/>
            </a:avLst>
          </a:prstGeom>
          <a:solidFill>
            <a:srgbClr val="980000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19" name="Shape 119"/>
          <p:cNvSpPr/>
          <p:nvPr/>
        </p:nvSpPr>
        <p:spPr>
          <a:xfrm>
            <a:off x="-166297" y="5874325"/>
            <a:ext cx="914397" cy="9144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120" name="Shape 120"/>
          <p:cNvSpPr/>
          <p:nvPr/>
        </p:nvSpPr>
        <p:spPr>
          <a:xfrm>
            <a:off x="2505583" y="1369975"/>
            <a:ext cx="4132831" cy="1460849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</p:sp>
      <p:sp>
        <p:nvSpPr>
          <p:cNvPr id="121" name="Shape 121"/>
          <p:cNvSpPr/>
          <p:nvPr/>
        </p:nvSpPr>
        <p:spPr>
          <a:xfrm>
            <a:off x="2519689" y="2983224"/>
            <a:ext cx="4115207" cy="690203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</p:sp>
      <p:sp>
        <p:nvSpPr>
          <p:cNvPr id="122" name="Shape 122"/>
          <p:cNvSpPr/>
          <p:nvPr/>
        </p:nvSpPr>
        <p:spPr>
          <a:xfrm>
            <a:off x="2506831" y="3897332"/>
            <a:ext cx="4125036" cy="553457"/>
          </a:xfrm>
          <a:prstGeom prst="rect">
            <a:avLst/>
          </a:prstGeom>
          <a:blipFill>
            <a:blip r:embed="rId6"/>
            <a:stretch>
              <a:fillRect/>
            </a:stretch>
          </a:blipFill>
          <a:ln>
            <a:noFill/>
          </a:ln>
        </p:spPr>
      </p:sp>
      <p:sp>
        <p:nvSpPr>
          <p:cNvPr id="123" name="Shape 123"/>
          <p:cNvSpPr/>
          <p:nvPr/>
        </p:nvSpPr>
        <p:spPr>
          <a:xfrm>
            <a:off x="2508732" y="4603190"/>
            <a:ext cx="4131828" cy="884834"/>
          </a:xfrm>
          <a:prstGeom prst="rect">
            <a:avLst/>
          </a:prstGeom>
          <a:blipFill>
            <a:blip r:embed="rId7"/>
            <a:stretch>
              <a:fillRect/>
            </a:stretch>
          </a:blipFill>
          <a:ln>
            <a:noFill/>
          </a:ln>
        </p:spPr>
      </p:sp>
      <p:sp>
        <p:nvSpPr>
          <p:cNvPr id="124" name="Shape 124"/>
          <p:cNvSpPr txBox="1"/>
          <p:nvPr/>
        </p:nvSpPr>
        <p:spPr>
          <a:xfrm>
            <a:off x="7008400" y="1446175"/>
            <a:ext cx="1849799" cy="4212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" b="1"/>
              <a:t>Header</a:t>
            </a:r>
          </a:p>
        </p:txBody>
      </p:sp>
      <p:sp>
        <p:nvSpPr>
          <p:cNvPr id="125" name="Shape 125"/>
          <p:cNvSpPr txBox="1"/>
          <p:nvPr/>
        </p:nvSpPr>
        <p:spPr>
          <a:xfrm>
            <a:off x="7008400" y="2907024"/>
            <a:ext cx="1127999" cy="270599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" b="1"/>
              <a:t>Directory</a:t>
            </a:r>
          </a:p>
        </p:txBody>
      </p:sp>
      <p:sp>
        <p:nvSpPr>
          <p:cNvPr id="126" name="Shape 126"/>
          <p:cNvSpPr txBox="1"/>
          <p:nvPr/>
        </p:nvSpPr>
        <p:spPr>
          <a:xfrm>
            <a:off x="7008400" y="4526990"/>
            <a:ext cx="624000" cy="3759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" b="1"/>
              <a:t>File</a:t>
            </a:r>
          </a:p>
        </p:txBody>
      </p:sp>
      <p:sp>
        <p:nvSpPr>
          <p:cNvPr id="127" name="Shape 127"/>
          <p:cNvSpPr txBox="1"/>
          <p:nvPr/>
        </p:nvSpPr>
        <p:spPr>
          <a:xfrm>
            <a:off x="2341200" y="5444825"/>
            <a:ext cx="4461600" cy="498899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algn="ctr">
              <a:buNone/>
            </a:pPr>
            <a:r>
              <a:rPr lang="en" b="1"/>
              <a:t>*</a:t>
            </a:r>
            <a:r>
              <a:rPr lang="en"/>
              <a:t> The above sample output has been snipped.</a:t>
            </a:r>
          </a:p>
        </p:txBody>
      </p:sp>
      <p:sp>
        <p:nvSpPr>
          <p:cNvPr id="128" name="Shape 128"/>
          <p:cNvSpPr txBox="1"/>
          <p:nvPr/>
        </p:nvSpPr>
        <p:spPr>
          <a:xfrm>
            <a:off x="2469780" y="2707624"/>
            <a:ext cx="577799" cy="317999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"/>
              <a:t>etc...</a:t>
            </a:r>
          </a:p>
        </p:txBody>
      </p:sp>
      <p:sp>
        <p:nvSpPr>
          <p:cNvPr id="129" name="Shape 129"/>
          <p:cNvSpPr txBox="1"/>
          <p:nvPr/>
        </p:nvSpPr>
        <p:spPr>
          <a:xfrm>
            <a:off x="2469780" y="3622023"/>
            <a:ext cx="577799" cy="317999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etc...</a:t>
            </a:r>
          </a:p>
        </p:txBody>
      </p:sp>
      <p:sp>
        <p:nvSpPr>
          <p:cNvPr id="130" name="Shape 130"/>
          <p:cNvSpPr txBox="1"/>
          <p:nvPr/>
        </p:nvSpPr>
        <p:spPr>
          <a:xfrm>
            <a:off x="2469780" y="4307823"/>
            <a:ext cx="577799" cy="317999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etc...</a:t>
            </a:r>
          </a:p>
        </p:txBody>
      </p:sp>
      <p:sp>
        <p:nvSpPr>
          <p:cNvPr id="131" name="Shape 131"/>
          <p:cNvSpPr txBox="1"/>
          <p:nvPr/>
        </p:nvSpPr>
        <p:spPr>
          <a:xfrm>
            <a:off x="7008400" y="3821423"/>
            <a:ext cx="1127999" cy="270599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b="1"/>
              <a:t>Directory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457200" y="20224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 indent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-US" sz="1800" dirty="0" smtClean="0">
                <a:solidFill>
                  <a:schemeClr val="tx1"/>
                </a:solidFill>
              </a:rPr>
              <a:t>Data of interest includes – bu is not limited to:</a:t>
            </a:r>
          </a:p>
          <a:p>
            <a:pPr marL="0" lvl="0" indent="0" rtl="0">
              <a:buClr>
                <a:srgbClr val="000000"/>
              </a:buClr>
              <a:buSzPct val="61111"/>
              <a:buFont typeface="Arial"/>
              <a:buNone/>
            </a:pPr>
            <a:endParaRPr lang="en-US" sz="1800" dirty="0">
              <a:solidFill>
                <a:schemeClr val="tx1"/>
              </a:solidFill>
            </a:endParaRPr>
          </a:p>
          <a:p>
            <a:pPr lvl="0" rtl="0">
              <a:buClr>
                <a:srgbClr val="000000"/>
              </a:buClr>
              <a:buSzPct val="61111"/>
              <a:buFontTx/>
              <a:buChar char="•"/>
            </a:pPr>
            <a:r>
              <a:rPr lang="en-US" sz="1800" dirty="0" smtClean="0">
                <a:solidFill>
                  <a:schemeClr val="tx1"/>
                </a:solidFill>
              </a:rPr>
              <a:t>Name of application used</a:t>
            </a:r>
          </a:p>
          <a:p>
            <a:pPr lvl="0" rtl="0">
              <a:buClr>
                <a:srgbClr val="000000"/>
              </a:buClr>
              <a:buSzPct val="61111"/>
              <a:buFontTx/>
              <a:buChar char="•"/>
            </a:pPr>
            <a:r>
              <a:rPr lang="en-US" sz="1800" dirty="0" smtClean="0">
                <a:solidFill>
                  <a:schemeClr val="tx1"/>
                </a:solidFill>
              </a:rPr>
              <a:t>Created Timestamp</a:t>
            </a:r>
          </a:p>
          <a:p>
            <a:pPr lvl="0" rtl="0">
              <a:buClr>
                <a:srgbClr val="000000"/>
              </a:buClr>
              <a:buSzPct val="61111"/>
              <a:buFontTx/>
              <a:buChar char="•"/>
            </a:pPr>
            <a:r>
              <a:rPr lang="en-US" sz="1800" dirty="0" smtClean="0">
                <a:solidFill>
                  <a:schemeClr val="tx1"/>
                </a:solidFill>
              </a:rPr>
              <a:t>Accessed Timestamp</a:t>
            </a:r>
          </a:p>
          <a:p>
            <a:pPr lvl="0" rtl="0">
              <a:buClr>
                <a:srgbClr val="000000"/>
              </a:buClr>
              <a:buSzPct val="61111"/>
              <a:buFontTx/>
              <a:buChar char="•"/>
            </a:pPr>
            <a:r>
              <a:rPr lang="en-US" sz="1800" dirty="0" smtClean="0">
                <a:solidFill>
                  <a:schemeClr val="tx1"/>
                </a:solidFill>
              </a:rPr>
              <a:t>Modified Timestamp</a:t>
            </a:r>
          </a:p>
          <a:p>
            <a:pPr lvl="0" rtl="0">
              <a:buClr>
                <a:srgbClr val="000000"/>
              </a:buClr>
              <a:buSzPct val="61111"/>
              <a:buFontTx/>
              <a:buChar char="•"/>
            </a:pPr>
            <a:endParaRPr lang="en-US" sz="1800" dirty="0" smtClean="0">
              <a:solidFill>
                <a:schemeClr val="tx1"/>
              </a:solidFill>
              <a:hlinkClick r:id="rId3"/>
            </a:endParaRPr>
          </a:p>
          <a:p>
            <a:pPr lvl="0" rtl="0">
              <a:buClr>
                <a:srgbClr val="000000"/>
              </a:buClr>
              <a:buSzPct val="61111"/>
              <a:buFontTx/>
              <a:buChar char="•"/>
            </a:pPr>
            <a:endParaRPr lang="en-US" sz="1800" dirty="0">
              <a:solidFill>
                <a:schemeClr val="tx1"/>
              </a:solidFill>
              <a:hlinkClick r:id="rId3"/>
            </a:endParaRPr>
          </a:p>
          <a:p>
            <a:pPr lvl="0" rtl="0">
              <a:buClr>
                <a:srgbClr val="000000"/>
              </a:buClr>
              <a:buSzPct val="61111"/>
              <a:buFontTx/>
              <a:buChar char="•"/>
            </a:pPr>
            <a:endParaRPr lang="en-US" sz="1800" dirty="0">
              <a:solidFill>
                <a:schemeClr val="tx1"/>
              </a:solidFill>
              <a:hlinkClick r:id="rId3"/>
            </a:endParaRPr>
          </a:p>
          <a:p>
            <a:pPr marL="0" lvl="0" indent="0" rtl="0">
              <a:buClr>
                <a:srgbClr val="000000"/>
              </a:buClr>
              <a:buSzPct val="61111"/>
              <a:buNone/>
            </a:pPr>
            <a:r>
              <a:rPr lang="en-US" sz="1800" dirty="0" smtClean="0">
                <a:solidFill>
                  <a:schemeClr val="tx1"/>
                </a:solidFill>
              </a:rPr>
              <a:t>Timestamps are used to create a timeline of user activity. </a:t>
            </a:r>
            <a:endParaRPr lang="en-US" sz="1800" dirty="0" smtClean="0">
              <a:solidFill>
                <a:schemeClr val="tx1"/>
              </a:solidFill>
              <a:hlinkClick r:id="rId3"/>
            </a:endParaRPr>
          </a:p>
          <a:p>
            <a:pPr lvl="0" rtl="0">
              <a:buClr>
                <a:srgbClr val="000000"/>
              </a:buClr>
              <a:buSzPct val="61111"/>
              <a:buFontTx/>
              <a:buChar char="•"/>
            </a:pPr>
            <a:endParaRPr lang="en-US" sz="1800" dirty="0">
              <a:solidFill>
                <a:schemeClr val="tx1"/>
              </a:solidFill>
              <a:hlinkClick r:id="rId3"/>
            </a:endParaRPr>
          </a:p>
        </p:txBody>
      </p:sp>
      <p:sp>
        <p:nvSpPr>
          <p:cNvPr id="137" name="Shape 137"/>
          <p:cNvSpPr/>
          <p:nvPr/>
        </p:nvSpPr>
        <p:spPr>
          <a:xfrm>
            <a:off x="-166297" y="5874325"/>
            <a:ext cx="914397" cy="914400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  <p:sp>
        <p:nvSpPr>
          <p:cNvPr id="138" name="Shape 138"/>
          <p:cNvSpPr/>
          <p:nvPr/>
        </p:nvSpPr>
        <p:spPr>
          <a:xfrm>
            <a:off x="0" y="0"/>
            <a:ext cx="2521499" cy="2507700"/>
          </a:xfrm>
          <a:prstGeom prst="halfFrame">
            <a:avLst>
              <a:gd name="adj1" fmla="val 33333"/>
              <a:gd name="adj2" fmla="val 33333"/>
            </a:avLst>
          </a:prstGeom>
          <a:solidFill>
            <a:srgbClr val="980000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39" name="Shape 139"/>
          <p:cNvSpPr/>
          <p:nvPr/>
        </p:nvSpPr>
        <p:spPr>
          <a:xfrm rot="10800000">
            <a:off x="7065899" y="4876800"/>
            <a:ext cx="2078100" cy="1981199"/>
          </a:xfrm>
          <a:prstGeom prst="halfFrame">
            <a:avLst>
              <a:gd name="adj1" fmla="val 33333"/>
              <a:gd name="adj2" fmla="val 33333"/>
            </a:avLst>
          </a:prstGeom>
          <a:solidFill>
            <a:srgbClr val="980000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40" name="Shape 140"/>
          <p:cNvSpPr txBox="1">
            <a:spLocks noGrp="1"/>
          </p:cNvSpPr>
          <p:nvPr>
            <p:ph type="title"/>
          </p:nvPr>
        </p:nvSpPr>
        <p:spPr>
          <a:xfrm>
            <a:off x="2658953" y="193950"/>
            <a:ext cx="6028199" cy="801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r" rtl="0">
              <a:buNone/>
            </a:pPr>
            <a:r>
              <a:rPr lang="en-US" dirty="0" smtClean="0">
                <a:solidFill>
                  <a:srgbClr val="000000"/>
                </a:solidFill>
              </a:rPr>
              <a:t>Useful Information</a:t>
            </a:r>
            <a:endParaRPr lang="en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457200" y="20224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 indent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 dirty="0"/>
              <a:t>
</a:t>
            </a:r>
            <a:r>
              <a:rPr lang="en" sz="1800" b="1" dirty="0"/>
              <a:t>*</a:t>
            </a:r>
            <a:r>
              <a:rPr lang="en" sz="1800" dirty="0"/>
              <a:t> Associate a program with the jump </a:t>
            </a:r>
            <a:r>
              <a:rPr lang="en" sz="1800" dirty="0" smtClean="0"/>
              <a:t>list</a:t>
            </a:r>
            <a:r>
              <a:rPr lang="en-US" sz="1800" dirty="0"/>
              <a:t> </a:t>
            </a:r>
            <a:r>
              <a:rPr lang="en-US" sz="1800" dirty="0" smtClean="0"/>
              <a:t>– using known IDs to enumerate files.</a:t>
            </a:r>
            <a:endParaRPr lang="en-US" sz="1800" dirty="0"/>
          </a:p>
          <a:p>
            <a:pPr marL="0" lvl="0" indent="0" rtl="0">
              <a:buClr>
                <a:srgbClr val="000000"/>
              </a:buClr>
              <a:buSzPct val="61111"/>
              <a:buFont typeface="Arial"/>
              <a:buNone/>
            </a:pPr>
            <a:endParaRPr lang="en-US" sz="1800" u="sng" dirty="0">
              <a:solidFill>
                <a:schemeClr val="hlink"/>
              </a:solidFill>
              <a:hlinkClick r:id="rId3"/>
            </a:endParaRPr>
          </a:p>
          <a:p>
            <a:pPr marL="0" lvl="0" indent="0" rtl="0">
              <a:buClr>
                <a:srgbClr val="000000"/>
              </a:buClr>
              <a:buSzPct val="61111"/>
              <a:buFont typeface="Arial"/>
              <a:buNone/>
            </a:pPr>
            <a:endParaRPr lang="en-US" sz="1800" u="sng" dirty="0" smtClean="0">
              <a:solidFill>
                <a:schemeClr val="hlink"/>
              </a:solidFill>
              <a:hlinkClick r:id="rId3"/>
            </a:endParaRPr>
          </a:p>
          <a:p>
            <a:pPr marL="0" lvl="0" indent="0" rtl="0">
              <a:buClr>
                <a:srgbClr val="000000"/>
              </a:buClr>
              <a:buSzPct val="61111"/>
              <a:buFont typeface="Arial"/>
              <a:buNone/>
            </a:pPr>
            <a:endParaRPr lang="en" sz="1800" u="sng" dirty="0">
              <a:solidFill>
                <a:schemeClr val="hlink"/>
              </a:solidFill>
              <a:hlinkClick r:id="rId3"/>
            </a:endParaRPr>
          </a:p>
          <a:p>
            <a:pPr marL="0" lvl="0" indent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 b="1" dirty="0"/>
              <a:t>* </a:t>
            </a:r>
            <a:r>
              <a:rPr lang="en" sz="1800" dirty="0"/>
              <a:t>Parse the </a:t>
            </a:r>
            <a:r>
              <a:rPr lang="en" sz="1800" b="1" dirty="0"/>
              <a:t>MS_SHLLINK </a:t>
            </a:r>
            <a:r>
              <a:rPr lang="en" sz="1800" dirty="0"/>
              <a:t>files inside of the </a:t>
            </a:r>
            <a:r>
              <a:rPr lang="en" sz="1800" b="1" dirty="0"/>
              <a:t>MS_CFB</a:t>
            </a:r>
            <a:r>
              <a:rPr lang="en" sz="1800" dirty="0"/>
              <a:t> file to determine recent activity performed with the associated program.</a:t>
            </a:r>
          </a:p>
        </p:txBody>
      </p:sp>
      <p:sp>
        <p:nvSpPr>
          <p:cNvPr id="137" name="Shape 137"/>
          <p:cNvSpPr/>
          <p:nvPr/>
        </p:nvSpPr>
        <p:spPr>
          <a:xfrm>
            <a:off x="-166297" y="5874325"/>
            <a:ext cx="914397" cy="914400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  <p:sp>
        <p:nvSpPr>
          <p:cNvPr id="138" name="Shape 138"/>
          <p:cNvSpPr/>
          <p:nvPr/>
        </p:nvSpPr>
        <p:spPr>
          <a:xfrm>
            <a:off x="0" y="0"/>
            <a:ext cx="2521499" cy="2507700"/>
          </a:xfrm>
          <a:prstGeom prst="halfFrame">
            <a:avLst>
              <a:gd name="adj1" fmla="val 33333"/>
              <a:gd name="adj2" fmla="val 33333"/>
            </a:avLst>
          </a:prstGeom>
          <a:solidFill>
            <a:srgbClr val="980000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39" name="Shape 139"/>
          <p:cNvSpPr/>
          <p:nvPr/>
        </p:nvSpPr>
        <p:spPr>
          <a:xfrm rot="10800000">
            <a:off x="7065899" y="4876800"/>
            <a:ext cx="2078100" cy="1981199"/>
          </a:xfrm>
          <a:prstGeom prst="halfFrame">
            <a:avLst>
              <a:gd name="adj1" fmla="val 33333"/>
              <a:gd name="adj2" fmla="val 33333"/>
            </a:avLst>
          </a:prstGeom>
          <a:solidFill>
            <a:srgbClr val="980000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40" name="Shape 140"/>
          <p:cNvSpPr txBox="1">
            <a:spLocks noGrp="1"/>
          </p:cNvSpPr>
          <p:nvPr>
            <p:ph type="title"/>
          </p:nvPr>
        </p:nvSpPr>
        <p:spPr>
          <a:xfrm>
            <a:off x="2658953" y="193950"/>
            <a:ext cx="6028199" cy="801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r" rtl="0">
              <a:buNone/>
            </a:pPr>
            <a:r>
              <a:rPr lang="en" dirty="0">
                <a:solidFill>
                  <a:srgbClr val="000000"/>
                </a:solidFill>
              </a:rPr>
              <a:t>Forensic </a:t>
            </a:r>
            <a:r>
              <a:rPr lang="en" dirty="0" smtClean="0">
                <a:solidFill>
                  <a:srgbClr val="000000"/>
                </a:solidFill>
              </a:rPr>
              <a:t>Application</a:t>
            </a:r>
            <a:endParaRPr lang="en" dirty="0">
              <a:solidFill>
                <a:srgbClr val="000000"/>
              </a:solidFill>
            </a:endParaRPr>
          </a:p>
        </p:txBody>
      </p:sp>
      <p:sp>
        <p:nvSpPr>
          <p:cNvPr id="141" name="Shape 141"/>
          <p:cNvSpPr/>
          <p:nvPr/>
        </p:nvSpPr>
        <p:spPr>
          <a:xfrm>
            <a:off x="2995612" y="3231650"/>
            <a:ext cx="3152775" cy="152400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232604600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188</Words>
  <Application>Microsoft Macintosh PowerPoint</Application>
  <PresentationFormat>On-screen Show (4:3)</PresentationFormat>
  <Paragraphs>71</Paragraphs>
  <Slides>11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/>
      <vt:lpstr>Jump List Forensics</vt:lpstr>
      <vt:lpstr>What is a Jumplist file?</vt:lpstr>
      <vt:lpstr>Jump List File Structure</vt:lpstr>
      <vt:lpstr>Locating Jump Lists</vt:lpstr>
      <vt:lpstr>Locating Jump Lists</vt:lpstr>
      <vt:lpstr>Locating Jump Lists</vt:lpstr>
      <vt:lpstr>Sample Jump List</vt:lpstr>
      <vt:lpstr>Useful Information</vt:lpstr>
      <vt:lpstr>Forensic Application</vt:lpstr>
      <vt:lpstr>Forensic Application</vt:lpstr>
      <vt:lpstr>Example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Jump List Forensics</dc:title>
  <cp:lastModifiedBy>IT Administrator</cp:lastModifiedBy>
  <cp:revision>10</cp:revision>
  <dcterms:modified xsi:type="dcterms:W3CDTF">2013-06-13T16:20:29Z</dcterms:modified>
</cp:coreProperties>
</file>