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8"/>
    <p:restoredTop sz="94705"/>
  </p:normalViewPr>
  <p:slideViewPr>
    <p:cSldViewPr snapToGrid="0" snapToObjects="1">
      <p:cViewPr varScale="1">
        <p:scale>
          <a:sx n="85" d="100"/>
          <a:sy n="85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961587"/>
          </a:xfrm>
        </p:spPr>
        <p:txBody>
          <a:bodyPr/>
          <a:lstStyle/>
          <a:p>
            <a:r>
              <a:rPr lang="zh-CN" altLang="en-US" smtClean="0"/>
              <a:t>               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7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1206213"/>
          </a:xfrm>
        </p:spPr>
        <p:txBody>
          <a:bodyPr/>
          <a:lstStyle/>
          <a:p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1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967674"/>
          </a:xfrm>
        </p:spPr>
        <p:txBody>
          <a:bodyPr/>
          <a:lstStyle/>
          <a:p>
            <a:r>
              <a:rPr lang="en-US" altLang="zh-CN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2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1285726"/>
          </a:xfrm>
        </p:spPr>
        <p:txBody>
          <a:bodyPr/>
          <a:lstStyle/>
          <a:p>
            <a:r>
              <a:rPr lang="en-US" altLang="zh-CN" dirty="0" smtClean="0"/>
              <a:t>Professional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2763078"/>
            <a:ext cx="7315200" cy="2823906"/>
          </a:xfrm>
        </p:spPr>
        <p:txBody>
          <a:bodyPr>
            <a:normAutofit/>
          </a:bodyPr>
          <a:lstStyle/>
          <a:p>
            <a:r>
              <a:rPr lang="en-AU" sz="2400" b="1" dirty="0">
                <a:ea typeface="Arial" charset="0"/>
                <a:cs typeface="Arial" charset="0"/>
              </a:rPr>
              <a:t>AFMA</a:t>
            </a:r>
            <a:r>
              <a:rPr lang="zh-CN" altLang="en-US" sz="2400" b="1" dirty="0">
                <a:ea typeface="Arial" charset="0"/>
                <a:cs typeface="Arial" charset="0"/>
              </a:rPr>
              <a:t>：</a:t>
            </a:r>
            <a:r>
              <a:rPr lang="en-AU" sz="2400" b="1" dirty="0">
                <a:ea typeface="Arial" charset="0"/>
                <a:cs typeface="Arial" charset="0"/>
              </a:rPr>
              <a:t>The Australian Financial Markets Association </a:t>
            </a:r>
            <a:r>
              <a:rPr lang="zh-CN" altLang="en-US" sz="2400" b="1" dirty="0">
                <a:ea typeface="Arial" charset="0"/>
                <a:cs typeface="Arial" charset="0"/>
              </a:rPr>
              <a:t>澳大利亚金融市场协会</a:t>
            </a:r>
            <a:endParaRPr lang="en-US" sz="2400" b="1" dirty="0">
              <a:ea typeface="Arial" charset="0"/>
              <a:cs typeface="Arial" charset="0"/>
            </a:endParaRPr>
          </a:p>
          <a:p>
            <a:r>
              <a:rPr lang="en-AU" sz="2400" b="1" dirty="0">
                <a:ea typeface="Arial" charset="0"/>
                <a:cs typeface="Arial" charset="0"/>
              </a:rPr>
              <a:t>The Basel III</a:t>
            </a:r>
            <a:r>
              <a:rPr lang="zh-CN" altLang="en-US" sz="2400" b="1" dirty="0">
                <a:ea typeface="Arial" charset="0"/>
                <a:cs typeface="Arial" charset="0"/>
              </a:rPr>
              <a:t>：巴塞尔协议</a:t>
            </a:r>
            <a:r>
              <a:rPr lang="en-AU" sz="2400" b="1" dirty="0">
                <a:ea typeface="Arial" charset="0"/>
                <a:cs typeface="Arial" charset="0"/>
              </a:rPr>
              <a:t>III</a:t>
            </a:r>
            <a:endParaRPr lang="en-US" sz="2400" b="1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9"/>
            <a:ext cx="7315200" cy="1285726"/>
          </a:xfrm>
        </p:spPr>
        <p:txBody>
          <a:bodyPr/>
          <a:lstStyle/>
          <a:p>
            <a:r>
              <a:rPr lang="en-US" altLang="zh-CN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5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2947481" cy="4601183"/>
          </a:xfrm>
        </p:spPr>
        <p:txBody>
          <a:bodyPr/>
          <a:lstStyle/>
          <a:p>
            <a:r>
              <a:rPr lang="en-US" altLang="zh-CN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1. </a:t>
            </a:r>
            <a:r>
              <a:rPr lang="en-AU" sz="2400" b="1" dirty="0"/>
              <a:t>The increase in financial regulation has been exceptional </a:t>
            </a:r>
            <a:r>
              <a:rPr lang="en-AU" sz="2400" b="1" u="sng" dirty="0"/>
              <a:t>in recent years. </a:t>
            </a:r>
            <a:r>
              <a:rPr lang="zh-CN" altLang="en-US" sz="2400" b="1" u="sng" dirty="0" smtClean="0"/>
              <a:t>                                                    近年来</a:t>
            </a:r>
            <a:r>
              <a:rPr lang="zh-CN" altLang="en-US" sz="2400" b="1" dirty="0"/>
              <a:t>，金融监管已增多地近乎异常</a:t>
            </a:r>
            <a:r>
              <a:rPr lang="zh-CN" altLang="en-US" sz="2400" b="1" dirty="0" smtClean="0"/>
              <a:t>。                                                                        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语序</a:t>
            </a:r>
            <a:r>
              <a:rPr lang="zh-CN" altLang="en-US" sz="2400" b="1" dirty="0">
                <a:solidFill>
                  <a:srgbClr val="FF0000"/>
                </a:solidFill>
              </a:rPr>
              <a:t>调整，时间状语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前置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AU" sz="2400" b="1" dirty="0" smtClean="0"/>
          </a:p>
          <a:p>
            <a:r>
              <a:rPr lang="en-AU" sz="2400" b="1" dirty="0" smtClean="0"/>
              <a:t>2</a:t>
            </a:r>
            <a:r>
              <a:rPr lang="en-AU" sz="2400" b="1" dirty="0"/>
              <a:t>. Global measures, like the Basel III capital and liquidity reforms, and domestic reforms, like equities trading and financial advice reforms, have markedly altered the regulatory framework for member firms</a:t>
            </a:r>
            <a:r>
              <a:rPr lang="en-AU" sz="2400" b="1" dirty="0" smtClean="0"/>
              <a:t>.</a:t>
            </a:r>
            <a:r>
              <a:rPr lang="zh-CN" altLang="en-US" sz="2400" b="1" dirty="0" smtClean="0"/>
              <a:t>             全球</a:t>
            </a:r>
            <a:r>
              <a:rPr lang="zh-CN" altLang="en-US" sz="2400" b="1" dirty="0"/>
              <a:t>标准（如巴塞尔协议</a:t>
            </a:r>
            <a:r>
              <a:rPr lang="en-AU" sz="2400" b="1" dirty="0"/>
              <a:t>III</a:t>
            </a:r>
            <a:r>
              <a:rPr lang="zh-CN" altLang="en-US" sz="2400" b="1" dirty="0"/>
              <a:t>对资本和流动性的改革）和本地创新（如股票交易和金融咨询改革）</a:t>
            </a:r>
            <a:r>
              <a:rPr lang="zh-CN" altLang="en-US" sz="2400" b="1" dirty="0">
                <a:solidFill>
                  <a:srgbClr val="FF0000"/>
                </a:solidFill>
              </a:rPr>
              <a:t>都</a:t>
            </a:r>
            <a:r>
              <a:rPr lang="zh-CN" altLang="en-US" sz="2400" b="1" dirty="0"/>
              <a:t>极大地改变了成员公司的监管框架</a:t>
            </a:r>
            <a:r>
              <a:rPr lang="zh-CN" altLang="en-US" sz="2400" b="1" dirty="0" smtClean="0"/>
              <a:t>。                                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增词</a:t>
            </a:r>
            <a:r>
              <a:rPr lang="zh-CN" altLang="en-US" sz="2400" b="1" dirty="0">
                <a:solidFill>
                  <a:srgbClr val="FF0000"/>
                </a:solidFill>
              </a:rPr>
              <a:t>“都”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2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123838"/>
            <a:ext cx="7315200" cy="4860910"/>
          </a:xfrm>
        </p:spPr>
        <p:txBody>
          <a:bodyPr>
            <a:normAutofit/>
          </a:bodyPr>
          <a:lstStyle/>
          <a:p>
            <a:r>
              <a:rPr lang="en-AU" sz="2400" b="1" dirty="0"/>
              <a:t>3. The effect is pervasive, affecting energy traders and corporates that use the markets. 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                                                                                                  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其</a:t>
            </a:r>
            <a:r>
              <a:rPr lang="zh-CN" altLang="en-US" sz="2400" b="1" dirty="0">
                <a:solidFill>
                  <a:srgbClr val="FF0000"/>
                </a:solidFill>
              </a:rPr>
              <a:t>所</a:t>
            </a:r>
            <a:r>
              <a:rPr lang="zh-CN" altLang="en-US" sz="2400" b="1" dirty="0"/>
              <a:t>产生的效应是风靡性的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影响了所有依靠市场</a:t>
            </a:r>
            <a:r>
              <a:rPr lang="zh-CN" altLang="en-US" sz="2400" b="1" dirty="0">
                <a:solidFill>
                  <a:srgbClr val="FF0000"/>
                </a:solidFill>
              </a:rPr>
              <a:t>进行运作</a:t>
            </a:r>
            <a:r>
              <a:rPr lang="zh-CN" altLang="en-US" sz="2400" b="1" dirty="0"/>
              <a:t>的能源交易者和公司</a:t>
            </a:r>
            <a:r>
              <a:rPr lang="zh-CN" altLang="en-US" sz="2400" b="1" dirty="0" smtClean="0"/>
              <a:t>。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                                                                             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增词</a:t>
            </a:r>
            <a:r>
              <a:rPr lang="zh-CN" altLang="en-US" sz="2400" b="1" dirty="0">
                <a:solidFill>
                  <a:srgbClr val="FF0000"/>
                </a:solidFill>
              </a:rPr>
              <a:t>“其所”，“进行运作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”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AU" sz="2400" b="1" dirty="0" smtClean="0"/>
          </a:p>
          <a:p>
            <a:r>
              <a:rPr lang="en-AU" sz="2400" b="1" dirty="0" smtClean="0"/>
              <a:t>4</a:t>
            </a:r>
            <a:r>
              <a:rPr lang="en-AU" sz="2400" b="1" dirty="0"/>
              <a:t>. AFMA’s role as an industry advocate has grown in importance </a:t>
            </a:r>
            <a:r>
              <a:rPr lang="en-AU" sz="2400" b="1" u="sng" dirty="0"/>
              <a:t>as member firms grapple with these changes</a:t>
            </a:r>
            <a:r>
              <a:rPr lang="en-AU" sz="2400" b="1" u="sng" dirty="0" smtClean="0"/>
              <a:t>.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                                                                                               </a:t>
            </a:r>
            <a:r>
              <a:rPr lang="zh-CN" altLang="en-US" sz="2400" b="1" u="sng" dirty="0" smtClean="0"/>
              <a:t>随着</a:t>
            </a:r>
            <a:r>
              <a:rPr lang="zh-CN" altLang="en-US" sz="2400" b="1" u="sng" dirty="0"/>
              <a:t>成员公司和这些变化正面相遇</a:t>
            </a:r>
            <a:r>
              <a:rPr lang="zh-CN" altLang="en-US" sz="2400" b="1" dirty="0"/>
              <a:t>，澳洲金融市场协会（</a:t>
            </a:r>
            <a:r>
              <a:rPr lang="en-AU" sz="2400" b="1" dirty="0"/>
              <a:t>AFMA</a:t>
            </a:r>
            <a:r>
              <a:rPr lang="zh-CN" altLang="en-US" sz="2400" b="1" dirty="0"/>
              <a:t>）行业规范者的角色便显得越发</a:t>
            </a:r>
            <a:r>
              <a:rPr lang="zh-CN" altLang="en-US" sz="2400" b="1" dirty="0" smtClean="0"/>
              <a:t>重要</a:t>
            </a:r>
            <a:r>
              <a:rPr lang="zh-CN" altLang="en-US" sz="2400" b="1" dirty="0"/>
              <a:t>。</a:t>
            </a:r>
            <a:r>
              <a:rPr lang="en-AU" sz="2400" b="1" dirty="0" smtClean="0">
                <a:solidFill>
                  <a:srgbClr val="FF0000"/>
                </a:solidFill>
              </a:rPr>
              <a:t>Restructuring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                                                                                   语序</a:t>
            </a:r>
            <a:r>
              <a:rPr lang="zh-CN" altLang="en-US" sz="2400" b="1" dirty="0">
                <a:solidFill>
                  <a:srgbClr val="FF0000"/>
                </a:solidFill>
              </a:rPr>
              <a:t>调整，状语前置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5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Strategy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8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45115" y="687988"/>
            <a:ext cx="1699534" cy="997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78177" y="687989"/>
            <a:ext cx="1573902" cy="997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78176" y="3380214"/>
            <a:ext cx="1687497" cy="997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Develop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76257" y="687988"/>
            <a:ext cx="1722576" cy="997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iteration2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14189" y="687988"/>
            <a:ext cx="1813552" cy="997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Implementation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25109" y="2195845"/>
            <a:ext cx="1699536" cy="858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Evaluate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25110" y="3531012"/>
            <a:ext cx="1699535" cy="997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Define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requirements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78857" y="4866178"/>
            <a:ext cx="1699535" cy="10280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overview</a:t>
            </a:r>
          </a:p>
          <a:p>
            <a:pPr algn="ctr"/>
            <a:r>
              <a:rPr lang="en-US" altLang="zh-CN" dirty="0" smtClean="0"/>
              <a:t>report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878176" y="2078833"/>
            <a:ext cx="1687498" cy="997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Refine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878176" y="4655736"/>
            <a:ext cx="1687497" cy="997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flipV="1">
            <a:off x="4503706" y="1034320"/>
            <a:ext cx="709297" cy="314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flipV="1">
            <a:off x="2424645" y="1034320"/>
            <a:ext cx="453531" cy="314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002396" y="1045313"/>
            <a:ext cx="673861" cy="303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252246" y="2195846"/>
            <a:ext cx="1913051" cy="997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presentation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252247" y="3613666"/>
            <a:ext cx="1913050" cy="997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676257" y="2042841"/>
            <a:ext cx="1687498" cy="11505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Refine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693796" y="3380214"/>
            <a:ext cx="1687497" cy="997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Develop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functions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676255" y="4564582"/>
            <a:ext cx="1687497" cy="997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2897509" y="5792990"/>
            <a:ext cx="1687497" cy="997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7711336" y="5748950"/>
            <a:ext cx="1687497" cy="997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iteration</a:t>
            </a:r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472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734</TotalTime>
  <Words>282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Corbel</vt:lpstr>
      <vt:lpstr>Wingdings 2</vt:lpstr>
      <vt:lpstr>幼圆</vt:lpstr>
      <vt:lpstr>Arial</vt:lpstr>
      <vt:lpstr>Frame</vt:lpstr>
      <vt:lpstr>                Project 1</vt:lpstr>
      <vt:lpstr>Group members</vt:lpstr>
      <vt:lpstr>Introduction</vt:lpstr>
      <vt:lpstr>Professional Terms</vt:lpstr>
      <vt:lpstr>Background</vt:lpstr>
      <vt:lpstr>Explanation</vt:lpstr>
      <vt:lpstr>Explanation</vt:lpstr>
      <vt:lpstr>Strategy 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Project 1</dc:title>
  <dc:creator>Jiang zilin</dc:creator>
  <cp:lastModifiedBy>Jiang zilin</cp:lastModifiedBy>
  <cp:revision>8</cp:revision>
  <dcterms:created xsi:type="dcterms:W3CDTF">2018-08-13T13:19:41Z</dcterms:created>
  <dcterms:modified xsi:type="dcterms:W3CDTF">2018-08-14T02:07:15Z</dcterms:modified>
</cp:coreProperties>
</file>