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836" autoAdjust="0"/>
  </p:normalViewPr>
  <p:slideViewPr>
    <p:cSldViewPr>
      <p:cViewPr>
        <p:scale>
          <a:sx n="90" d="100"/>
          <a:sy n="90" d="100"/>
        </p:scale>
        <p:origin x="-2002" y="-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DE36-9F00-4BA2-84D7-42E5D5555A2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9A86-D2C3-480E-8081-32EEB8F0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DE36-9F00-4BA2-84D7-42E5D5555A2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9A86-D2C3-480E-8081-32EEB8F0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DE36-9F00-4BA2-84D7-42E5D5555A2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9A86-D2C3-480E-8081-32EEB8F0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5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DE36-9F00-4BA2-84D7-42E5D5555A2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9A86-D2C3-480E-8081-32EEB8F0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7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DE36-9F00-4BA2-84D7-42E5D5555A2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9A86-D2C3-480E-8081-32EEB8F0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2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DE36-9F00-4BA2-84D7-42E5D5555A2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9A86-D2C3-480E-8081-32EEB8F0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2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DE36-9F00-4BA2-84D7-42E5D5555A2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9A86-D2C3-480E-8081-32EEB8F0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9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DE36-9F00-4BA2-84D7-42E5D5555A2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9A86-D2C3-480E-8081-32EEB8F0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2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DE36-9F00-4BA2-84D7-42E5D5555A2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9A86-D2C3-480E-8081-32EEB8F0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DE36-9F00-4BA2-84D7-42E5D5555A2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9A86-D2C3-480E-8081-32EEB8F0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DE36-9F00-4BA2-84D7-42E5D5555A2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9A86-D2C3-480E-8081-32EEB8F0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8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7DE36-9F00-4BA2-84D7-42E5D5555A2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9A86-D2C3-480E-8081-32EEB8F0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9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hyperlink" Target="mailto:blakeobeans@gmail.com" TargetMode="External"/><Relationship Id="rId7" Type="http://schemas.openxmlformats.org/officeDocument/2006/relationships/image" Target="../media/image1.wmf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2200" y="-6906"/>
            <a:ext cx="2962333" cy="681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Constantia" pitchFamily="18" charset="0"/>
              </a:rPr>
              <a:t>Bayesian Baseball- World Series 2018</a:t>
            </a:r>
          </a:p>
          <a:p>
            <a:r>
              <a:rPr lang="en-US" sz="650" b="1" dirty="0">
                <a:latin typeface="Constantia" pitchFamily="18" charset="0"/>
              </a:rPr>
              <a:t>Blake </a:t>
            </a:r>
            <a:r>
              <a:rPr lang="en-US" sz="650" b="1" dirty="0" err="1">
                <a:latin typeface="Constantia" pitchFamily="18" charset="0"/>
              </a:rPr>
              <a:t>Shurtz</a:t>
            </a:r>
            <a:r>
              <a:rPr lang="en-US" sz="650" b="1" dirty="0">
                <a:latin typeface="Constantia" pitchFamily="18" charset="0"/>
              </a:rPr>
              <a:t>, </a:t>
            </a:r>
            <a:r>
              <a:rPr lang="en-US" sz="650" b="1" dirty="0" smtClean="0">
                <a:latin typeface="Constantia" pitchFamily="18" charset="0"/>
                <a:hlinkClick r:id="rId3"/>
              </a:rPr>
              <a:t>blakeobeans@gmail.com</a:t>
            </a:r>
            <a:endParaRPr lang="en-US" sz="650" b="1" dirty="0" smtClean="0">
              <a:latin typeface="Constantia" pitchFamily="18" charset="0"/>
            </a:endParaRPr>
          </a:p>
          <a:p>
            <a:endParaRPr lang="en-US" sz="650" b="1" dirty="0">
              <a:latin typeface="Constantia" pitchFamily="18" charset="0"/>
            </a:endParaRPr>
          </a:p>
          <a:p>
            <a:r>
              <a:rPr lang="en-US" sz="650" dirty="0" smtClean="0">
                <a:latin typeface="Constantia" pitchFamily="18" charset="0"/>
              </a:rPr>
              <a:t>This </a:t>
            </a:r>
            <a:r>
              <a:rPr lang="en-US" sz="650" dirty="0">
                <a:latin typeface="Constantia" pitchFamily="18" charset="0"/>
              </a:rPr>
              <a:t>poster </a:t>
            </a:r>
            <a:r>
              <a:rPr lang="en-US" sz="650" dirty="0" smtClean="0">
                <a:latin typeface="Constantia" pitchFamily="18" charset="0"/>
              </a:rPr>
              <a:t>presents and </a:t>
            </a:r>
            <a:r>
              <a:rPr lang="en-US" sz="650" dirty="0">
                <a:latin typeface="Constantia" pitchFamily="18" charset="0"/>
              </a:rPr>
              <a:t>analyzes </a:t>
            </a:r>
            <a:r>
              <a:rPr lang="en-US" sz="650" dirty="0" smtClean="0">
                <a:latin typeface="Constantia" pitchFamily="18" charset="0"/>
              </a:rPr>
              <a:t>a model that predicts </a:t>
            </a:r>
            <a:r>
              <a:rPr lang="en-US" sz="650" dirty="0">
                <a:latin typeface="Constantia" pitchFamily="18" charset="0"/>
              </a:rPr>
              <a:t>the outcome of </a:t>
            </a:r>
            <a:r>
              <a:rPr lang="en-US" sz="650" dirty="0" smtClean="0">
                <a:latin typeface="Constantia" pitchFamily="18" charset="0"/>
              </a:rPr>
              <a:t>baseball games with a focus on </a:t>
            </a:r>
            <a:r>
              <a:rPr lang="en-US" sz="650" dirty="0" smtClean="0">
                <a:latin typeface="Constantia" pitchFamily="18" charset="0"/>
              </a:rPr>
              <a:t>game </a:t>
            </a:r>
            <a:r>
              <a:rPr lang="en-US" sz="650" dirty="0" smtClean="0">
                <a:latin typeface="Constantia" pitchFamily="18" charset="0"/>
              </a:rPr>
              <a:t>5 in the 2018 </a:t>
            </a:r>
            <a:r>
              <a:rPr lang="en-US" sz="650" dirty="0">
                <a:latin typeface="Constantia" pitchFamily="18" charset="0"/>
              </a:rPr>
              <a:t>World Series between the </a:t>
            </a:r>
            <a:r>
              <a:rPr lang="en-US" sz="650" dirty="0">
                <a:solidFill>
                  <a:srgbClr val="FF0000"/>
                </a:solidFill>
                <a:latin typeface="Constantia" pitchFamily="18" charset="0"/>
              </a:rPr>
              <a:t>Boston Red Sox (BOS)</a:t>
            </a:r>
            <a:r>
              <a:rPr lang="en-US" sz="650" dirty="0">
                <a:latin typeface="Constantia" pitchFamily="18" charset="0"/>
              </a:rPr>
              <a:t> and the </a:t>
            </a:r>
            <a:r>
              <a:rPr lang="en-US" sz="650" dirty="0" smtClean="0">
                <a:solidFill>
                  <a:srgbClr val="0000FF"/>
                </a:solidFill>
                <a:latin typeface="Constantia" pitchFamily="18" charset="0"/>
              </a:rPr>
              <a:t>Los Angeles </a:t>
            </a:r>
            <a:r>
              <a:rPr lang="en-US" sz="650" dirty="0">
                <a:solidFill>
                  <a:srgbClr val="0000FF"/>
                </a:solidFill>
                <a:latin typeface="Constantia" pitchFamily="18" charset="0"/>
              </a:rPr>
              <a:t>Dodgers (LAD)</a:t>
            </a:r>
            <a:r>
              <a:rPr lang="en-US" sz="650" dirty="0">
                <a:latin typeface="Constantia" pitchFamily="18" charset="0"/>
              </a:rPr>
              <a:t>. </a:t>
            </a:r>
            <a:endParaRPr lang="en-US" sz="650" b="1" i="1" dirty="0" smtClean="0">
              <a:latin typeface="Constantia" pitchFamily="18" charset="0"/>
            </a:endParaRPr>
          </a:p>
          <a:p>
            <a:endParaRPr lang="en-US" sz="650" b="1" i="1" dirty="0">
              <a:latin typeface="Constantia" pitchFamily="18" charset="0"/>
            </a:endParaRPr>
          </a:p>
          <a:p>
            <a:r>
              <a:rPr lang="en-US" sz="650" b="1" dirty="0" smtClean="0">
                <a:latin typeface="Constantia" pitchFamily="18" charset="0"/>
              </a:rPr>
              <a:t>The Model</a:t>
            </a:r>
          </a:p>
          <a:p>
            <a:endParaRPr lang="en-US" sz="650" b="1" i="1" dirty="0">
              <a:latin typeface="Constantia" pitchFamily="18" charset="0"/>
            </a:endParaRPr>
          </a:p>
          <a:p>
            <a:endParaRPr lang="en-US" sz="650" b="1" i="1" dirty="0" smtClean="0">
              <a:latin typeface="Constantia" pitchFamily="18" charset="0"/>
            </a:endParaRPr>
          </a:p>
          <a:p>
            <a:endParaRPr lang="en-US" sz="650" b="1" i="1" dirty="0">
              <a:latin typeface="Constantia" pitchFamily="18" charset="0"/>
            </a:endParaRPr>
          </a:p>
          <a:p>
            <a:endParaRPr lang="en-US" sz="650" b="1" i="1" dirty="0" smtClean="0">
              <a:latin typeface="Constantia" pitchFamily="18" charset="0"/>
            </a:endParaRPr>
          </a:p>
          <a:p>
            <a:endParaRPr lang="en-US" sz="650" b="1" i="1" dirty="0" smtClean="0">
              <a:latin typeface="Constantia" pitchFamily="18" charset="0"/>
            </a:endParaRPr>
          </a:p>
          <a:p>
            <a:endParaRPr lang="en-US" sz="650" b="1" i="1" dirty="0">
              <a:latin typeface="Constantia" pitchFamily="18" charset="0"/>
            </a:endParaRPr>
          </a:p>
          <a:p>
            <a:endParaRPr lang="en-US" sz="650" b="1" dirty="0" smtClean="0">
              <a:latin typeface="Constantia" pitchFamily="18" charset="0"/>
            </a:endParaRPr>
          </a:p>
          <a:p>
            <a:endParaRPr lang="en-US" sz="650" b="1" dirty="0">
              <a:latin typeface="Constantia" pitchFamily="18" charset="0"/>
            </a:endParaRPr>
          </a:p>
          <a:p>
            <a:r>
              <a:rPr lang="en-US" sz="650" b="1" dirty="0" smtClean="0">
                <a:latin typeface="Constantia" pitchFamily="18" charset="0"/>
              </a:rPr>
              <a:t>Two </a:t>
            </a:r>
            <a:r>
              <a:rPr lang="en-US" sz="650" b="1" dirty="0">
                <a:latin typeface="Constantia" pitchFamily="18" charset="0"/>
              </a:rPr>
              <a:t>Factor </a:t>
            </a:r>
            <a:r>
              <a:rPr lang="en-US" sz="650" b="1" dirty="0" smtClean="0">
                <a:latin typeface="Constantia" pitchFamily="18" charset="0"/>
              </a:rPr>
              <a:t>Model </a:t>
            </a:r>
            <a:r>
              <a:rPr lang="en-US" sz="650" dirty="0">
                <a:latin typeface="Constantia" pitchFamily="18" charset="0"/>
              </a:rPr>
              <a:t>The model is </a:t>
            </a:r>
            <a:r>
              <a:rPr lang="en-US" sz="650" dirty="0" smtClean="0">
                <a:latin typeface="Constantia" pitchFamily="18" charset="0"/>
              </a:rPr>
              <a:t>an </a:t>
            </a:r>
            <a:r>
              <a:rPr lang="en-US" sz="650" i="1" dirty="0" smtClean="0">
                <a:latin typeface="Constantia" pitchFamily="18" charset="0"/>
              </a:rPr>
              <a:t>i=2</a:t>
            </a:r>
            <a:r>
              <a:rPr lang="en-US" sz="650" dirty="0" smtClean="0">
                <a:latin typeface="Constantia" pitchFamily="18" charset="0"/>
              </a:rPr>
              <a:t> </a:t>
            </a:r>
            <a:r>
              <a:rPr lang="en-US" sz="650" dirty="0">
                <a:latin typeface="Constantia" pitchFamily="18" charset="0"/>
              </a:rPr>
              <a:t>two-factor </a:t>
            </a:r>
            <a:r>
              <a:rPr lang="en-US" sz="650" dirty="0" smtClean="0">
                <a:latin typeface="Constantia" pitchFamily="18" charset="0"/>
              </a:rPr>
              <a:t>model that predicts the difference in runs </a:t>
            </a:r>
            <a:r>
              <a:rPr lang="en-US" sz="650" dirty="0" smtClean="0">
                <a:latin typeface="Constantia" pitchFamily="18" charset="0"/>
              </a:rPr>
              <a:t>(“</a:t>
            </a:r>
            <a:r>
              <a:rPr lang="en-US" sz="650" b="1" dirty="0" err="1" smtClean="0">
                <a:latin typeface="Constantia" pitchFamily="18" charset="0"/>
              </a:rPr>
              <a:t>rundiff</a:t>
            </a:r>
            <a:r>
              <a:rPr lang="en-US" sz="650" dirty="0" smtClean="0">
                <a:latin typeface="Constantia" pitchFamily="18" charset="0"/>
              </a:rPr>
              <a:t>”) </a:t>
            </a:r>
            <a:r>
              <a:rPr lang="en-US" sz="650" dirty="0" smtClean="0">
                <a:latin typeface="Constantia" pitchFamily="18" charset="0"/>
              </a:rPr>
              <a:t>between the </a:t>
            </a:r>
            <a:r>
              <a:rPr lang="en-US" sz="650" b="1" dirty="0" smtClean="0">
                <a:latin typeface="Constantia" pitchFamily="18" charset="0"/>
              </a:rPr>
              <a:t>home team </a:t>
            </a:r>
            <a:r>
              <a:rPr lang="en-US" sz="650" dirty="0" smtClean="0">
                <a:latin typeface="Constantia" pitchFamily="18" charset="0"/>
              </a:rPr>
              <a:t>and </a:t>
            </a:r>
            <a:r>
              <a:rPr lang="en-US" sz="650" b="1" dirty="0" smtClean="0">
                <a:latin typeface="Constantia" pitchFamily="18" charset="0"/>
              </a:rPr>
              <a:t>away team</a:t>
            </a:r>
            <a:r>
              <a:rPr lang="en-US" sz="650" dirty="0" smtClean="0">
                <a:latin typeface="Constantia" pitchFamily="18" charset="0"/>
              </a:rPr>
              <a:t>, whereby a positive value for </a:t>
            </a:r>
            <a:r>
              <a:rPr lang="en-US" sz="650" dirty="0" err="1" smtClean="0">
                <a:latin typeface="Constantia" pitchFamily="18" charset="0"/>
              </a:rPr>
              <a:t>rundiff</a:t>
            </a:r>
            <a:r>
              <a:rPr lang="en-US" sz="650" b="1" dirty="0" smtClean="0">
                <a:latin typeface="Constantia" pitchFamily="18" charset="0"/>
              </a:rPr>
              <a:t> </a:t>
            </a:r>
            <a:r>
              <a:rPr lang="en-US" sz="650" dirty="0" smtClean="0">
                <a:latin typeface="Constantia" pitchFamily="18" charset="0"/>
              </a:rPr>
              <a:t>represents a win for the home team. The benefits of using a two-factor structure include a consistently defined outcome variable for all possible games, thereby allowing all data to be organized into a single data set. </a:t>
            </a:r>
            <a:endParaRPr lang="en-US" sz="650" dirty="0">
              <a:latin typeface="Constantia" pitchFamily="18" charset="0"/>
            </a:endParaRPr>
          </a:p>
          <a:p>
            <a:endParaRPr lang="en-US" sz="650" b="1" i="1" dirty="0" smtClean="0">
              <a:latin typeface="Constantia" pitchFamily="18" charset="0"/>
            </a:endParaRPr>
          </a:p>
          <a:p>
            <a:r>
              <a:rPr lang="en-US" sz="650" b="1" dirty="0" smtClean="0">
                <a:latin typeface="Constantia" pitchFamily="18" charset="0"/>
              </a:rPr>
              <a:t>Multi-Level Model </a:t>
            </a:r>
            <a:r>
              <a:rPr lang="en-US" sz="650" dirty="0" smtClean="0">
                <a:latin typeface="Constantia" pitchFamily="18" charset="0"/>
              </a:rPr>
              <a:t>There </a:t>
            </a:r>
            <a:r>
              <a:rPr lang="en-US" sz="650" dirty="0">
                <a:latin typeface="Constantia" pitchFamily="18" charset="0"/>
              </a:rPr>
              <a:t>are </a:t>
            </a:r>
            <a:r>
              <a:rPr lang="en-US" sz="650" i="1" dirty="0" smtClean="0">
                <a:latin typeface="Constantia" pitchFamily="18" charset="0"/>
              </a:rPr>
              <a:t>j=2 </a:t>
            </a:r>
            <a:r>
              <a:rPr lang="en-US" sz="650" dirty="0" smtClean="0">
                <a:latin typeface="Constantia" pitchFamily="18" charset="0"/>
              </a:rPr>
              <a:t>two </a:t>
            </a:r>
            <a:r>
              <a:rPr lang="en-US" sz="650" dirty="0">
                <a:latin typeface="Constantia" pitchFamily="18" charset="0"/>
              </a:rPr>
              <a:t>levels to the </a:t>
            </a:r>
            <a:r>
              <a:rPr lang="en-US" sz="650" dirty="0" smtClean="0">
                <a:latin typeface="Constantia" pitchFamily="18" charset="0"/>
              </a:rPr>
              <a:t>model</a:t>
            </a:r>
            <a:r>
              <a:rPr lang="en-US" sz="650" dirty="0">
                <a:latin typeface="Constantia" pitchFamily="18" charset="0"/>
              </a:rPr>
              <a:t>. </a:t>
            </a:r>
            <a:r>
              <a:rPr lang="en-US" sz="650" dirty="0" smtClean="0">
                <a:latin typeface="Constantia" pitchFamily="18" charset="0"/>
              </a:rPr>
              <a:t>The </a:t>
            </a:r>
            <a:r>
              <a:rPr lang="en-US" sz="650" b="1" dirty="0" smtClean="0">
                <a:latin typeface="Constantia" pitchFamily="18" charset="0"/>
              </a:rPr>
              <a:t>game level</a:t>
            </a:r>
            <a:r>
              <a:rPr lang="en-US" sz="650" dirty="0" smtClean="0">
                <a:latin typeface="Constantia" pitchFamily="18" charset="0"/>
              </a:rPr>
              <a:t> contains statistical predictors </a:t>
            </a:r>
            <a:r>
              <a:rPr lang="en-US" sz="650" dirty="0">
                <a:latin typeface="Constantia" pitchFamily="18" charset="0"/>
              </a:rPr>
              <a:t>in </a:t>
            </a:r>
            <a:r>
              <a:rPr lang="en-US" sz="650" b="1" dirty="0">
                <a:latin typeface="Constantia" pitchFamily="18" charset="0"/>
              </a:rPr>
              <a:t>batting</a:t>
            </a:r>
            <a:r>
              <a:rPr lang="en-US" sz="650" dirty="0">
                <a:latin typeface="Constantia" pitchFamily="18" charset="0"/>
              </a:rPr>
              <a:t> and </a:t>
            </a:r>
            <a:r>
              <a:rPr lang="en-US" sz="650" b="1" dirty="0" smtClean="0">
                <a:latin typeface="Constantia" pitchFamily="18" charset="0"/>
              </a:rPr>
              <a:t>pitching </a:t>
            </a:r>
            <a:r>
              <a:rPr lang="en-US" sz="650" dirty="0" smtClean="0">
                <a:latin typeface="Constantia" pitchFamily="18" charset="0"/>
              </a:rPr>
              <a:t>as well as the response. </a:t>
            </a:r>
            <a:r>
              <a:rPr lang="en-US" sz="650" dirty="0">
                <a:latin typeface="Constantia" pitchFamily="18" charset="0"/>
              </a:rPr>
              <a:t>The </a:t>
            </a:r>
            <a:r>
              <a:rPr lang="en-US" sz="650" b="1" dirty="0" smtClean="0">
                <a:latin typeface="Constantia" pitchFamily="18" charset="0"/>
              </a:rPr>
              <a:t>team level</a:t>
            </a:r>
            <a:r>
              <a:rPr lang="en-US" sz="650" dirty="0" smtClean="0">
                <a:latin typeface="Constantia" pitchFamily="18" charset="0"/>
              </a:rPr>
              <a:t> contains varying intercepts for each team and performance </a:t>
            </a:r>
            <a:r>
              <a:rPr lang="en-US" sz="650" dirty="0">
                <a:latin typeface="Constantia" pitchFamily="18" charset="0"/>
              </a:rPr>
              <a:t>statistics in </a:t>
            </a:r>
            <a:r>
              <a:rPr lang="en-US" sz="650" b="1" dirty="0">
                <a:latin typeface="Constantia" pitchFamily="18" charset="0"/>
              </a:rPr>
              <a:t>fielding</a:t>
            </a:r>
            <a:r>
              <a:rPr lang="en-US" sz="650" dirty="0" smtClean="0">
                <a:latin typeface="Constantia" pitchFamily="18" charset="0"/>
              </a:rPr>
              <a:t>. </a:t>
            </a:r>
            <a:r>
              <a:rPr lang="en-US" sz="650" dirty="0">
                <a:latin typeface="Constantia" pitchFamily="18" charset="0"/>
              </a:rPr>
              <a:t>The multi-level model allows for </a:t>
            </a:r>
            <a:r>
              <a:rPr lang="en-US" sz="650" b="1" dirty="0">
                <a:latin typeface="Constantia" pitchFamily="18" charset="0"/>
              </a:rPr>
              <a:t>partial pooling </a:t>
            </a:r>
            <a:r>
              <a:rPr lang="en-US" sz="650" dirty="0">
                <a:latin typeface="Constantia" pitchFamily="18" charset="0"/>
              </a:rPr>
              <a:t>whereby the predicted outcome for each game is balanced between the previous matches between the two teams and each team's overall performance for the season. </a:t>
            </a:r>
            <a:endParaRPr lang="en-US" sz="650" dirty="0" smtClean="0">
              <a:latin typeface="Constantia" pitchFamily="18" charset="0"/>
            </a:endParaRPr>
          </a:p>
          <a:p>
            <a:endParaRPr lang="en-US" sz="650" dirty="0">
              <a:latin typeface="Constantia" pitchFamily="18" charset="0"/>
            </a:endParaRPr>
          </a:p>
          <a:p>
            <a:r>
              <a:rPr lang="en-US" sz="650" b="1" dirty="0" smtClean="0">
                <a:latin typeface="Constantia" pitchFamily="18" charset="0"/>
              </a:rPr>
              <a:t>Varying Intercepts / Varying Slopes </a:t>
            </a:r>
            <a:r>
              <a:rPr lang="en-US" sz="650" dirty="0" smtClean="0">
                <a:latin typeface="Constantia" pitchFamily="18" charset="0"/>
              </a:rPr>
              <a:t>The model allows for differences in offensive vs. defensive performance for all possible teams.</a:t>
            </a:r>
          </a:p>
          <a:p>
            <a:endParaRPr lang="en-US" sz="650" b="1" i="1" dirty="0" smtClean="0">
              <a:latin typeface="Constantia" pitchFamily="18" charset="0"/>
            </a:endParaRPr>
          </a:p>
          <a:p>
            <a:r>
              <a:rPr lang="en-US" sz="650" b="1" dirty="0" smtClean="0">
                <a:latin typeface="Constantia" pitchFamily="18" charset="0"/>
              </a:rPr>
              <a:t>Bayesian Framework </a:t>
            </a:r>
            <a:r>
              <a:rPr lang="en-US" sz="650" dirty="0" smtClean="0">
                <a:latin typeface="Constantia" pitchFamily="18" charset="0"/>
              </a:rPr>
              <a:t>The </a:t>
            </a:r>
            <a:r>
              <a:rPr lang="en-US" sz="650" dirty="0">
                <a:latin typeface="Constantia" pitchFamily="18" charset="0"/>
              </a:rPr>
              <a:t>model is analyzed in a Bayesian framework with a </a:t>
            </a:r>
            <a:r>
              <a:rPr lang="en-US" sz="650" dirty="0" smtClean="0">
                <a:latin typeface="Constantia" pitchFamily="18" charset="0"/>
              </a:rPr>
              <a:t>maximum entropy </a:t>
            </a:r>
            <a:r>
              <a:rPr lang="en-US" sz="650" b="1" dirty="0" smtClean="0">
                <a:latin typeface="Constantia" pitchFamily="18" charset="0"/>
              </a:rPr>
              <a:t>Gaussian likelihood function</a:t>
            </a:r>
            <a:r>
              <a:rPr lang="en-US" sz="650" dirty="0" smtClean="0">
                <a:latin typeface="Constantia" pitchFamily="18" charset="0"/>
              </a:rPr>
              <a:t>. Fielding </a:t>
            </a:r>
            <a:r>
              <a:rPr lang="en-US" sz="650" dirty="0">
                <a:latin typeface="Constantia" pitchFamily="18" charset="0"/>
              </a:rPr>
              <a:t>variables are scaled with </a:t>
            </a:r>
            <a:r>
              <a:rPr lang="en-US" sz="650" b="1" dirty="0">
                <a:latin typeface="Constantia" pitchFamily="18" charset="0"/>
              </a:rPr>
              <a:t>standard normal priors </a:t>
            </a:r>
            <a:r>
              <a:rPr lang="en-US" sz="650" dirty="0">
                <a:latin typeface="Constantia" pitchFamily="18" charset="0"/>
              </a:rPr>
              <a:t>and all other </a:t>
            </a:r>
            <a:r>
              <a:rPr lang="en-US" sz="650" dirty="0" smtClean="0">
                <a:latin typeface="Constantia" pitchFamily="18" charset="0"/>
              </a:rPr>
              <a:t>predictors have </a:t>
            </a:r>
            <a:r>
              <a:rPr lang="en-US" sz="650" b="1" dirty="0">
                <a:latin typeface="Constantia" pitchFamily="18" charset="0"/>
              </a:rPr>
              <a:t>adaptive priors </a:t>
            </a:r>
            <a:r>
              <a:rPr lang="en-US" sz="650" dirty="0">
                <a:latin typeface="Constantia" pitchFamily="18" charset="0"/>
              </a:rPr>
              <a:t>that are themselves a function of the data. The </a:t>
            </a:r>
            <a:r>
              <a:rPr lang="en-US" sz="650" dirty="0" smtClean="0">
                <a:latin typeface="Constantia" pitchFamily="18" charset="0"/>
              </a:rPr>
              <a:t>priors for the variances have </a:t>
            </a:r>
            <a:r>
              <a:rPr lang="en-US" sz="650" b="1" dirty="0" smtClean="0">
                <a:latin typeface="Constantia" pitchFamily="18" charset="0"/>
              </a:rPr>
              <a:t>half-</a:t>
            </a:r>
            <a:r>
              <a:rPr lang="en-US" sz="650" b="1" dirty="0">
                <a:latin typeface="Constantia" pitchFamily="18" charset="0"/>
              </a:rPr>
              <a:t>C</a:t>
            </a:r>
            <a:r>
              <a:rPr lang="en-US" sz="650" b="1" dirty="0" smtClean="0">
                <a:latin typeface="Constantia" pitchFamily="18" charset="0"/>
              </a:rPr>
              <a:t>auchy</a:t>
            </a:r>
            <a:r>
              <a:rPr lang="en-US" sz="650" dirty="0" smtClean="0">
                <a:latin typeface="Constantia" pitchFamily="18" charset="0"/>
              </a:rPr>
              <a:t> distributions. </a:t>
            </a:r>
            <a:r>
              <a:rPr lang="en-US" sz="650" dirty="0">
                <a:latin typeface="Constantia" pitchFamily="18" charset="0"/>
              </a:rPr>
              <a:t>The prior for the correlation matrix between intercepts and slopes is a </a:t>
            </a:r>
            <a:r>
              <a:rPr lang="en-US" sz="650" b="1" dirty="0">
                <a:latin typeface="Constantia" pitchFamily="18" charset="0"/>
              </a:rPr>
              <a:t>LKJ "onion </a:t>
            </a:r>
            <a:r>
              <a:rPr lang="en-US" sz="650" b="1" dirty="0" smtClean="0">
                <a:latin typeface="Constantia" pitchFamily="18" charset="0"/>
              </a:rPr>
              <a:t>method“ distribution</a:t>
            </a:r>
            <a:r>
              <a:rPr lang="en-US" sz="650" dirty="0" smtClean="0">
                <a:latin typeface="Constantia" pitchFamily="18" charset="0"/>
              </a:rPr>
              <a:t>.</a:t>
            </a:r>
            <a:endParaRPr lang="en-US" sz="650" b="1" i="1" dirty="0" smtClean="0">
              <a:latin typeface="Constantia" pitchFamily="18" charset="0"/>
            </a:endParaRPr>
          </a:p>
          <a:p>
            <a:endParaRPr lang="en-US" sz="650" b="1" i="1" dirty="0" smtClean="0">
              <a:latin typeface="Constantia" pitchFamily="18" charset="0"/>
            </a:endParaRPr>
          </a:p>
          <a:p>
            <a:r>
              <a:rPr lang="en-US" sz="650" b="1" dirty="0" smtClean="0">
                <a:latin typeface="Constantia" pitchFamily="18" charset="0"/>
              </a:rPr>
              <a:t>World </a:t>
            </a:r>
            <a:r>
              <a:rPr lang="en-US" sz="650" b="1" dirty="0">
                <a:latin typeface="Constantia" pitchFamily="18" charset="0"/>
              </a:rPr>
              <a:t>Series 2018: </a:t>
            </a:r>
            <a:r>
              <a:rPr lang="en-US" sz="650" b="1" dirty="0" smtClean="0">
                <a:latin typeface="Constantia" pitchFamily="18" charset="0"/>
              </a:rPr>
              <a:t>Posterior Predictions Games 1-4 </a:t>
            </a:r>
            <a:r>
              <a:rPr lang="en-US" sz="650" dirty="0" smtClean="0">
                <a:latin typeface="Constantia" pitchFamily="18" charset="0"/>
              </a:rPr>
              <a:t>Prior </a:t>
            </a:r>
            <a:r>
              <a:rPr lang="en-US" sz="650" dirty="0">
                <a:latin typeface="Constantia" pitchFamily="18" charset="0"/>
              </a:rPr>
              <a:t>to the </a:t>
            </a:r>
            <a:r>
              <a:rPr lang="en-US" sz="650" dirty="0" smtClean="0">
                <a:latin typeface="Constantia" pitchFamily="18" charset="0"/>
              </a:rPr>
              <a:t>2018 World </a:t>
            </a:r>
            <a:r>
              <a:rPr lang="en-US" sz="650" dirty="0">
                <a:latin typeface="Constantia" pitchFamily="18" charset="0"/>
              </a:rPr>
              <a:t>Series, </a:t>
            </a:r>
            <a:r>
              <a:rPr lang="en-US" sz="650" dirty="0" smtClean="0">
                <a:latin typeface="Constantia" pitchFamily="18" charset="0"/>
              </a:rPr>
              <a:t>BOS and </a:t>
            </a:r>
            <a:r>
              <a:rPr lang="en-US" sz="650" dirty="0">
                <a:latin typeface="Constantia" pitchFamily="18" charset="0"/>
              </a:rPr>
              <a:t>LAD </a:t>
            </a:r>
            <a:r>
              <a:rPr lang="en-US" sz="650" dirty="0" smtClean="0">
                <a:latin typeface="Constantia" pitchFamily="18" charset="0"/>
              </a:rPr>
              <a:t>had never played a match. </a:t>
            </a:r>
            <a:r>
              <a:rPr lang="en-US" sz="650" dirty="0">
                <a:latin typeface="Constantia" pitchFamily="18" charset="0"/>
              </a:rPr>
              <a:t>Nevertheless, we </a:t>
            </a:r>
            <a:r>
              <a:rPr lang="en-US" sz="650" dirty="0" smtClean="0">
                <a:latin typeface="Constantia" pitchFamily="18" charset="0"/>
              </a:rPr>
              <a:t>can simulate </a:t>
            </a:r>
            <a:r>
              <a:rPr lang="en-US" sz="650" dirty="0">
                <a:latin typeface="Constantia" pitchFamily="18" charset="0"/>
              </a:rPr>
              <a:t>games </a:t>
            </a:r>
            <a:r>
              <a:rPr lang="en-US" sz="650" dirty="0" smtClean="0">
                <a:latin typeface="Constantia" pitchFamily="18" charset="0"/>
              </a:rPr>
              <a:t>with team-level effects where all of </a:t>
            </a:r>
            <a:r>
              <a:rPr lang="en-US" sz="650" dirty="0">
                <a:latin typeface="Constantia" pitchFamily="18" charset="0"/>
              </a:rPr>
              <a:t>the game-level </a:t>
            </a:r>
            <a:r>
              <a:rPr lang="en-US" sz="650" dirty="0" smtClean="0">
                <a:latin typeface="Constantia" pitchFamily="18" charset="0"/>
              </a:rPr>
              <a:t>predictors are </a:t>
            </a:r>
            <a:r>
              <a:rPr lang="en-US" sz="650" dirty="0">
                <a:latin typeface="Constantia" pitchFamily="18" charset="0"/>
              </a:rPr>
              <a:t>zero. </a:t>
            </a:r>
            <a:r>
              <a:rPr lang="en-US" sz="650" dirty="0" smtClean="0">
                <a:latin typeface="Constantia" pitchFamily="18" charset="0"/>
              </a:rPr>
              <a:t>In other words, we can simulate the game up until the point that it starts. After each match, </a:t>
            </a:r>
            <a:r>
              <a:rPr lang="en-US" sz="650" dirty="0">
                <a:latin typeface="Constantia" pitchFamily="18" charset="0"/>
              </a:rPr>
              <a:t>the model is updated with </a:t>
            </a:r>
            <a:r>
              <a:rPr lang="en-US" sz="650" dirty="0" smtClean="0">
                <a:latin typeface="Constantia" pitchFamily="18" charset="0"/>
              </a:rPr>
              <a:t>the results from </a:t>
            </a:r>
            <a:r>
              <a:rPr lang="en-US" sz="650" dirty="0">
                <a:latin typeface="Constantia" pitchFamily="18" charset="0"/>
              </a:rPr>
              <a:t>the previous </a:t>
            </a:r>
            <a:r>
              <a:rPr lang="en-US" sz="650" dirty="0" smtClean="0">
                <a:latin typeface="Constantia" pitchFamily="18" charset="0"/>
              </a:rPr>
              <a:t>game. </a:t>
            </a:r>
          </a:p>
          <a:p>
            <a:endParaRPr lang="en-US" sz="650" dirty="0">
              <a:latin typeface="Constantia" pitchFamily="18" charset="0"/>
            </a:endParaRPr>
          </a:p>
          <a:p>
            <a:r>
              <a:rPr lang="en-US" sz="650" b="1" dirty="0">
                <a:latin typeface="Constantia" pitchFamily="18" charset="0"/>
              </a:rPr>
              <a:t>World Series 2018: Posterior </a:t>
            </a:r>
            <a:r>
              <a:rPr lang="en-US" sz="650" b="1" dirty="0" smtClean="0">
                <a:latin typeface="Constantia" pitchFamily="18" charset="0"/>
              </a:rPr>
              <a:t>Prediction Game 5 </a:t>
            </a:r>
            <a:r>
              <a:rPr lang="en-US" sz="650" dirty="0" smtClean="0">
                <a:latin typeface="Constantia" pitchFamily="18" charset="0"/>
              </a:rPr>
              <a:t>LAD hosts game 5 with a 1-1 record at home. The model predicts a 65% probability that LAD wins game 5. Nevertheless, LAD has only a 27% binomial probability of winning the necessary 3 games out of 3 for the pennant.</a:t>
            </a:r>
          </a:p>
          <a:p>
            <a:endParaRPr lang="en-US" sz="650" dirty="0">
              <a:latin typeface="Constantia" pitchFamily="18" charset="0"/>
            </a:endParaRPr>
          </a:p>
          <a:p>
            <a:r>
              <a:rPr lang="en-US" sz="650" b="1" dirty="0" smtClean="0">
                <a:latin typeface="Constantia" pitchFamily="18" charset="0"/>
              </a:rPr>
              <a:t>Game 5: Parametric Analysis </a:t>
            </a:r>
            <a:r>
              <a:rPr lang="en-US" sz="650" dirty="0" smtClean="0">
                <a:latin typeface="Constantia" pitchFamily="18" charset="0"/>
              </a:rPr>
              <a:t>The </a:t>
            </a:r>
            <a:r>
              <a:rPr lang="en-US" sz="650" dirty="0">
                <a:latin typeface="Constantia" pitchFamily="18" charset="0"/>
              </a:rPr>
              <a:t>model has been reparameterized in order to </a:t>
            </a:r>
            <a:r>
              <a:rPr lang="en-US" sz="650" dirty="0" smtClean="0">
                <a:latin typeface="Constantia" pitchFamily="18" charset="0"/>
              </a:rPr>
              <a:t>simulate posterior distributions for team effects and </a:t>
            </a:r>
            <a:r>
              <a:rPr lang="en-US" sz="650" dirty="0">
                <a:latin typeface="Constantia" pitchFamily="18" charset="0"/>
              </a:rPr>
              <a:t>batting, </a:t>
            </a:r>
            <a:r>
              <a:rPr lang="en-US" sz="650" dirty="0" smtClean="0">
                <a:latin typeface="Constantia" pitchFamily="18" charset="0"/>
              </a:rPr>
              <a:t>pitching </a:t>
            </a:r>
            <a:r>
              <a:rPr lang="en-US" sz="650" dirty="0">
                <a:latin typeface="Constantia" pitchFamily="18" charset="0"/>
              </a:rPr>
              <a:t>and </a:t>
            </a:r>
            <a:r>
              <a:rPr lang="en-US" sz="650" dirty="0" smtClean="0">
                <a:latin typeface="Constantia" pitchFamily="18" charset="0"/>
              </a:rPr>
              <a:t>fielding performance. While BOS is a overall a slightly better team than LAD (-.05 </a:t>
            </a:r>
            <a:r>
              <a:rPr lang="en-US" sz="650" dirty="0" err="1" smtClean="0">
                <a:latin typeface="Constantia" pitchFamily="18" charset="0"/>
              </a:rPr>
              <a:t>pts</a:t>
            </a:r>
            <a:r>
              <a:rPr lang="en-US" sz="650" dirty="0" smtClean="0">
                <a:latin typeface="Constantia" pitchFamily="18" charset="0"/>
              </a:rPr>
              <a:t>), LAD shows superiority in batting,(.14 </a:t>
            </a:r>
            <a:r>
              <a:rPr lang="en-US" sz="650" dirty="0" err="1" smtClean="0">
                <a:latin typeface="Constantia" pitchFamily="18" charset="0"/>
              </a:rPr>
              <a:t>pts</a:t>
            </a:r>
            <a:r>
              <a:rPr lang="en-US" sz="650" dirty="0" smtClean="0">
                <a:latin typeface="Constantia" pitchFamily="18" charset="0"/>
              </a:rPr>
              <a:t>), pitching (.12 </a:t>
            </a:r>
            <a:r>
              <a:rPr lang="en-US" sz="650" dirty="0" err="1" smtClean="0">
                <a:latin typeface="Constantia" pitchFamily="18" charset="0"/>
              </a:rPr>
              <a:t>pts</a:t>
            </a:r>
            <a:r>
              <a:rPr lang="en-US" sz="650" dirty="0" smtClean="0">
                <a:latin typeface="Constantia" pitchFamily="18" charset="0"/>
              </a:rPr>
              <a:t>) and especially fielding (.17 </a:t>
            </a:r>
            <a:r>
              <a:rPr lang="en-US" sz="650" dirty="0" err="1" smtClean="0">
                <a:latin typeface="Constantia" pitchFamily="18" charset="0"/>
              </a:rPr>
              <a:t>pts</a:t>
            </a:r>
            <a:r>
              <a:rPr lang="en-US" sz="650" dirty="0" smtClean="0">
                <a:latin typeface="Constantia" pitchFamily="18" charset="0"/>
              </a:rPr>
              <a:t>). </a:t>
            </a:r>
            <a:endParaRPr lang="en-US" sz="650" b="1" dirty="0" smtClean="0">
              <a:latin typeface="Constantia" pitchFamily="18" charset="0"/>
            </a:endParaRPr>
          </a:p>
          <a:p>
            <a:r>
              <a:rPr lang="en-US" sz="650" dirty="0" smtClean="0">
                <a:latin typeface="Constantia" pitchFamily="18" charset="0"/>
              </a:rPr>
              <a:t> </a:t>
            </a:r>
            <a:endParaRPr lang="en-US" sz="650" dirty="0">
              <a:latin typeface="Constantia" pitchFamily="18" charset="0"/>
            </a:endParaRPr>
          </a:p>
          <a:p>
            <a:r>
              <a:rPr lang="en-US" sz="650" b="1" dirty="0" smtClean="0">
                <a:latin typeface="Constantia" pitchFamily="18" charset="0"/>
              </a:rPr>
              <a:t>Game </a:t>
            </a:r>
            <a:r>
              <a:rPr lang="en-US" sz="650" b="1" dirty="0">
                <a:latin typeface="Constantia" pitchFamily="18" charset="0"/>
              </a:rPr>
              <a:t>5: </a:t>
            </a:r>
            <a:r>
              <a:rPr lang="en-US" sz="650" b="1" dirty="0" smtClean="0">
                <a:latin typeface="Constantia" pitchFamily="18" charset="0"/>
              </a:rPr>
              <a:t>Play-by-Play Probability Updates </a:t>
            </a:r>
            <a:r>
              <a:rPr lang="en-US" sz="650" dirty="0" smtClean="0">
                <a:latin typeface="Constantia" pitchFamily="18" charset="0"/>
              </a:rPr>
              <a:t>Due </a:t>
            </a:r>
            <a:r>
              <a:rPr lang="en-US" sz="650" dirty="0">
                <a:latin typeface="Constantia" pitchFamily="18" charset="0"/>
              </a:rPr>
              <a:t>to the game-level nature of the </a:t>
            </a:r>
            <a:r>
              <a:rPr lang="en-US" sz="650" dirty="0" smtClean="0">
                <a:latin typeface="Constantia" pitchFamily="18" charset="0"/>
              </a:rPr>
              <a:t>response and the observability of the predictors, game </a:t>
            </a:r>
            <a:r>
              <a:rPr lang="en-US" sz="650" dirty="0">
                <a:latin typeface="Constantia" pitchFamily="18" charset="0"/>
              </a:rPr>
              <a:t>5 </a:t>
            </a:r>
            <a:r>
              <a:rPr lang="en-US" sz="650" dirty="0" smtClean="0">
                <a:latin typeface="Constantia" pitchFamily="18" charset="0"/>
              </a:rPr>
              <a:t>outcomes can </a:t>
            </a:r>
            <a:r>
              <a:rPr lang="en-US" sz="650" dirty="0">
                <a:latin typeface="Constantia" pitchFamily="18" charset="0"/>
              </a:rPr>
              <a:t>be </a:t>
            </a:r>
            <a:r>
              <a:rPr lang="en-US" sz="650" dirty="0" smtClean="0">
                <a:latin typeface="Constantia" pitchFamily="18" charset="0"/>
              </a:rPr>
              <a:t>predicted in </a:t>
            </a:r>
            <a:r>
              <a:rPr lang="en-US" sz="650" dirty="0">
                <a:latin typeface="Constantia" pitchFamily="18" charset="0"/>
              </a:rPr>
              <a:t>real-time</a:t>
            </a:r>
            <a:r>
              <a:rPr lang="en-US" sz="650" dirty="0" smtClean="0">
                <a:latin typeface="Constantia" pitchFamily="18" charset="0"/>
              </a:rPr>
              <a:t>. The </a:t>
            </a:r>
            <a:r>
              <a:rPr lang="en-US" sz="650" dirty="0">
                <a:latin typeface="Constantia" pitchFamily="18" charset="0"/>
              </a:rPr>
              <a:t>model </a:t>
            </a:r>
            <a:r>
              <a:rPr lang="en-US" sz="650" dirty="0" smtClean="0">
                <a:latin typeface="Constantia" pitchFamily="18" charset="0"/>
              </a:rPr>
              <a:t>begins with the prior probability of a 65% </a:t>
            </a:r>
            <a:r>
              <a:rPr lang="en-US" sz="650" dirty="0">
                <a:latin typeface="Constantia" pitchFamily="18" charset="0"/>
              </a:rPr>
              <a:t>chance of success for </a:t>
            </a:r>
            <a:r>
              <a:rPr lang="en-US" sz="650" dirty="0" smtClean="0">
                <a:latin typeface="Constantia" pitchFamily="18" charset="0"/>
              </a:rPr>
              <a:t>LAD. Both teams score early runs and LAD stays above p=50% due mainly to the higher batting average through inning 4. However, Boston scores 3 consecutive runs in innings 6, 7, and 8, securing the pennant with near certainty by inning 8.</a:t>
            </a:r>
            <a:endParaRPr lang="en-US" sz="650" dirty="0">
              <a:latin typeface="Constant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29035"/>
            <a:ext cx="1386063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b="1" i="1" dirty="0">
                <a:latin typeface="Constantia" pitchFamily="18" charset="0"/>
              </a:rPr>
              <a:t>Model </a:t>
            </a:r>
            <a:r>
              <a:rPr lang="en-US" sz="500" b="1" i="1" dirty="0" smtClean="0">
                <a:latin typeface="Constantia" pitchFamily="18" charset="0"/>
              </a:rPr>
              <a:t>Comparison </a:t>
            </a:r>
            <a:r>
              <a:rPr lang="en-US" sz="500" dirty="0" smtClean="0">
                <a:latin typeface="Constantia" pitchFamily="18" charset="0"/>
              </a:rPr>
              <a:t>Compared </a:t>
            </a:r>
            <a:r>
              <a:rPr lang="en-US" sz="500" dirty="0">
                <a:latin typeface="Constantia" pitchFamily="18" charset="0"/>
              </a:rPr>
              <a:t>to a varying-intercept only model, the varying intercept/slope model has higher mean WAIC, however, the mean difference is not significant. Furthermore, as varying intercept/varying slope model fits has a lower in-sample deviance score. This is due to having more parameters in the model. Both multi-level models outperform a single-level regression with uniform priors.</a:t>
            </a:r>
          </a:p>
          <a:p>
            <a:endParaRPr lang="en-US" sz="500" b="1" i="1" dirty="0" smtClean="0">
              <a:latin typeface="Constantia" pitchFamily="18" charset="0"/>
            </a:endParaRPr>
          </a:p>
          <a:p>
            <a:r>
              <a:rPr lang="en-US" sz="500" b="1" i="1" dirty="0" smtClean="0">
                <a:latin typeface="Constantia" pitchFamily="18" charset="0"/>
              </a:rPr>
              <a:t>Model </a:t>
            </a:r>
            <a:r>
              <a:rPr lang="en-US" sz="500" b="1" i="1" dirty="0">
                <a:latin typeface="Constantia" pitchFamily="18" charset="0"/>
              </a:rPr>
              <a:t>Diagnostics </a:t>
            </a:r>
            <a:r>
              <a:rPr lang="en-US" sz="500" dirty="0">
                <a:latin typeface="Constantia" pitchFamily="18" charset="0"/>
              </a:rPr>
              <a:t>Computational approximation of posterior distributions was executed using Hamiltonian Monte Carlo with a No-U-Turn sampler, executed in the software Stan. There was only 1 divergent transition and all parameters have an </a:t>
            </a:r>
            <a:r>
              <a:rPr lang="en-US" sz="500" dirty="0" err="1">
                <a:latin typeface="Constantia" pitchFamily="18" charset="0"/>
              </a:rPr>
              <a:t>Rhat</a:t>
            </a:r>
            <a:r>
              <a:rPr lang="en-US" sz="500" dirty="0">
                <a:latin typeface="Constantia" pitchFamily="18" charset="0"/>
              </a:rPr>
              <a:t> of 1.00 or 1.01, indicating precise </a:t>
            </a:r>
            <a:r>
              <a:rPr lang="en-US" sz="500" dirty="0" smtClean="0">
                <a:latin typeface="Constantia" pitchFamily="18" charset="0"/>
              </a:rPr>
              <a:t>estimation of all parameters.</a:t>
            </a:r>
            <a:endParaRPr lang="en-US" sz="500" b="1" i="1" dirty="0">
              <a:latin typeface="Constant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42" y="133142"/>
            <a:ext cx="1105558" cy="69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7" y="1022298"/>
            <a:ext cx="1106378" cy="69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332820"/>
              </p:ext>
            </p:extLst>
          </p:nvPr>
        </p:nvGraphicFramePr>
        <p:xfrm>
          <a:off x="6248400" y="904875"/>
          <a:ext cx="2809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6" imgW="4927320" imgH="1218960" progId="Equation.DSMT4">
                  <p:embed/>
                </p:oleObj>
              </mc:Choice>
              <mc:Fallback>
                <p:oleObj name="Equation" r:id="rId6" imgW="4927320" imgH="1218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904875"/>
                        <a:ext cx="2809875" cy="695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113416"/>
            <a:ext cx="1033183" cy="64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4" y="87721"/>
            <a:ext cx="1008185" cy="629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01" y="973028"/>
            <a:ext cx="2209800" cy="82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10" y="914400"/>
            <a:ext cx="830580" cy="76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6" name="Picture 8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180" y="4800600"/>
            <a:ext cx="2732820" cy="169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0" name="Picture 8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24670"/>
            <a:ext cx="4267200" cy="264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96405"/>
            <a:ext cx="1589546" cy="2384318"/>
          </a:xfrm>
          <a:prstGeom prst="rect">
            <a:avLst/>
          </a:prstGeom>
        </p:spPr>
      </p:pic>
      <p:pic>
        <p:nvPicPr>
          <p:cNvPr id="1129" name="Picture 10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9" y="4724400"/>
            <a:ext cx="3144201" cy="1896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6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691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 Shurtz</dc:creator>
  <cp:lastModifiedBy>Blake Shurtz</cp:lastModifiedBy>
  <cp:revision>131</cp:revision>
  <dcterms:created xsi:type="dcterms:W3CDTF">2019-02-10T19:11:48Z</dcterms:created>
  <dcterms:modified xsi:type="dcterms:W3CDTF">2019-03-06T19:50:02Z</dcterms:modified>
</cp:coreProperties>
</file>