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8" r:id="rId2"/>
    <p:sldId id="264" r:id="rId3"/>
    <p:sldId id="279" r:id="rId4"/>
    <p:sldId id="284" r:id="rId5"/>
    <p:sldId id="285" r:id="rId6"/>
    <p:sldId id="280" r:id="rId7"/>
    <p:sldId id="272" r:id="rId8"/>
    <p:sldId id="274" r:id="rId9"/>
    <p:sldId id="275" r:id="rId10"/>
    <p:sldId id="276" r:id="rId11"/>
    <p:sldId id="286" r:id="rId12"/>
    <p:sldId id="292" r:id="rId13"/>
    <p:sldId id="288" r:id="rId14"/>
    <p:sldId id="289" r:id="rId15"/>
    <p:sldId id="290" r:id="rId16"/>
    <p:sldId id="291" r:id="rId17"/>
    <p:sldId id="278" r:id="rId18"/>
    <p:sldId id="287" r:id="rId19"/>
    <p:sldId id="277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48" autoAdjust="0"/>
  </p:normalViewPr>
  <p:slideViewPr>
    <p:cSldViewPr>
      <p:cViewPr>
        <p:scale>
          <a:sx n="75" d="100"/>
          <a:sy n="75" d="100"/>
        </p:scale>
        <p:origin x="-166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10847-9B15-45B3-A9AB-03A66D399312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DCDA-3627-45B6-9AC1-EEEACBC5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5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Population Model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population regression lines below are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function of the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Pooled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Unpooled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Multi-level (individual)</a:t>
            </a:r>
          </a:p>
          <a:p>
            <a:pPr marL="228600" indent="-228600">
              <a:buAutoNum type="arabicPeriod"/>
            </a:pPr>
            <a:r>
              <a:rPr lang="en-US" dirty="0" smtClean="0"/>
              <a:t>Group-level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DCDA-3627-45B6-9AC1-EEEACBC5F5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Population Model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population regression lines below are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function of the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Pooled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Unpooled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Multi-level (individual)</a:t>
            </a:r>
          </a:p>
          <a:p>
            <a:pPr marL="228600" indent="-228600">
              <a:buAutoNum type="arabicPeriod"/>
            </a:pPr>
            <a:r>
              <a:rPr lang="en-US" dirty="0" smtClean="0"/>
              <a:t>Group-level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DCDA-3627-45B6-9AC1-EEEACBC5F5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2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Population Model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population regression lines below are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function of the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Pooled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Unpooled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Multi-level (individual)</a:t>
            </a:r>
          </a:p>
          <a:p>
            <a:pPr marL="228600" indent="-228600">
              <a:buAutoNum type="arabicPeriod"/>
            </a:pPr>
            <a:r>
              <a:rPr lang="en-US" dirty="0" smtClean="0"/>
              <a:t>Group-level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DCDA-3627-45B6-9AC1-EEEACBC5F5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2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Population Model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population regression lines below are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function of the data.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Pooled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Unpooled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Multi-level (individual)</a:t>
            </a:r>
          </a:p>
          <a:p>
            <a:pPr marL="228600" indent="-228600">
              <a:buAutoNum type="arabicPeriod"/>
            </a:pPr>
            <a:r>
              <a:rPr lang="en-US" dirty="0" smtClean="0"/>
              <a:t>Group-level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DCDA-3627-45B6-9AC1-EEEACBC5F5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2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Population Model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population regression lines below are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function of the data.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Pooled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Unpooled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Multi-level (individual)</a:t>
            </a:r>
          </a:p>
          <a:p>
            <a:pPr marL="228600" indent="-228600">
              <a:buAutoNum type="arabicPeriod"/>
            </a:pPr>
            <a:r>
              <a:rPr lang="en-US" dirty="0" smtClean="0"/>
              <a:t>Group-level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DCDA-3627-45B6-9AC1-EEEACBC5F5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2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Population Model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population regression lines below are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function of the data.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Pooled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Unpooled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Multi-level (individual)</a:t>
            </a:r>
          </a:p>
          <a:p>
            <a:pPr marL="228600" indent="-228600">
              <a:buAutoNum type="arabicPeriod"/>
            </a:pPr>
            <a:r>
              <a:rPr lang="en-US" dirty="0" smtClean="0"/>
              <a:t>Group-level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DCDA-3627-45B6-9AC1-EEEACBC5F5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AB42-9210-4BCA-851B-C84A88AF82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07C1-038E-4BB2-898D-333081F4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3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AB42-9210-4BCA-851B-C84A88AF82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07C1-038E-4BB2-898D-333081F4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9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AB42-9210-4BCA-851B-C84A88AF82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07C1-038E-4BB2-898D-333081F4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5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AB42-9210-4BCA-851B-C84A88AF82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07C1-038E-4BB2-898D-333081F4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AB42-9210-4BCA-851B-C84A88AF82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07C1-038E-4BB2-898D-333081F4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AB42-9210-4BCA-851B-C84A88AF82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07C1-038E-4BB2-898D-333081F4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1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AB42-9210-4BCA-851B-C84A88AF82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07C1-038E-4BB2-898D-333081F4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2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AB42-9210-4BCA-851B-C84A88AF82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07C1-038E-4BB2-898D-333081F4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AB42-9210-4BCA-851B-C84A88AF82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07C1-038E-4BB2-898D-333081F4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1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AB42-9210-4BCA-851B-C84A88AF82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07C1-038E-4BB2-898D-333081F4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4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AB42-9210-4BCA-851B-C84A88AF82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07C1-038E-4BB2-898D-333081F4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6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2AB42-9210-4BCA-851B-C84A88AF823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07C1-038E-4BB2-898D-333081F4D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6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columbia.edu/~gelman/arm/examples/radon/n" TargetMode="External"/><Relationship Id="rId2" Type="http://schemas.openxmlformats.org/officeDocument/2006/relationships/hyperlink" Target="http://www.stat.columbia.edu/~gelman/ar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ts.stackexchange.com/" TargetMode="External"/><Relationship Id="rId4" Type="http://schemas.openxmlformats.org/officeDocument/2006/relationships/hyperlink" Target="https://www.cmm.bris.ac.uk/lemma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Multi-level Models: An Introduction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 to Multi-level Models (MLM)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Data Structure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Examples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Classical </a:t>
            </a:r>
            <a:r>
              <a:rPr lang="en-US" dirty="0"/>
              <a:t>Regression vs. </a:t>
            </a:r>
            <a:r>
              <a:rPr lang="en-US" dirty="0" smtClean="0"/>
              <a:t>MLM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Data Generation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MLM in 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Model Comparison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MLM in </a:t>
            </a:r>
            <a:r>
              <a:rPr lang="en-US" dirty="0" err="1" smtClean="0"/>
              <a:t>WinBUGS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Model Convergence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Uncertainty Intervals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Model Variances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Research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Group-Level Regression:</a:t>
            </a:r>
            <a:endParaRPr lang="en-US" sz="3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034630"/>
              </p:ext>
            </p:extLst>
          </p:nvPr>
        </p:nvGraphicFramePr>
        <p:xfrm>
          <a:off x="97528" y="1676400"/>
          <a:ext cx="3483872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" name="Equation" r:id="rId4" imgW="1587240" imgH="1168200" progId="Equation.DSMT4">
                  <p:embed/>
                </p:oleObj>
              </mc:Choice>
              <mc:Fallback>
                <p:oleObj name="Equation" r:id="rId4" imgW="158724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28" y="1676400"/>
                        <a:ext cx="3483872" cy="2530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32229"/>
            <a:ext cx="4910611" cy="4910611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711148"/>
              </p:ext>
            </p:extLst>
          </p:nvPr>
        </p:nvGraphicFramePr>
        <p:xfrm>
          <a:off x="5116512" y="228600"/>
          <a:ext cx="3570288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" name="Equation" r:id="rId7" imgW="1168200" imgH="241200" progId="Equation.DSMT4">
                  <p:embed/>
                </p:oleObj>
              </mc:Choice>
              <mc:Fallback>
                <p:oleObj name="Equation" r:id="rId7" imgW="1168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2" y="228600"/>
                        <a:ext cx="3570288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2659285"/>
                  </p:ext>
                </p:extLst>
              </p:nvPr>
            </p:nvGraphicFramePr>
            <p:xfrm>
              <a:off x="76200" y="4824222"/>
              <a:ext cx="3810000" cy="1500378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70000"/>
                    <a:gridCol w="1270000"/>
                    <a:gridCol w="1270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ea typeface="+mn-ea"/>
                              <a:cs typeface="+mn-cs"/>
                            </a:rPr>
                            <a:t>Group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800" b="1" i="1" kern="1200">
                                          <a:solidFill>
                                            <a:schemeClr val="lt1"/>
                                          </a:solidFill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1" i="1" kern="1200">
                                          <a:solidFill>
                                            <a:schemeClr val="lt1"/>
                                          </a:solidFill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1" i="1" kern="1200">
                                      <a:solidFill>
                                        <a:schemeClr val="lt1"/>
                                      </a:solidFill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kern="1200" dirty="0" smtClean="0">
                              <a:solidFill>
                                <a:schemeClr val="lt1"/>
                              </a:solidFill>
                              <a:ea typeface="+mn-ea"/>
                              <a:cs typeface="+mn-cs"/>
                            </a:rPr>
                            <a:t>MLM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800" b="1" i="1" kern="1200">
                                          <a:solidFill>
                                            <a:schemeClr val="lt1"/>
                                          </a:solidFill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1" i="1" kern="1200">
                                          <a:solidFill>
                                            <a:schemeClr val="lt1"/>
                                          </a:solidFill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1" i="1" kern="1200">
                                      <a:solidFill>
                                        <a:schemeClr val="lt1"/>
                                      </a:solidFill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(y=0)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-.47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 (y=6)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5.8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5.2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 (y=12)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12.41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2659285"/>
                  </p:ext>
                </p:extLst>
              </p:nvPr>
            </p:nvGraphicFramePr>
            <p:xfrm>
              <a:off x="76200" y="4824222"/>
              <a:ext cx="3810000" cy="1500378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70000"/>
                    <a:gridCol w="1270000"/>
                    <a:gridCol w="1270000"/>
                  </a:tblGrid>
                  <a:tr h="38785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Group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7813" r="-99522" b="-3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0962" t="-7813" b="-3093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 (y=0)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-.47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 (y=6)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5.8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5.2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 (y=12)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12.41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42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Gelman</a:t>
            </a:r>
            <a:r>
              <a:rPr lang="en-US" dirty="0" smtClean="0"/>
              <a:t> and Hill, </a:t>
            </a:r>
            <a:r>
              <a:rPr lang="en-US" u="sng" dirty="0" smtClean="0"/>
              <a:t>Data Analysis Using Regression and Multilevel/Hierarchical Models</a:t>
            </a:r>
            <a:r>
              <a:rPr lang="en-US" dirty="0" smtClean="0"/>
              <a:t>. (2007)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Home Page for </a:t>
            </a:r>
            <a:r>
              <a:rPr lang="en-US" dirty="0" err="1"/>
              <a:t>G</a:t>
            </a:r>
            <a:r>
              <a:rPr lang="en-US" dirty="0" err="1" smtClean="0"/>
              <a:t>elman</a:t>
            </a:r>
            <a:r>
              <a:rPr lang="en-US" dirty="0" smtClean="0"/>
              <a:t> and Hill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http://www.stat.columbia.edu/~gelman/arm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Radon Data Set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http://www.stat.columbia.edu/~</a:t>
            </a:r>
            <a:r>
              <a:rPr lang="en-US" dirty="0" smtClean="0">
                <a:hlinkClick r:id="rId3"/>
              </a:rPr>
              <a:t>gelman/arm/examples/radon/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LEMMA (Learning </a:t>
            </a:r>
            <a:r>
              <a:rPr lang="en-US" dirty="0" smtClean="0"/>
              <a:t>Environment </a:t>
            </a:r>
            <a:r>
              <a:rPr lang="en-US" dirty="0"/>
              <a:t>for </a:t>
            </a:r>
            <a:r>
              <a:rPr lang="en-US" dirty="0" smtClean="0"/>
              <a:t>Multilevel </a:t>
            </a:r>
            <a:r>
              <a:rPr lang="en-US" dirty="0"/>
              <a:t>M</a:t>
            </a:r>
            <a:r>
              <a:rPr lang="en-US" dirty="0" smtClean="0"/>
              <a:t>ethodology </a:t>
            </a:r>
            <a:r>
              <a:rPr lang="en-US" dirty="0"/>
              <a:t>and </a:t>
            </a:r>
            <a:r>
              <a:rPr lang="en-US" dirty="0" smtClean="0"/>
              <a:t>Applications).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://www.cmm.bris.ac.uk/lemma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National Centre for Research Methods. University of Bristol.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Cross Validated</a:t>
            </a:r>
            <a:r>
              <a:rPr lang="en-US" dirty="0"/>
              <a:t>. </a:t>
            </a:r>
            <a:r>
              <a:rPr lang="en-US" dirty="0">
                <a:hlinkClick r:id="rId5"/>
              </a:rPr>
              <a:t>https://stats.stackexchange.com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654759"/>
            <a:ext cx="8335108" cy="5517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81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304924"/>
            <a:ext cx="4481861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335405"/>
            <a:ext cx="4419601" cy="344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4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032" y="1493520"/>
            <a:ext cx="49672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432044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02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" y="457200"/>
            <a:ext cx="11426466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890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8" y="1676400"/>
            <a:ext cx="9147916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418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Bayesian Uncertainty Intervals</a:t>
            </a:r>
            <a:endParaRPr lang="en-US" sz="3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2" descr="http://www.scientificcomputing.com/sites/scientificcomputing.com/files/legacyimages/0703/sc73AA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982" y="59871"/>
            <a:ext cx="753564" cy="115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:\Google Drive\Life\CSUEB\Courses by Term\Spring 2018\6310- Stochastic\R Code\STAT-6310\Stochastic Project\Graphs\Rplot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36" y="59871"/>
            <a:ext cx="765256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D:\Google Drive\Life\CSUEB\Courses by Term\Spring 2018\6310- Stochastic\R Code\STAT-6310\Stochastic Project\Graphs\Convergence for Slo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66" y="3319416"/>
            <a:ext cx="6650038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scientificcomputing.com/sites/scientificcomputing.com/files/legacyimages/0703/sc73AA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982" y="59871"/>
            <a:ext cx="753564" cy="115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4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Variances: </a:t>
            </a:r>
            <a:endParaRPr lang="en-US" sz="3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052923"/>
              </p:ext>
            </p:extLst>
          </p:nvPr>
        </p:nvGraphicFramePr>
        <p:xfrm>
          <a:off x="336550" y="2209800"/>
          <a:ext cx="3473450" cy="283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" name="Equation" r:id="rId4" imgW="1981080" imgH="1638000" progId="Equation.DSMT4">
                  <p:embed/>
                </p:oleObj>
              </mc:Choice>
              <mc:Fallback>
                <p:oleObj name="Equation" r:id="rId4" imgW="1981080" imgH="163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2209800"/>
                        <a:ext cx="3473450" cy="2836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44829"/>
              </p:ext>
            </p:extLst>
          </p:nvPr>
        </p:nvGraphicFramePr>
        <p:xfrm>
          <a:off x="2362200" y="214312"/>
          <a:ext cx="547211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" name="Equation" r:id="rId6" imgW="1790640" imgH="253800" progId="Equation.DSMT4">
                  <p:embed/>
                </p:oleObj>
              </mc:Choice>
              <mc:Fallback>
                <p:oleObj name="Equation" r:id="rId6" imgW="1790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14312"/>
                        <a:ext cx="5472112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66801"/>
            <a:ext cx="4207933" cy="5410199"/>
          </a:xfrm>
          <a:prstGeom prst="rect">
            <a:avLst/>
          </a:prstGeom>
        </p:spPr>
      </p:pic>
      <p:pic>
        <p:nvPicPr>
          <p:cNvPr id="9" name="Picture 2" descr="http://www.scientificcomputing.com/sites/scientificcomputing.com/files/legacyimages/0703/sc73AA_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982" y="59871"/>
            <a:ext cx="753564" cy="115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3581400" y="19050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4600" y="1295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% as coefficients!!!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1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multi-level model </a:t>
            </a:r>
            <a:r>
              <a:rPr lang="en-US" sz="2400" dirty="0" smtClean="0"/>
              <a:t>(MLM) has </a:t>
            </a:r>
            <a:r>
              <a:rPr lang="en-US" sz="2400" dirty="0"/>
              <a:t>two data sets- one dataset containing information on </a:t>
            </a:r>
            <a:r>
              <a:rPr lang="en-US" sz="2400" dirty="0" smtClean="0"/>
              <a:t>individuals </a:t>
            </a:r>
            <a:r>
              <a:rPr lang="en-US" sz="2400" dirty="0"/>
              <a:t>and one dataset that contains information about the groups in which those individuals belong. </a:t>
            </a:r>
            <a:endParaRPr lang="en-US" sz="2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7798976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53465"/>
            <a:ext cx="838200" cy="245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-Right Arrow 3"/>
          <p:cNvSpPr/>
          <p:nvPr/>
        </p:nvSpPr>
        <p:spPr>
          <a:xfrm>
            <a:off x="4419600" y="4495800"/>
            <a:ext cx="9906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u="sng" dirty="0" smtClean="0"/>
              <a:t>Varying </a:t>
            </a:r>
            <a:r>
              <a:rPr lang="en-US" sz="2400" i="1" u="sng" dirty="0" smtClean="0"/>
              <a:t>n </a:t>
            </a:r>
            <a:r>
              <a:rPr lang="en-US" sz="2400" u="sng" dirty="0" smtClean="0"/>
              <a:t>for a particular group</a:t>
            </a:r>
            <a:r>
              <a:rPr lang="en-US" sz="2400" dirty="0" smtClean="0"/>
              <a:t>: Theory states that decreasing sample size increases the “pull” of the group-level regression line relative to the un-pooled regression line. In other words, with a smaller n, the group-level model has a stronger effect on the estimate of the intercept parameter.</a:t>
            </a:r>
          </a:p>
          <a:p>
            <a:r>
              <a:rPr lang="en-US" sz="2400" u="sng" dirty="0" smtClean="0"/>
              <a:t>Investigate prior distribution for group-level variance</a:t>
            </a:r>
            <a:r>
              <a:rPr lang="en-US" sz="2400" dirty="0" smtClean="0"/>
              <a:t>: Group-level variance is right-skewed. What is the </a:t>
            </a:r>
            <a:r>
              <a:rPr lang="en-US" sz="2400" i="1" dirty="0" smtClean="0"/>
              <a:t>analytical explanation </a:t>
            </a:r>
            <a:r>
              <a:rPr lang="en-US" sz="2400" dirty="0" smtClean="0"/>
              <a:t>for this phenomenon and the mathematical justification for bounding the initial values of the group-level variance?</a:t>
            </a:r>
          </a:p>
          <a:p>
            <a:r>
              <a:rPr lang="en-US" sz="2400" u="sng" dirty="0" smtClean="0"/>
              <a:t>More MLM Model Validation</a:t>
            </a:r>
            <a:r>
              <a:rPr lang="en-US" sz="2400" dirty="0" smtClean="0"/>
              <a:t>: Run classic model in </a:t>
            </a:r>
            <a:r>
              <a:rPr lang="en-US" sz="2400" dirty="0" err="1" smtClean="0"/>
              <a:t>WinBUGS</a:t>
            </a:r>
            <a:r>
              <a:rPr lang="en-US" sz="2400" dirty="0" smtClean="0"/>
              <a:t> to compare deviance information criterion. Systematically testing other seeds or choosing a different metric for “apples-to-apples” comparison would validate this approach.</a:t>
            </a:r>
          </a:p>
          <a:p>
            <a:r>
              <a:rPr lang="en-US" sz="2400" u="sng" dirty="0" smtClean="0"/>
              <a:t>Varying intercept models</a:t>
            </a:r>
            <a:r>
              <a:rPr lang="en-US" sz="2400" dirty="0" smtClean="0"/>
              <a:t>: Including a varying slope and comparing to a classical regression with interactions.</a:t>
            </a:r>
          </a:p>
          <a:p>
            <a:r>
              <a:rPr lang="en-US" sz="2400" u="sng" dirty="0" smtClean="0"/>
              <a:t>Solve posteriors by integrating prior distribution rather than use of MCMC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6018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within cities</a:t>
            </a:r>
          </a:p>
          <a:p>
            <a:r>
              <a:rPr lang="en-US" dirty="0" smtClean="0"/>
              <a:t>Labor within industry</a:t>
            </a:r>
          </a:p>
          <a:p>
            <a:r>
              <a:rPr lang="en-US" dirty="0"/>
              <a:t>P</a:t>
            </a:r>
            <a:r>
              <a:rPr lang="en-US" dirty="0" smtClean="0"/>
              <a:t>layers </a:t>
            </a:r>
            <a:r>
              <a:rPr lang="en-US" dirty="0"/>
              <a:t>within </a:t>
            </a:r>
            <a:r>
              <a:rPr lang="en-US" dirty="0" smtClean="0"/>
              <a:t>teams </a:t>
            </a:r>
          </a:p>
          <a:p>
            <a:r>
              <a:rPr lang="en-US" dirty="0" smtClean="0"/>
              <a:t>Citizens within communities</a:t>
            </a:r>
          </a:p>
          <a:p>
            <a:r>
              <a:rPr lang="en-US" dirty="0" smtClean="0"/>
              <a:t>Genes within animals</a:t>
            </a:r>
          </a:p>
          <a:p>
            <a:r>
              <a:rPr lang="en-US" dirty="0" smtClean="0"/>
              <a:t>Risk within markets</a:t>
            </a:r>
            <a:endParaRPr lang="en-US" dirty="0"/>
          </a:p>
          <a:p>
            <a:r>
              <a:rPr lang="en-US" dirty="0" smtClean="0"/>
              <a:t>Information within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Generation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58865"/>
              </p:ext>
            </p:extLst>
          </p:nvPr>
        </p:nvGraphicFramePr>
        <p:xfrm>
          <a:off x="492760" y="1752600"/>
          <a:ext cx="3652838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3" imgW="2082600" imgH="787320" progId="Equation.DSMT4">
                  <p:embed/>
                </p:oleObj>
              </mc:Choice>
              <mc:Fallback>
                <p:oleObj name="Equation" r:id="rId3" imgW="2082600" imgH="787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" y="1752600"/>
                        <a:ext cx="3652838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19600"/>
            <a:ext cx="676976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42678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Model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366650"/>
              </p:ext>
            </p:extLst>
          </p:nvPr>
        </p:nvGraphicFramePr>
        <p:xfrm>
          <a:off x="299357" y="3531045"/>
          <a:ext cx="54578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Equation" r:id="rId3" imgW="2247840" imgH="253800" progId="Equation.DSMT4">
                  <p:embed/>
                </p:oleObj>
              </mc:Choice>
              <mc:Fallback>
                <p:oleObj name="Equation" r:id="rId3" imgW="224784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57" y="3531045"/>
                        <a:ext cx="5457825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225576"/>
              </p:ext>
            </p:extLst>
          </p:nvPr>
        </p:nvGraphicFramePr>
        <p:xfrm>
          <a:off x="146844" y="1909465"/>
          <a:ext cx="542131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" name="Equation" r:id="rId5" imgW="2120760" imgH="266400" progId="Equation.DSMT4">
                  <p:embed/>
                </p:oleObj>
              </mc:Choice>
              <mc:Fallback>
                <p:oleObj name="Equation" r:id="rId5" imgW="2120760" imgH="26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4" y="1909465"/>
                        <a:ext cx="5421312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16002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Group-level Regression (MLM)</a:t>
            </a:r>
            <a:endParaRPr lang="en-US" sz="2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306938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Individual-level Regression (MLM)</a:t>
            </a:r>
            <a:endParaRPr lang="en-US" sz="2400" i="1" dirty="0"/>
          </a:p>
        </p:txBody>
      </p:sp>
      <p:sp>
        <p:nvSpPr>
          <p:cNvPr id="38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MLM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Library(“lme4”)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68"/>
          <a:stretch/>
        </p:blipFill>
        <p:spPr bwMode="auto">
          <a:xfrm>
            <a:off x="640078" y="2133600"/>
            <a:ext cx="7542643" cy="184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41"/>
          <a:stretch/>
        </p:blipFill>
        <p:spPr bwMode="auto">
          <a:xfrm>
            <a:off x="640079" y="4114800"/>
            <a:ext cx="7542643" cy="125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4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Group 1:</a:t>
            </a:r>
            <a:endParaRPr lang="en-US" sz="3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213852"/>
              </p:ext>
            </p:extLst>
          </p:nvPr>
        </p:nvGraphicFramePr>
        <p:xfrm>
          <a:off x="131763" y="1143000"/>
          <a:ext cx="302895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" name="Equation" r:id="rId4" imgW="1726920" imgH="939600" progId="Equation.DSMT4">
                  <p:embed/>
                </p:oleObj>
              </mc:Choice>
              <mc:Fallback>
                <p:oleObj name="Equation" r:id="rId4" imgW="17269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1143000"/>
                        <a:ext cx="3028950" cy="162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32229"/>
            <a:ext cx="4910611" cy="4910611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724256"/>
              </p:ext>
            </p:extLst>
          </p:nvPr>
        </p:nvGraphicFramePr>
        <p:xfrm>
          <a:off x="76200" y="5684520"/>
          <a:ext cx="51816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7200"/>
                <a:gridCol w="1727200"/>
                <a:gridCol w="1727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cumsum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sse_j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.774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MLM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20102"/>
              </p:ext>
            </p:extLst>
          </p:nvPr>
        </p:nvGraphicFramePr>
        <p:xfrm>
          <a:off x="2110740" y="214648"/>
          <a:ext cx="5509260" cy="775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Equation" r:id="rId7" imgW="1803240" imgH="253800" progId="Equation.DSMT4">
                  <p:embed/>
                </p:oleObj>
              </mc:Choice>
              <mc:Fallback>
                <p:oleObj name="Equation" r:id="rId7" imgW="180324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740" y="214648"/>
                        <a:ext cx="5509260" cy="775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1444"/>
              </p:ext>
            </p:extLst>
          </p:nvPr>
        </p:nvGraphicFramePr>
        <p:xfrm>
          <a:off x="76200" y="3611880"/>
          <a:ext cx="3810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-.4044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1.2187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-.4678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75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Group 2:</a:t>
            </a:r>
            <a:endParaRPr lang="en-US" sz="3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114514"/>
              </p:ext>
            </p:extLst>
          </p:nvPr>
        </p:nvGraphicFramePr>
        <p:xfrm>
          <a:off x="187325" y="1143000"/>
          <a:ext cx="291782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" name="Equation" r:id="rId4" imgW="1663560" imgH="939600" progId="Equation.DSMT4">
                  <p:embed/>
                </p:oleObj>
              </mc:Choice>
              <mc:Fallback>
                <p:oleObj name="Equation" r:id="rId4" imgW="16635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1143000"/>
                        <a:ext cx="2917825" cy="162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32229"/>
            <a:ext cx="4910611" cy="4910611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75594"/>
              </p:ext>
            </p:extLst>
          </p:nvPr>
        </p:nvGraphicFramePr>
        <p:xfrm>
          <a:off x="76200" y="5684520"/>
          <a:ext cx="5181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  <a:gridCol w="1727200"/>
                <a:gridCol w="1727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cumsum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sse_j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MLM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004827"/>
              </p:ext>
            </p:extLst>
          </p:nvPr>
        </p:nvGraphicFramePr>
        <p:xfrm>
          <a:off x="2138363" y="214313"/>
          <a:ext cx="6167437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" name="Equation" r:id="rId7" imgW="2019240" imgH="253800" progId="Equation.DSMT4">
                  <p:embed/>
                </p:oleObj>
              </mc:Choice>
              <mc:Fallback>
                <p:oleObj name="Equation" r:id="rId7" imgW="2019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214313"/>
                        <a:ext cx="6167437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24892"/>
              </p:ext>
            </p:extLst>
          </p:nvPr>
        </p:nvGraphicFramePr>
        <p:xfrm>
          <a:off x="76200" y="3611880"/>
          <a:ext cx="381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6.835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42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3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87866"/>
              </p:ext>
            </p:extLst>
          </p:nvPr>
        </p:nvGraphicFramePr>
        <p:xfrm>
          <a:off x="142875" y="1143000"/>
          <a:ext cx="300672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" name="Equation" r:id="rId4" imgW="1714320" imgH="939600" progId="Equation.DSMT4">
                  <p:embed/>
                </p:oleObj>
              </mc:Choice>
              <mc:Fallback>
                <p:oleObj name="Equation" r:id="rId4" imgW="17143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143000"/>
                        <a:ext cx="3006725" cy="162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32229"/>
            <a:ext cx="4910611" cy="4910611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03717"/>
              </p:ext>
            </p:extLst>
          </p:nvPr>
        </p:nvGraphicFramePr>
        <p:xfrm>
          <a:off x="76200" y="5684520"/>
          <a:ext cx="518160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7200"/>
                <a:gridCol w="1727200"/>
                <a:gridCol w="1727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cumsum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sse_j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MLM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213278"/>
              </p:ext>
            </p:extLst>
          </p:nvPr>
        </p:nvGraphicFramePr>
        <p:xfrm>
          <a:off x="2041525" y="214313"/>
          <a:ext cx="63627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" name="Equation" r:id="rId7" imgW="2082600" imgH="253800" progId="Equation.DSMT4">
                  <p:embed/>
                </p:oleObj>
              </mc:Choice>
              <mc:Fallback>
                <p:oleObj name="Equation" r:id="rId7" imgW="2082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214313"/>
                        <a:ext cx="63627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40193"/>
              </p:ext>
            </p:extLst>
          </p:nvPr>
        </p:nvGraphicFramePr>
        <p:xfrm>
          <a:off x="76200" y="361188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9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597</Words>
  <Application>Microsoft Office PowerPoint</Application>
  <PresentationFormat>On-screen Show (4:3)</PresentationFormat>
  <Paragraphs>165</Paragraphs>
  <Slides>20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Multi-level Models: An Introduction</vt:lpstr>
      <vt:lpstr>Data Structure</vt:lpstr>
      <vt:lpstr>Examples</vt:lpstr>
      <vt:lpstr>Data Generation</vt:lpstr>
      <vt:lpstr>Multi-Level Model</vt:lpstr>
      <vt:lpstr>MLM in R</vt:lpstr>
      <vt:lpstr>PowerPoint Presentation</vt:lpstr>
      <vt:lpstr>PowerPoint Presentation</vt:lpstr>
      <vt:lpstr>PowerPoint Presentation</vt:lpstr>
      <vt:lpstr>PowerPoint Presentation</vt:lpstr>
      <vt:lpstr>More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Research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 Shurtz</dc:creator>
  <cp:lastModifiedBy>Blake Shurtz</cp:lastModifiedBy>
  <cp:revision>111</cp:revision>
  <dcterms:created xsi:type="dcterms:W3CDTF">2018-04-05T22:00:31Z</dcterms:created>
  <dcterms:modified xsi:type="dcterms:W3CDTF">2018-05-31T22:56:45Z</dcterms:modified>
</cp:coreProperties>
</file>