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EC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42" y="15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0" y="1270000"/>
            <a:ext cx="2952749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Uptime</a:t>
            </a:r>
          </a:p>
          <a:p>
            <a:r>
              <a:rPr lang="en-GB" b="0" i="0" dirty="0">
                <a:effectLst/>
              </a:rPr>
              <a:t>Stable for at least 8 hours without experiencing a critical fault</a:t>
            </a:r>
          </a:p>
          <a:p>
            <a:pPr algn="just"/>
            <a:endParaRPr lang="en-GB" dirty="0"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 err="1">
                <a:latin typeface="Helvetica Neue" charset="0"/>
                <a:cs typeface="Helvetica Neue" charset="0"/>
              </a:rPr>
              <a:t>mmW</a:t>
            </a:r>
            <a:r>
              <a:rPr lang="en-US" b="1" dirty="0">
                <a:latin typeface="Helvetica Neue" charset="0"/>
                <a:cs typeface="Helvetica Neue" charset="0"/>
              </a:rPr>
              <a:t> Radar Sensor</a:t>
            </a:r>
          </a:p>
          <a:p>
            <a:r>
              <a:rPr lang="en-GB" dirty="0"/>
              <a:t>Data points a</a:t>
            </a:r>
            <a:r>
              <a:rPr lang="en-GB" b="0" i="0" dirty="0">
                <a:effectLst/>
              </a:rPr>
              <a:t>ccurate to a resolution of 20cm in a 5mx5m area</a:t>
            </a:r>
            <a:endParaRPr lang="en-US" b="1" dirty="0"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Communication System</a:t>
            </a:r>
          </a:p>
          <a:p>
            <a:r>
              <a:rPr lang="en-GB" b="0" i="0" dirty="0">
                <a:effectLst/>
              </a:rPr>
              <a:t>Latency should be less than or equal to 5 seconds between sensing and online dashboard update.</a:t>
            </a: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Machine Learning</a:t>
            </a:r>
          </a:p>
          <a:p>
            <a:r>
              <a:rPr lang="en-GB" b="0" i="0" dirty="0">
                <a:effectLst/>
              </a:rPr>
              <a:t>Successfully identify 3 objects separate from noise </a:t>
            </a: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Data Visualization</a:t>
            </a:r>
          </a:p>
          <a:p>
            <a:r>
              <a:rPr lang="en-GB" b="0" i="0" dirty="0">
                <a:effectLst/>
              </a:rPr>
              <a:t>View both current room occupancy and the history of room occupancy. </a:t>
            </a:r>
          </a:p>
          <a:p>
            <a:r>
              <a:rPr lang="en-GB" b="0" i="0" dirty="0">
                <a:effectLst/>
              </a:rPr>
              <a:t>The history should be viewable for the same length as the embedded system uptime.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dirty="0"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Tracking Indoor Room Occupancy with </a:t>
            </a:r>
            <a:r>
              <a:rPr lang="en-US" cap="none" dirty="0" err="1">
                <a:latin typeface="Bodoni MT" charset="0"/>
                <a:cs typeface="Didot" charset="0"/>
              </a:rPr>
              <a:t>mmW</a:t>
            </a:r>
            <a:r>
              <a:rPr lang="en-US" cap="none" dirty="0">
                <a:latin typeface="Bodoni MT" charset="0"/>
                <a:cs typeface="Didot" charset="0"/>
              </a:rPr>
              <a:t> Radar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>
                <a:latin typeface="Helvetica Neue" charset="0"/>
                <a:cs typeface="Helvetica Neue" charset="0"/>
              </a:rPr>
              <a:t>Poseidon Blue </a:t>
            </a:r>
            <a:r>
              <a:rPr lang="en-US" dirty="0">
                <a:latin typeface="Helvetica Neue" charset="0"/>
                <a:cs typeface="Helvetica Neue" charset="0"/>
              </a:rPr>
              <a:t>Boston O’Neill | Blake Rowden | Liana van </a:t>
            </a:r>
            <a:r>
              <a:rPr lang="en-US" dirty="0" err="1">
                <a:latin typeface="Helvetica Neue" charset="0"/>
                <a:cs typeface="Helvetica Neue" charset="0"/>
              </a:rPr>
              <a:t>Teijlingen</a:t>
            </a:r>
            <a:endParaRPr lang="en-US" b="1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4090194" y="1270000"/>
            <a:ext cx="6920706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GB" b="0" i="0" dirty="0">
                <a:effectLst/>
              </a:rPr>
              <a:t>Below is an example of the results. Discuss…</a:t>
            </a:r>
            <a:endParaRPr lang="en-US" sz="1400" dirty="0">
              <a:latin typeface="Bodoni MT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Conclusions</a:t>
            </a:r>
          </a:p>
          <a:p>
            <a:endParaRPr lang="en-US" sz="1100" dirty="0">
              <a:latin typeface="Bodoni MT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Uptime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system was tested running on the Jetson Nano for &gt;12hrs with no failures</a:t>
            </a:r>
          </a:p>
          <a:p>
            <a:pPr algn="just"/>
            <a:endParaRPr lang="en-GB" dirty="0">
              <a:cs typeface="Helvetica Neue" charset="0"/>
            </a:endParaRPr>
          </a:p>
          <a:p>
            <a:pPr algn="just"/>
            <a:r>
              <a:rPr lang="en-US" b="1" dirty="0" err="1">
                <a:latin typeface="Helvetica Neue" charset="0"/>
                <a:cs typeface="Helvetica Neue" charset="0"/>
              </a:rPr>
              <a:t>mmW</a:t>
            </a:r>
            <a:r>
              <a:rPr lang="en-US" b="1" dirty="0">
                <a:latin typeface="Helvetica Neue" charset="0"/>
                <a:cs typeface="Helvetica Neue" charset="0"/>
              </a:rPr>
              <a:t> Radar Sensor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cs typeface="Helvetica Neue" charset="0"/>
              </a:rPr>
              <a:t>Individual cloud data points were accurate to 3-5cm up to 8 m in the given cone and declined after that</a:t>
            </a:r>
            <a:endParaRPr lang="en-US" b="1" dirty="0"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Communication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Latency between the radar and Python GUI was &lt;0.2s running at 60Hz</a:t>
            </a:r>
            <a:r>
              <a:rPr lang="en-GB" dirty="0"/>
              <a:t>. The upload delay to the dashboard was capped at ~1s.</a:t>
            </a:r>
            <a:endParaRPr lang="en-US" b="1" dirty="0"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b="0" i="0" dirty="0">
                <a:effectLst/>
              </a:rPr>
              <a:t>From the clustering algorithm we are able to…..</a:t>
            </a:r>
            <a:endParaRPr lang="en-US" b="1" dirty="0">
              <a:cs typeface="Helvetica Neue" charset="0"/>
            </a:endParaRPr>
          </a:p>
          <a:p>
            <a:pPr algn="just"/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latin typeface="Helvetica Neue" charset="0"/>
                <a:cs typeface="Helvetica Neue" charset="0"/>
              </a:rPr>
              <a:t>Data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Current room occupancy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E5FDD2E-CC5F-2DD3-1AE9-08ED7AD8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" y="100844"/>
            <a:ext cx="530055" cy="870706"/>
          </a:xfrm>
          <a:prstGeom prst="rect">
            <a:avLst/>
          </a:prstGeom>
        </p:spPr>
      </p:pic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5F4379-461E-E421-E240-C33B444C4E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81132" y="2171842"/>
            <a:ext cx="905164" cy="90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4915CE9-7BB3-0091-97BA-765CE92D6B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779320" y="3602723"/>
            <a:ext cx="848912" cy="83997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F67E856-1AE7-6517-454A-1F6121AFD52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2664798" y="6475954"/>
            <a:ext cx="1072946" cy="991402"/>
          </a:xfrm>
          <a:prstGeom prst="rect">
            <a:avLst/>
          </a:prstGeom>
        </p:spPr>
      </p:pic>
      <p:pic>
        <p:nvPicPr>
          <p:cNvPr id="18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59C1A2F-DF34-948B-2678-AA32CA311B0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2610529" y="7984373"/>
            <a:ext cx="1127215" cy="107866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DFB7A01-8AD8-E58C-8B95-2F02F27123D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2721428" y="4914358"/>
            <a:ext cx="964696" cy="964696"/>
          </a:xfrm>
          <a:prstGeom prst="rect">
            <a:avLst/>
          </a:prstGeom>
        </p:spPr>
      </p:pic>
      <p:pic>
        <p:nvPicPr>
          <p:cNvPr id="22" name="Picture 2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71942BF-D27F-706E-30FC-678E8BD38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043" y="1899524"/>
            <a:ext cx="5210175" cy="254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200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Tracking Indoor Room Occupancy with mmW Radar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Blake Rowden</cp:lastModifiedBy>
  <cp:revision>3</cp:revision>
  <cp:lastPrinted>2011-10-04T02:16:03Z</cp:lastPrinted>
  <dcterms:created xsi:type="dcterms:W3CDTF">2011-10-04T02:18:07Z</dcterms:created>
  <dcterms:modified xsi:type="dcterms:W3CDTF">2022-05-27T05:41:07Z</dcterms:modified>
</cp:coreProperties>
</file>