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84" r:id="rId4"/>
    <p:sldId id="274" r:id="rId5"/>
    <p:sldId id="285" r:id="rId6"/>
    <p:sldId id="268" r:id="rId7"/>
    <p:sldId id="286" r:id="rId8"/>
    <p:sldId id="294" r:id="rId9"/>
    <p:sldId id="287" r:id="rId10"/>
    <p:sldId id="261" r:id="rId11"/>
    <p:sldId id="29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B9A6"/>
    <a:srgbClr val="F47264"/>
    <a:srgbClr val="F8D35E"/>
    <a:srgbClr val="84CBC5"/>
    <a:srgbClr val="144C74"/>
    <a:srgbClr val="1B6AA3"/>
    <a:srgbClr val="FFC20F"/>
    <a:srgbClr val="14507A"/>
    <a:srgbClr val="45B2A8"/>
    <a:srgbClr val="0089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 autoAdjust="0"/>
    <p:restoredTop sz="94660"/>
  </p:normalViewPr>
  <p:slideViewPr>
    <p:cSldViewPr snapToGrid="0">
      <p:cViewPr varScale="1">
        <p:scale>
          <a:sx n="41" d="100"/>
          <a:sy n="41" d="100"/>
        </p:scale>
        <p:origin x="896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AE6BB-1AF5-402D-BA7F-40ACC7635245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B7180-7E15-4A0D-95D9-9A4C1292B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672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231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816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3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116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073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567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152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485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747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32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748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45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3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39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02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74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03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54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07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6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83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57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3DD89-DA72-4956-8961-85B6562EBFBE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13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等腰三角形 19"/>
          <p:cNvSpPr/>
          <p:nvPr/>
        </p:nvSpPr>
        <p:spPr>
          <a:xfrm rot="13945919">
            <a:off x="10303312" y="4034320"/>
            <a:ext cx="391729" cy="337697"/>
          </a:xfrm>
          <a:prstGeom prst="triangle">
            <a:avLst/>
          </a:prstGeom>
          <a:solidFill>
            <a:srgbClr val="FFC2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sp>
        <p:nvSpPr>
          <p:cNvPr id="21" name="等腰三角形 20"/>
          <p:cNvSpPr/>
          <p:nvPr/>
        </p:nvSpPr>
        <p:spPr>
          <a:xfrm rot="8598772">
            <a:off x="10372801" y="5007513"/>
            <a:ext cx="266912" cy="230096"/>
          </a:xfrm>
          <a:prstGeom prst="triangle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sp>
        <p:nvSpPr>
          <p:cNvPr id="22" name="等腰三角形 21"/>
          <p:cNvSpPr/>
          <p:nvPr/>
        </p:nvSpPr>
        <p:spPr>
          <a:xfrm rot="8598772">
            <a:off x="10879855" y="4946293"/>
            <a:ext cx="266912" cy="230096"/>
          </a:xfrm>
          <a:prstGeom prst="triangle">
            <a:avLst/>
          </a:prstGeom>
          <a:solidFill>
            <a:srgbClr val="FFC2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 rot="13953573">
            <a:off x="3510690" y="3514990"/>
            <a:ext cx="848663" cy="779588"/>
            <a:chOff x="1145739" y="762009"/>
            <a:chExt cx="1001675" cy="920146"/>
          </a:xfrm>
        </p:grpSpPr>
        <p:sp>
          <p:nvSpPr>
            <p:cNvPr id="35" name="等腰三角形 34"/>
            <p:cNvSpPr/>
            <p:nvPr/>
          </p:nvSpPr>
          <p:spPr>
            <a:xfrm rot="1020767">
              <a:off x="1286833" y="792672"/>
              <a:ext cx="860581" cy="741879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C20F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rot="18818926">
              <a:off x="1145739" y="136078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8818926">
              <a:off x="1787028" y="762009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8818926">
              <a:off x="1971488" y="159810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362411" y="1436839"/>
            <a:ext cx="5202504" cy="4484918"/>
            <a:chOff x="4362411" y="1436839"/>
            <a:chExt cx="5202504" cy="4484918"/>
          </a:xfrm>
        </p:grpSpPr>
        <p:sp>
          <p:nvSpPr>
            <p:cNvPr id="15" name="等腰三角形 14"/>
            <p:cNvSpPr/>
            <p:nvPr/>
          </p:nvSpPr>
          <p:spPr>
            <a:xfrm rot="10800000">
              <a:off x="4362411" y="1436839"/>
              <a:ext cx="5202504" cy="4484918"/>
            </a:xfrm>
            <a:prstGeom prst="triangle">
              <a:avLst/>
            </a:prstGeom>
            <a:noFill/>
            <a:ln w="19050"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0800000">
              <a:off x="4362411" y="1960707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6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10800000">
              <a:off x="4362411" y="1816570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10800000">
              <a:off x="4362411" y="1663444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等腰三角形 40"/>
          <p:cNvSpPr/>
          <p:nvPr/>
        </p:nvSpPr>
        <p:spPr>
          <a:xfrm rot="10800000">
            <a:off x="4362411" y="1538357"/>
            <a:ext cx="5202504" cy="3961050"/>
          </a:xfrm>
          <a:prstGeom prst="triangle">
            <a:avLst/>
          </a:prstGeom>
          <a:noFill/>
          <a:ln w="12700">
            <a:solidFill>
              <a:srgbClr val="FFC20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513486" y="1684452"/>
            <a:ext cx="51925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>
                <a:solidFill>
                  <a:srgbClr val="FFFF00"/>
                </a:solidFill>
                <a:latin typeface="Century Gothic" panose="020B0502020202020204" pitchFamily="34" charset="0"/>
                <a:ea typeface="华文楷体" panose="02010600040101010101" pitchFamily="2" charset="-122"/>
              </a:rPr>
              <a:t>AI </a:t>
            </a:r>
            <a:r>
              <a:rPr lang="en-US" altLang="zh-CN" sz="8000" dirty="0">
                <a:solidFill>
                  <a:srgbClr val="FFFF00"/>
                </a:solidFill>
                <a:latin typeface="Century Gothic" panose="020B0502020202020204" pitchFamily="34" charset="0"/>
                <a:ea typeface="华文楷体" panose="02010600040101010101" pitchFamily="2" charset="-122"/>
              </a:rPr>
              <a:t>Car 2.0 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912737" y="565770"/>
            <a:ext cx="3097451" cy="2152130"/>
            <a:chOff x="912737" y="565770"/>
            <a:chExt cx="3097450" cy="2152130"/>
          </a:xfrm>
        </p:grpSpPr>
        <p:sp>
          <p:nvSpPr>
            <p:cNvPr id="17" name="等腰三角形 16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76" name="等腰三角形 75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8" name="等腰三角形 77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sp>
        <p:nvSpPr>
          <p:cNvPr id="11" name="文本框 10"/>
          <p:cNvSpPr txBox="1"/>
          <p:nvPr/>
        </p:nvSpPr>
        <p:spPr>
          <a:xfrm>
            <a:off x="7265023" y="5399371"/>
            <a:ext cx="474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92D050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吴红薇 梁晓周 王辉</a:t>
            </a:r>
          </a:p>
        </p:txBody>
      </p:sp>
    </p:spTree>
    <p:extLst>
      <p:ext uri="{BB962C8B-B14F-4D97-AF65-F5344CB8AC3E}">
        <p14:creationId xmlns:p14="http://schemas.microsoft.com/office/powerpoint/2010/main" val="223350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Callout 55"/>
          <p:cNvSpPr/>
          <p:nvPr/>
        </p:nvSpPr>
        <p:spPr>
          <a:xfrm>
            <a:off x="1875951" y="1713203"/>
            <a:ext cx="2318464" cy="3703925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0"/>
            </a:avLst>
          </a:prstGeom>
          <a:solidFill>
            <a:srgbClr val="F472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own Arrow Callout 55"/>
          <p:cNvSpPr/>
          <p:nvPr/>
        </p:nvSpPr>
        <p:spPr>
          <a:xfrm>
            <a:off x="4742524" y="2088722"/>
            <a:ext cx="2318464" cy="3703925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0"/>
            </a:avLst>
          </a:prstGeom>
          <a:solidFill>
            <a:srgbClr val="29B9A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wn Arrow Callout 55"/>
          <p:cNvSpPr/>
          <p:nvPr/>
        </p:nvSpPr>
        <p:spPr>
          <a:xfrm>
            <a:off x="7517927" y="1713202"/>
            <a:ext cx="2318464" cy="3703925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0"/>
            </a:avLst>
          </a:prstGeom>
          <a:solidFill>
            <a:srgbClr val="F8D35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0" y="587120"/>
            <a:ext cx="3137298" cy="520091"/>
            <a:chOff x="-12700" y="587118"/>
            <a:chExt cx="3137298" cy="520091"/>
          </a:xfrm>
        </p:grpSpPr>
        <p:sp>
          <p:nvSpPr>
            <p:cNvPr id="17" name="文本框 16"/>
            <p:cNvSpPr txBox="1"/>
            <p:nvPr/>
          </p:nvSpPr>
          <p:spPr>
            <a:xfrm>
              <a:off x="662385" y="600941"/>
              <a:ext cx="2462213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蓝牙修炼手册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Freeform 116"/>
          <p:cNvSpPr>
            <a:spLocks noEditPoints="1"/>
          </p:cNvSpPr>
          <p:nvPr/>
        </p:nvSpPr>
        <p:spPr bwMode="auto">
          <a:xfrm>
            <a:off x="8399258" y="1266926"/>
            <a:ext cx="436827" cy="352278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05"/>
          <p:cNvSpPr>
            <a:spLocks noEditPoints="1"/>
          </p:cNvSpPr>
          <p:nvPr/>
        </p:nvSpPr>
        <p:spPr bwMode="auto">
          <a:xfrm>
            <a:off x="2726928" y="1173246"/>
            <a:ext cx="433281" cy="427002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Freeform 62"/>
          <p:cNvSpPr>
            <a:spLocks noChangeAspect="1" noEditPoints="1"/>
          </p:cNvSpPr>
          <p:nvPr/>
        </p:nvSpPr>
        <p:spPr bwMode="auto">
          <a:xfrm>
            <a:off x="5677133" y="1520553"/>
            <a:ext cx="423615" cy="427002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4865198" y="2848634"/>
            <a:ext cx="20731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左倾 </a:t>
            </a:r>
          </a:p>
          <a:p>
            <a:pPr algn="just"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右倾 </a:t>
            </a:r>
          </a:p>
          <a:p>
            <a:pPr algn="just"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停车  </a:t>
            </a:r>
          </a:p>
          <a:p>
            <a:pPr algn="just"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前进 </a:t>
            </a:r>
          </a:p>
          <a:p>
            <a:pPr algn="just"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后退 </a:t>
            </a:r>
          </a:p>
        </p:txBody>
      </p:sp>
      <p:sp>
        <p:nvSpPr>
          <p:cNvPr id="14" name="矩形 13"/>
          <p:cNvSpPr/>
          <p:nvPr/>
        </p:nvSpPr>
        <p:spPr>
          <a:xfrm>
            <a:off x="7640603" y="2685493"/>
            <a:ext cx="20731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 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左转向</a:t>
            </a:r>
          </a:p>
          <a:p>
            <a:pPr algn="just"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 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右转向 </a:t>
            </a:r>
          </a:p>
          <a:p>
            <a:pPr algn="just"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双闪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关闭双闪 </a:t>
            </a:r>
          </a:p>
          <a:p>
            <a:pPr algn="just"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测距</a:t>
            </a:r>
          </a:p>
        </p:txBody>
      </p:sp>
      <p:cxnSp>
        <p:nvCxnSpPr>
          <p:cNvPr id="23" name="Straight Connector 43"/>
          <p:cNvCxnSpPr/>
          <p:nvPr/>
        </p:nvCxnSpPr>
        <p:spPr>
          <a:xfrm>
            <a:off x="1406661" y="6011525"/>
            <a:ext cx="9159739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38"/>
          <p:cNvCxnSpPr/>
          <p:nvPr/>
        </p:nvCxnSpPr>
        <p:spPr>
          <a:xfrm>
            <a:off x="3035181" y="5417125"/>
            <a:ext cx="0" cy="594400"/>
          </a:xfrm>
          <a:prstGeom prst="line">
            <a:avLst/>
          </a:prstGeom>
          <a:ln w="19050" cap="rnd">
            <a:solidFill>
              <a:srgbClr val="F4726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38"/>
          <p:cNvCxnSpPr/>
          <p:nvPr/>
        </p:nvCxnSpPr>
        <p:spPr>
          <a:xfrm>
            <a:off x="8677157" y="5417125"/>
            <a:ext cx="0" cy="594400"/>
          </a:xfrm>
          <a:prstGeom prst="line">
            <a:avLst/>
          </a:prstGeom>
          <a:ln w="19050" cap="rnd">
            <a:solidFill>
              <a:srgbClr val="F8D35E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38"/>
          <p:cNvCxnSpPr>
            <a:stCxn id="10" idx="2"/>
          </p:cNvCxnSpPr>
          <p:nvPr/>
        </p:nvCxnSpPr>
        <p:spPr>
          <a:xfrm flipH="1">
            <a:off x="5901757" y="5792647"/>
            <a:ext cx="1" cy="187999"/>
          </a:xfrm>
          <a:prstGeom prst="line">
            <a:avLst/>
          </a:prstGeom>
          <a:ln w="19050" cap="rnd">
            <a:solidFill>
              <a:srgbClr val="29B9A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875949" y="2488984"/>
            <a:ext cx="2318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：关闭自动驾驶 </a:t>
            </a:r>
          </a:p>
          <a:p>
            <a:pPr algn="just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：打开自动驾驶 </a:t>
            </a:r>
          </a:p>
          <a:p>
            <a:pPr algn="just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 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双灯长亮 </a:t>
            </a:r>
          </a:p>
          <a:p>
            <a:pPr algn="just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 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关闭长亮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加快闪烁 </a:t>
            </a:r>
          </a:p>
          <a:p>
            <a:pPr algn="just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减慢闪烁 </a:t>
            </a:r>
          </a:p>
        </p:txBody>
      </p:sp>
    </p:spTree>
    <p:extLst>
      <p:ext uri="{BB962C8B-B14F-4D97-AF65-F5344CB8AC3E}">
        <p14:creationId xmlns:p14="http://schemas.microsoft.com/office/powerpoint/2010/main" val="124271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 animBg="1"/>
      <p:bldP spid="20" grpId="0" animBg="1"/>
      <p:bldP spid="21" grpId="0" animBg="1"/>
      <p:bldP spid="22" grpId="0" animBg="1"/>
      <p:bldP spid="2" grpId="0"/>
      <p:bldP spid="14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>
            <a:off x="5021945" y="857918"/>
            <a:ext cx="4057615" cy="3497943"/>
          </a:xfrm>
          <a:prstGeom prst="triangle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3945919">
            <a:off x="10303312" y="4034320"/>
            <a:ext cx="391729" cy="337697"/>
          </a:xfrm>
          <a:prstGeom prst="triangle">
            <a:avLst/>
          </a:prstGeom>
          <a:solidFill>
            <a:srgbClr val="FFC2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sp>
        <p:nvSpPr>
          <p:cNvPr id="21" name="等腰三角形 20"/>
          <p:cNvSpPr/>
          <p:nvPr/>
        </p:nvSpPr>
        <p:spPr>
          <a:xfrm rot="8598772">
            <a:off x="10372801" y="5007513"/>
            <a:ext cx="266912" cy="230096"/>
          </a:xfrm>
          <a:prstGeom prst="triangle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sp>
        <p:nvSpPr>
          <p:cNvPr id="22" name="等腰三角形 21"/>
          <p:cNvSpPr/>
          <p:nvPr/>
        </p:nvSpPr>
        <p:spPr>
          <a:xfrm rot="8598772">
            <a:off x="10879855" y="4946293"/>
            <a:ext cx="266912" cy="230096"/>
          </a:xfrm>
          <a:prstGeom prst="triangle">
            <a:avLst/>
          </a:prstGeom>
          <a:solidFill>
            <a:srgbClr val="FFC2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 rot="7938589">
            <a:off x="9932819" y="4575169"/>
            <a:ext cx="1368693" cy="1257291"/>
            <a:chOff x="1145739" y="762009"/>
            <a:chExt cx="1001675" cy="920146"/>
          </a:xfrm>
        </p:grpSpPr>
        <p:sp>
          <p:nvSpPr>
            <p:cNvPr id="48" name="等腰三角形 47"/>
            <p:cNvSpPr/>
            <p:nvPr/>
          </p:nvSpPr>
          <p:spPr>
            <a:xfrm rot="1020767">
              <a:off x="1286833" y="792672"/>
              <a:ext cx="860581" cy="741879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 rot="18818926">
              <a:off x="1145739" y="136078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8818926">
              <a:off x="1787028" y="762009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18818926">
              <a:off x="1971488" y="159810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 rot="13953573">
            <a:off x="3510690" y="3514990"/>
            <a:ext cx="848663" cy="779588"/>
            <a:chOff x="1145739" y="762009"/>
            <a:chExt cx="1001675" cy="920146"/>
          </a:xfrm>
        </p:grpSpPr>
        <p:sp>
          <p:nvSpPr>
            <p:cNvPr id="35" name="等腰三角形 34"/>
            <p:cNvSpPr/>
            <p:nvPr/>
          </p:nvSpPr>
          <p:spPr>
            <a:xfrm rot="1020767">
              <a:off x="1286833" y="792672"/>
              <a:ext cx="860581" cy="741879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rot="18818926">
              <a:off x="1145739" y="136078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8818926">
              <a:off x="1787028" y="762009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8818926">
              <a:off x="1971488" y="159810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362411" y="1436839"/>
            <a:ext cx="5202504" cy="4484918"/>
            <a:chOff x="4362411" y="1436839"/>
            <a:chExt cx="5202504" cy="4484918"/>
          </a:xfrm>
        </p:grpSpPr>
        <p:sp>
          <p:nvSpPr>
            <p:cNvPr id="15" name="等腰三角形 14"/>
            <p:cNvSpPr/>
            <p:nvPr/>
          </p:nvSpPr>
          <p:spPr>
            <a:xfrm rot="10800000">
              <a:off x="4362411" y="1436839"/>
              <a:ext cx="5202504" cy="4484918"/>
            </a:xfrm>
            <a:prstGeom prst="triangle">
              <a:avLst/>
            </a:prstGeom>
            <a:noFill/>
            <a:ln w="19050"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0800000">
              <a:off x="4362411" y="1960707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6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10800000">
              <a:off x="4362411" y="1816570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10800000">
              <a:off x="4362411" y="1663444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等腰三角形 40"/>
          <p:cNvSpPr/>
          <p:nvPr/>
        </p:nvSpPr>
        <p:spPr>
          <a:xfrm rot="10800000">
            <a:off x="4362411" y="1538357"/>
            <a:ext cx="5202504" cy="3961050"/>
          </a:xfrm>
          <a:prstGeom prst="triangle">
            <a:avLst/>
          </a:prstGeom>
          <a:noFill/>
          <a:ln w="12700">
            <a:solidFill>
              <a:srgbClr val="FFC20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912737" y="565770"/>
            <a:ext cx="3097451" cy="2152130"/>
            <a:chOff x="912737" y="565770"/>
            <a:chExt cx="3097450" cy="2152130"/>
          </a:xfrm>
        </p:grpSpPr>
        <p:sp>
          <p:nvSpPr>
            <p:cNvPr id="17" name="等腰三角形 16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76" name="等腰三角形 75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8" name="等腰三角形 77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sp>
        <p:nvSpPr>
          <p:cNvPr id="11" name="文本框 10"/>
          <p:cNvSpPr txBox="1"/>
          <p:nvPr/>
        </p:nvSpPr>
        <p:spPr>
          <a:xfrm>
            <a:off x="5055037" y="2757044"/>
            <a:ext cx="3991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谢谢观赏</a:t>
            </a:r>
          </a:p>
        </p:txBody>
      </p:sp>
    </p:spTree>
    <p:extLst>
      <p:ext uri="{BB962C8B-B14F-4D97-AF65-F5344CB8AC3E}">
        <p14:creationId xmlns:p14="http://schemas.microsoft.com/office/powerpoint/2010/main" val="34456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4644489" y="508609"/>
            <a:ext cx="3103414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9597" y="1185717"/>
            <a:ext cx="50531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1648202" y="1572810"/>
            <a:ext cx="2484780" cy="830997"/>
            <a:chOff x="2015384" y="1928500"/>
            <a:chExt cx="2484780" cy="830997"/>
          </a:xfrm>
        </p:grpSpPr>
        <p:sp>
          <p:nvSpPr>
            <p:cNvPr id="2" name="Text Placeholder 3"/>
            <p:cNvSpPr txBox="1">
              <a:spLocks/>
            </p:cNvSpPr>
            <p:nvPr/>
          </p:nvSpPr>
          <p:spPr>
            <a:xfrm>
              <a:off x="2015384" y="1928500"/>
              <a:ext cx="769441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5400" dirty="0">
                  <a:solidFill>
                    <a:srgbClr val="F8D35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8D35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719785" y="1947922"/>
              <a:ext cx="1780379" cy="754053"/>
              <a:chOff x="2948385" y="1921931"/>
              <a:chExt cx="1780379" cy="754053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2948385" y="2214319"/>
                <a:ext cx="17803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解决“卡停”</a:t>
                </a: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989396" y="1921931"/>
                <a:ext cx="13787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Part One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121081" y="2417689"/>
            <a:ext cx="2549820" cy="830997"/>
            <a:chOff x="3609975" y="2795249"/>
            <a:chExt cx="2549820" cy="830997"/>
          </a:xfrm>
        </p:grpSpPr>
        <p:sp>
          <p:nvSpPr>
            <p:cNvPr id="3" name="Text Placeholder 3"/>
            <p:cNvSpPr txBox="1">
              <a:spLocks/>
            </p:cNvSpPr>
            <p:nvPr/>
          </p:nvSpPr>
          <p:spPr>
            <a:xfrm>
              <a:off x="3609975" y="2795249"/>
              <a:ext cx="769441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47264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379416" y="2814671"/>
              <a:ext cx="1780379" cy="754053"/>
              <a:chOff x="2948385" y="1921931"/>
              <a:chExt cx="1780379" cy="754053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2948385" y="2214319"/>
                <a:ext cx="17803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蓝牙在哪里？</a:t>
                </a: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989396" y="1921931"/>
                <a:ext cx="15371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Part Two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4658277" y="3262568"/>
            <a:ext cx="2549820" cy="830997"/>
            <a:chOff x="5197220" y="3606824"/>
            <a:chExt cx="2549820" cy="830997"/>
          </a:xfrm>
        </p:grpSpPr>
        <p:sp>
          <p:nvSpPr>
            <p:cNvPr id="4" name="Text Placeholder 3"/>
            <p:cNvSpPr txBox="1">
              <a:spLocks/>
            </p:cNvSpPr>
            <p:nvPr/>
          </p:nvSpPr>
          <p:spPr>
            <a:xfrm>
              <a:off x="5197220" y="3606824"/>
              <a:ext cx="769441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29B9A6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5966661" y="3626246"/>
              <a:ext cx="1780379" cy="754053"/>
              <a:chOff x="2948385" y="1921931"/>
              <a:chExt cx="1780379" cy="754053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2948385" y="2214319"/>
                <a:ext cx="17803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倒车请注意！</a:t>
                </a: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989396" y="1921931"/>
                <a:ext cx="17393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Part Three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6196197" y="4107447"/>
            <a:ext cx="2901308" cy="830997"/>
            <a:chOff x="6781707" y="4603606"/>
            <a:chExt cx="2901308" cy="830997"/>
          </a:xfrm>
        </p:grpSpPr>
        <p:sp>
          <p:nvSpPr>
            <p:cNvPr id="33" name="Text Placeholder 3"/>
            <p:cNvSpPr txBox="1">
              <a:spLocks/>
            </p:cNvSpPr>
            <p:nvPr/>
          </p:nvSpPr>
          <p:spPr>
            <a:xfrm>
              <a:off x="6781707" y="4603606"/>
              <a:ext cx="769441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5400" dirty="0">
                  <a:solidFill>
                    <a:srgbClr val="84CBC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84CBC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7551148" y="4623028"/>
              <a:ext cx="2131867" cy="754053"/>
              <a:chOff x="2948385" y="1921931"/>
              <a:chExt cx="2131867" cy="754053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2948385" y="2214319"/>
                <a:ext cx="21318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蓝牙修炼手册</a:t>
                </a: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989396" y="1921931"/>
                <a:ext cx="15563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Part Four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06" name="Straight Connector 13"/>
          <p:cNvCxnSpPr/>
          <p:nvPr/>
        </p:nvCxnSpPr>
        <p:spPr>
          <a:xfrm>
            <a:off x="2032920" y="2463261"/>
            <a:ext cx="0" cy="4394743"/>
          </a:xfrm>
          <a:prstGeom prst="line">
            <a:avLst/>
          </a:prstGeom>
          <a:ln w="19050" cap="sq">
            <a:solidFill>
              <a:srgbClr val="F8D35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3"/>
          <p:cNvCxnSpPr/>
          <p:nvPr/>
        </p:nvCxnSpPr>
        <p:spPr>
          <a:xfrm>
            <a:off x="3505801" y="3345488"/>
            <a:ext cx="0" cy="3512514"/>
          </a:xfrm>
          <a:prstGeom prst="line">
            <a:avLst/>
          </a:prstGeom>
          <a:ln w="19050" cap="sq">
            <a:solidFill>
              <a:srgbClr val="F47264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3"/>
          <p:cNvCxnSpPr/>
          <p:nvPr/>
        </p:nvCxnSpPr>
        <p:spPr>
          <a:xfrm>
            <a:off x="5056297" y="4099543"/>
            <a:ext cx="0" cy="2783859"/>
          </a:xfrm>
          <a:prstGeom prst="line">
            <a:avLst/>
          </a:prstGeom>
          <a:ln w="19050" cap="sq">
            <a:solidFill>
              <a:srgbClr val="29B9A6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3"/>
          <p:cNvCxnSpPr/>
          <p:nvPr/>
        </p:nvCxnSpPr>
        <p:spPr>
          <a:xfrm>
            <a:off x="6580917" y="4919020"/>
            <a:ext cx="0" cy="1964380"/>
          </a:xfrm>
          <a:prstGeom prst="line">
            <a:avLst/>
          </a:prstGeom>
          <a:ln w="19050" cap="sq">
            <a:solidFill>
              <a:srgbClr val="84CBC5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42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2376888" y="2183372"/>
            <a:ext cx="1641475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500" dirty="0">
                <a:solidFill>
                  <a:srgbClr val="F8D3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kumimoji="0" lang="en-US" sz="11500" b="1" i="0" u="none" strike="noStrike" kern="1200" cap="none" spc="0" normalizeH="0" baseline="0" noProof="0" dirty="0">
              <a:ln>
                <a:noFill/>
              </a:ln>
              <a:solidFill>
                <a:srgbClr val="F8D35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60812" y="2976523"/>
            <a:ext cx="3887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解决“卡停”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3960813" y="2483454"/>
            <a:ext cx="192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7883799" y="2295897"/>
            <a:ext cx="3097451" cy="2152130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1" y="4110074"/>
            <a:ext cx="6331945" cy="0"/>
          </a:xfrm>
          <a:prstGeom prst="line">
            <a:avLst/>
          </a:prstGeom>
          <a:ln w="19050" cap="sq">
            <a:solidFill>
              <a:srgbClr val="F8D35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50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Bent Arrow 49"/>
          <p:cNvSpPr/>
          <p:nvPr/>
        </p:nvSpPr>
        <p:spPr>
          <a:xfrm flipH="1">
            <a:off x="-1" y="2877444"/>
            <a:ext cx="10210800" cy="772235"/>
          </a:xfrm>
          <a:prstGeom prst="bentArrow">
            <a:avLst>
              <a:gd name="adj1" fmla="val 17673"/>
              <a:gd name="adj2" fmla="val 2457"/>
              <a:gd name="adj3" fmla="val 0"/>
              <a:gd name="adj4" fmla="val 51336"/>
            </a:avLst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4"/>
          <p:cNvSpPr/>
          <p:nvPr/>
        </p:nvSpPr>
        <p:spPr>
          <a:xfrm>
            <a:off x="2249767" y="2751168"/>
            <a:ext cx="252551" cy="252551"/>
          </a:xfrm>
          <a:prstGeom prst="ellipse">
            <a:avLst/>
          </a:prstGeom>
          <a:solidFill>
            <a:schemeClr val="bg1"/>
          </a:solidFill>
          <a:ln w="57150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4"/>
          <p:cNvSpPr/>
          <p:nvPr/>
        </p:nvSpPr>
        <p:spPr>
          <a:xfrm>
            <a:off x="5002493" y="2751168"/>
            <a:ext cx="252551" cy="252551"/>
          </a:xfrm>
          <a:prstGeom prst="ellipse">
            <a:avLst/>
          </a:prstGeom>
          <a:solidFill>
            <a:schemeClr val="bg1"/>
          </a:solidFill>
          <a:ln w="57150">
            <a:solidFill>
              <a:srgbClr val="F8D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4"/>
          <p:cNvSpPr/>
          <p:nvPr/>
        </p:nvSpPr>
        <p:spPr>
          <a:xfrm>
            <a:off x="7783626" y="2751168"/>
            <a:ext cx="252551" cy="252551"/>
          </a:xfrm>
          <a:prstGeom prst="ellipse">
            <a:avLst/>
          </a:prstGeom>
          <a:solidFill>
            <a:schemeClr val="bg1"/>
          </a:solidFill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34"/>
          <p:cNvSpPr/>
          <p:nvPr/>
        </p:nvSpPr>
        <p:spPr>
          <a:xfrm>
            <a:off x="10095895" y="3514166"/>
            <a:ext cx="172659" cy="172656"/>
          </a:xfrm>
          <a:prstGeom prst="ellipse">
            <a:avLst/>
          </a:prstGeom>
          <a:solidFill>
            <a:schemeClr val="bg1"/>
          </a:solidFill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32"/>
          <p:cNvCxnSpPr/>
          <p:nvPr/>
        </p:nvCxnSpPr>
        <p:spPr>
          <a:xfrm flipV="1">
            <a:off x="2380063" y="2877441"/>
            <a:ext cx="0" cy="723052"/>
          </a:xfrm>
          <a:prstGeom prst="line">
            <a:avLst/>
          </a:prstGeom>
          <a:ln w="19050">
            <a:solidFill>
              <a:srgbClr val="F4726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2"/>
          <p:cNvCxnSpPr/>
          <p:nvPr/>
        </p:nvCxnSpPr>
        <p:spPr>
          <a:xfrm flipV="1">
            <a:off x="5128767" y="2877441"/>
            <a:ext cx="0" cy="723052"/>
          </a:xfrm>
          <a:prstGeom prst="line">
            <a:avLst/>
          </a:prstGeom>
          <a:ln w="19050">
            <a:solidFill>
              <a:srgbClr val="F8D35E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32"/>
          <p:cNvCxnSpPr/>
          <p:nvPr/>
        </p:nvCxnSpPr>
        <p:spPr>
          <a:xfrm flipV="1">
            <a:off x="7910855" y="2877441"/>
            <a:ext cx="0" cy="723052"/>
          </a:xfrm>
          <a:prstGeom prst="line">
            <a:avLst/>
          </a:prstGeom>
          <a:ln w="19050">
            <a:solidFill>
              <a:srgbClr val="29B9A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1407853" y="3726771"/>
            <a:ext cx="1936377" cy="414925"/>
          </a:xfrm>
          <a:prstGeom prst="roundRect">
            <a:avLst/>
          </a:prstGeom>
          <a:solidFill>
            <a:srgbClr val="F47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4160578" y="3726771"/>
            <a:ext cx="1936377" cy="414925"/>
          </a:xfrm>
          <a:prstGeom prst="roundRect">
            <a:avLst/>
          </a:prstGeom>
          <a:solidFill>
            <a:srgbClr val="F8D3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6913303" y="3726771"/>
            <a:ext cx="1936377" cy="414925"/>
          </a:xfrm>
          <a:prstGeom prst="roundRect">
            <a:avLst/>
          </a:prstGeom>
          <a:solidFill>
            <a:srgbClr val="29B9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626667" y="3754224"/>
            <a:ext cx="1498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硬件缺陷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407853" y="4218787"/>
            <a:ext cx="1936377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由于小车只在前方安装有超声波测距仪器，因此存在超大的“视觉”盲区，在障碍物较多的情况下，躲闪不及就进入了死角。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4379391" y="3754224"/>
            <a:ext cx="1498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动力不足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4160578" y="4218787"/>
            <a:ext cx="1936377" cy="265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电源采用了一块充电电池，电压为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6V,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在焊接线时高温有点损坏了电池，同时给两个电机供电总感觉有点力不从心，在存在不大阻力时就停住了。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7161482" y="3754224"/>
            <a:ext cx="1498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“秦王绕柱”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6942669" y="4218787"/>
            <a:ext cx="1936377" cy="265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根本原因是代码的问题。代码默认自动转弯为右转，这样在有一个柱状物如椅子腿挡住小车去路时，它会一直右转，表现初绕着“柱子”走。</a:t>
            </a:r>
          </a:p>
        </p:txBody>
      </p:sp>
      <p:grpSp>
        <p:nvGrpSpPr>
          <p:cNvPr id="66" name="组合 65"/>
          <p:cNvGrpSpPr/>
          <p:nvPr/>
        </p:nvGrpSpPr>
        <p:grpSpPr>
          <a:xfrm>
            <a:off x="7569247" y="1996086"/>
            <a:ext cx="624495" cy="624492"/>
            <a:chOff x="7473695" y="1743073"/>
            <a:chExt cx="815598" cy="815596"/>
          </a:xfrm>
        </p:grpSpPr>
        <p:sp>
          <p:nvSpPr>
            <p:cNvPr id="58" name="Sev01"/>
            <p:cNvSpPr>
              <a:spLocks noChangeAspect="1"/>
            </p:cNvSpPr>
            <p:nvPr/>
          </p:nvSpPr>
          <p:spPr>
            <a:xfrm>
              <a:off x="7473695" y="1743073"/>
              <a:ext cx="815598" cy="815596"/>
            </a:xfrm>
            <a:prstGeom prst="ellipse">
              <a:avLst/>
            </a:prstGeom>
            <a:solidFill>
              <a:srgbClr val="29B9A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61" name="Freeform 105"/>
            <p:cNvSpPr>
              <a:spLocks noEditPoints="1"/>
            </p:cNvSpPr>
            <p:nvPr/>
          </p:nvSpPr>
          <p:spPr bwMode="auto">
            <a:xfrm>
              <a:off x="7653542" y="1926222"/>
              <a:ext cx="455905" cy="449298"/>
            </a:xfrm>
            <a:custGeom>
              <a:avLst/>
              <a:gdLst/>
              <a:ahLst/>
              <a:cxnLst>
                <a:cxn ang="0">
                  <a:pos x="59" y="63"/>
                </a:cxn>
                <a:cxn ang="0">
                  <a:pos x="55" y="61"/>
                </a:cxn>
                <a:cxn ang="0">
                  <a:pos x="42" y="48"/>
                </a:cxn>
                <a:cxn ang="0">
                  <a:pos x="27" y="53"/>
                </a:cxn>
                <a:cxn ang="0">
                  <a:pos x="0" y="26"/>
                </a:cxn>
                <a:cxn ang="0">
                  <a:pos x="27" y="0"/>
                </a:cxn>
                <a:cxn ang="0">
                  <a:pos x="54" y="26"/>
                </a:cxn>
                <a:cxn ang="0">
                  <a:pos x="49" y="41"/>
                </a:cxn>
                <a:cxn ang="0">
                  <a:pos x="62" y="54"/>
                </a:cxn>
                <a:cxn ang="0">
                  <a:pos x="64" y="58"/>
                </a:cxn>
                <a:cxn ang="0">
                  <a:pos x="59" y="63"/>
                </a:cxn>
                <a:cxn ang="0">
                  <a:pos x="27" y="9"/>
                </a:cxn>
                <a:cxn ang="0">
                  <a:pos x="10" y="26"/>
                </a:cxn>
                <a:cxn ang="0">
                  <a:pos x="27" y="43"/>
                </a:cxn>
                <a:cxn ang="0">
                  <a:pos x="44" y="26"/>
                </a:cxn>
                <a:cxn ang="0">
                  <a:pos x="27" y="9"/>
                </a:cxn>
              </a:cxnLst>
              <a:rect l="0" t="0" r="r" b="b"/>
              <a:pathLst>
                <a:path w="64" h="63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067815" y="1996086"/>
            <a:ext cx="624495" cy="624492"/>
            <a:chOff x="1972263" y="1791342"/>
            <a:chExt cx="815598" cy="815596"/>
          </a:xfrm>
        </p:grpSpPr>
        <p:sp>
          <p:nvSpPr>
            <p:cNvPr id="59" name="Sev01"/>
            <p:cNvSpPr>
              <a:spLocks noChangeAspect="1"/>
            </p:cNvSpPr>
            <p:nvPr/>
          </p:nvSpPr>
          <p:spPr>
            <a:xfrm>
              <a:off x="1972263" y="1791342"/>
              <a:ext cx="815598" cy="815596"/>
            </a:xfrm>
            <a:prstGeom prst="ellipse">
              <a:avLst/>
            </a:prstGeom>
            <a:solidFill>
              <a:srgbClr val="F4726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62" name="Freeform 62"/>
            <p:cNvSpPr>
              <a:spLocks noEditPoints="1"/>
            </p:cNvSpPr>
            <p:nvPr/>
          </p:nvSpPr>
          <p:spPr bwMode="auto">
            <a:xfrm>
              <a:off x="2149946" y="1967184"/>
              <a:ext cx="460232" cy="463913"/>
            </a:xfrm>
            <a:custGeom>
              <a:avLst/>
              <a:gdLst/>
              <a:ahLst/>
              <a:cxnLst>
                <a:cxn ang="0">
                  <a:pos x="58" y="33"/>
                </a:cxn>
                <a:cxn ang="0">
                  <a:pos x="57" y="34"/>
                </a:cxn>
                <a:cxn ang="0">
                  <a:pos x="50" y="35"/>
                </a:cxn>
                <a:cxn ang="0">
                  <a:pos x="49" y="39"/>
                </a:cxn>
                <a:cxn ang="0">
                  <a:pos x="53" y="44"/>
                </a:cxn>
                <a:cxn ang="0">
                  <a:pos x="53" y="45"/>
                </a:cxn>
                <a:cxn ang="0">
                  <a:pos x="53" y="46"/>
                </a:cxn>
                <a:cxn ang="0">
                  <a:pos x="45" y="53"/>
                </a:cxn>
                <a:cxn ang="0">
                  <a:pos x="44" y="52"/>
                </a:cxn>
                <a:cxn ang="0">
                  <a:pos x="39" y="48"/>
                </a:cxn>
                <a:cxn ang="0">
                  <a:pos x="36" y="50"/>
                </a:cxn>
                <a:cxn ang="0">
                  <a:pos x="34" y="57"/>
                </a:cxn>
                <a:cxn ang="0">
                  <a:pos x="33" y="58"/>
                </a:cxn>
                <a:cxn ang="0">
                  <a:pos x="25" y="58"/>
                </a:cxn>
                <a:cxn ang="0">
                  <a:pos x="23" y="57"/>
                </a:cxn>
                <a:cxn ang="0">
                  <a:pos x="22" y="50"/>
                </a:cxn>
                <a:cxn ang="0">
                  <a:pos x="19" y="48"/>
                </a:cxn>
                <a:cxn ang="0">
                  <a:pos x="14" y="52"/>
                </a:cxn>
                <a:cxn ang="0">
                  <a:pos x="13" y="53"/>
                </a:cxn>
                <a:cxn ang="0">
                  <a:pos x="12" y="52"/>
                </a:cxn>
                <a:cxn ang="0">
                  <a:pos x="5" y="46"/>
                </a:cxn>
                <a:cxn ang="0">
                  <a:pos x="5" y="45"/>
                </a:cxn>
                <a:cxn ang="0">
                  <a:pos x="5" y="44"/>
                </a:cxn>
                <a:cxn ang="0">
                  <a:pos x="9" y="39"/>
                </a:cxn>
                <a:cxn ang="0">
                  <a:pos x="8" y="35"/>
                </a:cxn>
                <a:cxn ang="0">
                  <a:pos x="1" y="34"/>
                </a:cxn>
                <a:cxn ang="0">
                  <a:pos x="0" y="33"/>
                </a:cxn>
                <a:cxn ang="0">
                  <a:pos x="0" y="24"/>
                </a:cxn>
                <a:cxn ang="0">
                  <a:pos x="1" y="23"/>
                </a:cxn>
                <a:cxn ang="0">
                  <a:pos x="8" y="22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3" y="5"/>
                </a:cxn>
                <a:cxn ang="0">
                  <a:pos x="14" y="5"/>
                </a:cxn>
                <a:cxn ang="0">
                  <a:pos x="19" y="9"/>
                </a:cxn>
                <a:cxn ang="0">
                  <a:pos x="22" y="8"/>
                </a:cxn>
                <a:cxn ang="0">
                  <a:pos x="23" y="1"/>
                </a:cxn>
                <a:cxn ang="0">
                  <a:pos x="25" y="0"/>
                </a:cxn>
                <a:cxn ang="0">
                  <a:pos x="33" y="0"/>
                </a:cxn>
                <a:cxn ang="0">
                  <a:pos x="34" y="1"/>
                </a:cxn>
                <a:cxn ang="0">
                  <a:pos x="36" y="8"/>
                </a:cxn>
                <a:cxn ang="0">
                  <a:pos x="39" y="9"/>
                </a:cxn>
                <a:cxn ang="0">
                  <a:pos x="44" y="5"/>
                </a:cxn>
                <a:cxn ang="0">
                  <a:pos x="45" y="5"/>
                </a:cxn>
                <a:cxn ang="0">
                  <a:pos x="46" y="5"/>
                </a:cxn>
                <a:cxn ang="0">
                  <a:pos x="52" y="12"/>
                </a:cxn>
                <a:cxn ang="0">
                  <a:pos x="53" y="12"/>
                </a:cxn>
                <a:cxn ang="0">
                  <a:pos x="52" y="13"/>
                </a:cxn>
                <a:cxn ang="0">
                  <a:pos x="48" y="18"/>
                </a:cxn>
                <a:cxn ang="0">
                  <a:pos x="50" y="22"/>
                </a:cxn>
                <a:cxn ang="0">
                  <a:pos x="57" y="23"/>
                </a:cxn>
                <a:cxn ang="0">
                  <a:pos x="58" y="25"/>
                </a:cxn>
                <a:cxn ang="0">
                  <a:pos x="58" y="33"/>
                </a:cxn>
                <a:cxn ang="0">
                  <a:pos x="29" y="19"/>
                </a:cxn>
                <a:cxn ang="0">
                  <a:pos x="19" y="29"/>
                </a:cxn>
                <a:cxn ang="0">
                  <a:pos x="29" y="38"/>
                </a:cxn>
                <a:cxn ang="0">
                  <a:pos x="39" y="29"/>
                </a:cxn>
                <a:cxn ang="0">
                  <a:pos x="29" y="19"/>
                </a:cxn>
              </a:cxnLst>
              <a:rect l="0" t="0" r="r" b="b"/>
              <a:pathLst>
                <a:path w="58" h="58">
                  <a:moveTo>
                    <a:pt x="58" y="33"/>
                  </a:moveTo>
                  <a:cubicBezTo>
                    <a:pt x="58" y="34"/>
                    <a:pt x="58" y="34"/>
                    <a:pt x="57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7"/>
                    <a:pt x="49" y="38"/>
                    <a:pt x="49" y="39"/>
                  </a:cubicBezTo>
                  <a:cubicBezTo>
                    <a:pt x="50" y="41"/>
                    <a:pt x="51" y="42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3" y="45"/>
                    <a:pt x="53" y="46"/>
                    <a:pt x="53" y="46"/>
                  </a:cubicBezTo>
                  <a:cubicBezTo>
                    <a:pt x="52" y="47"/>
                    <a:pt x="47" y="53"/>
                    <a:pt x="45" y="53"/>
                  </a:cubicBezTo>
                  <a:cubicBezTo>
                    <a:pt x="45" y="53"/>
                    <a:pt x="45" y="53"/>
                    <a:pt x="44" y="5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8" y="49"/>
                    <a:pt x="37" y="49"/>
                    <a:pt x="36" y="50"/>
                  </a:cubicBezTo>
                  <a:cubicBezTo>
                    <a:pt x="35" y="52"/>
                    <a:pt x="35" y="55"/>
                    <a:pt x="34" y="57"/>
                  </a:cubicBezTo>
                  <a:cubicBezTo>
                    <a:pt x="34" y="57"/>
                    <a:pt x="34" y="58"/>
                    <a:pt x="33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4" y="58"/>
                    <a:pt x="23" y="57"/>
                    <a:pt x="23" y="5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0" y="49"/>
                    <a:pt x="19" y="48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3"/>
                    <a:pt x="12" y="52"/>
                  </a:cubicBezTo>
                  <a:cubicBezTo>
                    <a:pt x="10" y="50"/>
                    <a:pt x="7" y="48"/>
                    <a:pt x="5" y="46"/>
                  </a:cubicBezTo>
                  <a:cubicBezTo>
                    <a:pt x="5" y="46"/>
                    <a:pt x="5" y="45"/>
                    <a:pt x="5" y="45"/>
                  </a:cubicBezTo>
                  <a:cubicBezTo>
                    <a:pt x="5" y="45"/>
                    <a:pt x="5" y="44"/>
                    <a:pt x="5" y="44"/>
                  </a:cubicBezTo>
                  <a:cubicBezTo>
                    <a:pt x="7" y="42"/>
                    <a:pt x="8" y="41"/>
                    <a:pt x="9" y="39"/>
                  </a:cubicBezTo>
                  <a:cubicBezTo>
                    <a:pt x="9" y="38"/>
                    <a:pt x="8" y="37"/>
                    <a:pt x="8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8" y="17"/>
                    <a:pt x="7" y="15"/>
                    <a:pt x="5" y="13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5" y="12"/>
                    <a:pt x="5" y="12"/>
                    <a:pt x="5" y="11"/>
                  </a:cubicBezTo>
                  <a:cubicBezTo>
                    <a:pt x="6" y="10"/>
                    <a:pt x="11" y="5"/>
                    <a:pt x="13" y="5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1" y="8"/>
                    <a:pt x="22" y="8"/>
                  </a:cubicBezTo>
                  <a:cubicBezTo>
                    <a:pt x="22" y="5"/>
                    <a:pt x="23" y="3"/>
                    <a:pt x="23" y="1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8" y="9"/>
                    <a:pt x="39" y="9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8" y="7"/>
                    <a:pt x="51" y="9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2" y="13"/>
                  </a:cubicBezTo>
                  <a:cubicBezTo>
                    <a:pt x="51" y="15"/>
                    <a:pt x="50" y="17"/>
                    <a:pt x="48" y="18"/>
                  </a:cubicBezTo>
                  <a:cubicBezTo>
                    <a:pt x="49" y="20"/>
                    <a:pt x="50" y="21"/>
                    <a:pt x="50" y="22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4"/>
                    <a:pt x="58" y="25"/>
                  </a:cubicBezTo>
                  <a:lnTo>
                    <a:pt x="58" y="33"/>
                  </a:lnTo>
                  <a:close/>
                  <a:moveTo>
                    <a:pt x="29" y="19"/>
                  </a:moveTo>
                  <a:cubicBezTo>
                    <a:pt x="24" y="19"/>
                    <a:pt x="19" y="23"/>
                    <a:pt x="19" y="29"/>
                  </a:cubicBezTo>
                  <a:cubicBezTo>
                    <a:pt x="19" y="34"/>
                    <a:pt x="24" y="38"/>
                    <a:pt x="29" y="38"/>
                  </a:cubicBezTo>
                  <a:cubicBezTo>
                    <a:pt x="34" y="38"/>
                    <a:pt x="39" y="34"/>
                    <a:pt x="39" y="29"/>
                  </a:cubicBezTo>
                  <a:cubicBezTo>
                    <a:pt x="39" y="23"/>
                    <a:pt x="34" y="19"/>
                    <a:pt x="29" y="1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818531" y="1996086"/>
            <a:ext cx="624495" cy="624492"/>
            <a:chOff x="4722979" y="1746592"/>
            <a:chExt cx="815598" cy="815596"/>
          </a:xfrm>
        </p:grpSpPr>
        <p:sp>
          <p:nvSpPr>
            <p:cNvPr id="60" name="Sev01"/>
            <p:cNvSpPr>
              <a:spLocks noChangeAspect="1"/>
            </p:cNvSpPr>
            <p:nvPr/>
          </p:nvSpPr>
          <p:spPr>
            <a:xfrm>
              <a:off x="4722979" y="1746592"/>
              <a:ext cx="815598" cy="815596"/>
            </a:xfrm>
            <a:prstGeom prst="ellipse">
              <a:avLst/>
            </a:prstGeom>
            <a:solidFill>
              <a:srgbClr val="F8D35E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63" name="Freeform 135"/>
            <p:cNvSpPr>
              <a:spLocks noEditPoints="1"/>
            </p:cNvSpPr>
            <p:nvPr/>
          </p:nvSpPr>
          <p:spPr bwMode="auto">
            <a:xfrm>
              <a:off x="4887193" y="1926222"/>
              <a:ext cx="487170" cy="456336"/>
            </a:xfrm>
            <a:custGeom>
              <a:avLst/>
              <a:gdLst/>
              <a:ahLst/>
              <a:cxnLst>
                <a:cxn ang="0">
                  <a:pos x="13" y="39"/>
                </a:cxn>
                <a:cxn ang="0">
                  <a:pos x="8" y="39"/>
                </a:cxn>
                <a:cxn ang="0">
                  <a:pos x="0" y="33"/>
                </a:cxn>
                <a:cxn ang="0">
                  <a:pos x="5" y="19"/>
                </a:cxn>
                <a:cxn ang="0">
                  <a:pos x="15" y="22"/>
                </a:cxn>
                <a:cxn ang="0">
                  <a:pos x="20" y="21"/>
                </a:cxn>
                <a:cxn ang="0">
                  <a:pos x="20" y="24"/>
                </a:cxn>
                <a:cxn ang="0">
                  <a:pos x="23" y="34"/>
                </a:cxn>
                <a:cxn ang="0">
                  <a:pos x="13" y="39"/>
                </a:cxn>
                <a:cxn ang="0">
                  <a:pos x="15" y="19"/>
                </a:cxn>
                <a:cxn ang="0">
                  <a:pos x="5" y="9"/>
                </a:cxn>
                <a:cxn ang="0">
                  <a:pos x="15" y="0"/>
                </a:cxn>
                <a:cxn ang="0">
                  <a:pos x="25" y="9"/>
                </a:cxn>
                <a:cxn ang="0">
                  <a:pos x="15" y="19"/>
                </a:cxn>
                <a:cxn ang="0">
                  <a:pos x="53" y="68"/>
                </a:cxn>
                <a:cxn ang="0">
                  <a:pos x="20" y="68"/>
                </a:cxn>
                <a:cxn ang="0">
                  <a:pos x="10" y="58"/>
                </a:cxn>
                <a:cxn ang="0">
                  <a:pos x="23" y="36"/>
                </a:cxn>
                <a:cxn ang="0">
                  <a:pos x="37" y="41"/>
                </a:cxn>
                <a:cxn ang="0">
                  <a:pos x="50" y="36"/>
                </a:cxn>
                <a:cxn ang="0">
                  <a:pos x="64" y="58"/>
                </a:cxn>
                <a:cxn ang="0">
                  <a:pos x="53" y="68"/>
                </a:cxn>
                <a:cxn ang="0">
                  <a:pos x="37" y="39"/>
                </a:cxn>
                <a:cxn ang="0">
                  <a:pos x="22" y="24"/>
                </a:cxn>
                <a:cxn ang="0">
                  <a:pos x="37" y="9"/>
                </a:cxn>
                <a:cxn ang="0">
                  <a:pos x="51" y="24"/>
                </a:cxn>
                <a:cxn ang="0">
                  <a:pos x="37" y="39"/>
                </a:cxn>
                <a:cxn ang="0">
                  <a:pos x="59" y="19"/>
                </a:cxn>
                <a:cxn ang="0">
                  <a:pos x="49" y="9"/>
                </a:cxn>
                <a:cxn ang="0">
                  <a:pos x="59" y="0"/>
                </a:cxn>
                <a:cxn ang="0">
                  <a:pos x="68" y="9"/>
                </a:cxn>
                <a:cxn ang="0">
                  <a:pos x="59" y="19"/>
                </a:cxn>
                <a:cxn ang="0">
                  <a:pos x="66" y="39"/>
                </a:cxn>
                <a:cxn ang="0">
                  <a:pos x="61" y="39"/>
                </a:cxn>
                <a:cxn ang="0">
                  <a:pos x="51" y="34"/>
                </a:cxn>
                <a:cxn ang="0">
                  <a:pos x="54" y="24"/>
                </a:cxn>
                <a:cxn ang="0">
                  <a:pos x="54" y="21"/>
                </a:cxn>
                <a:cxn ang="0">
                  <a:pos x="59" y="22"/>
                </a:cxn>
                <a:cxn ang="0">
                  <a:pos x="69" y="19"/>
                </a:cxn>
                <a:cxn ang="0">
                  <a:pos x="73" y="33"/>
                </a:cxn>
                <a:cxn ang="0">
                  <a:pos x="66" y="39"/>
                </a:cxn>
              </a:cxnLst>
              <a:rect l="0" t="0" r="r" b="b"/>
              <a:pathLst>
                <a:path w="73" h="68">
                  <a:moveTo>
                    <a:pt x="13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7"/>
                    <a:pt x="0" y="33"/>
                  </a:cubicBezTo>
                  <a:cubicBezTo>
                    <a:pt x="0" y="29"/>
                    <a:pt x="0" y="19"/>
                    <a:pt x="5" y="19"/>
                  </a:cubicBezTo>
                  <a:cubicBezTo>
                    <a:pt x="6" y="19"/>
                    <a:pt x="10" y="22"/>
                    <a:pt x="15" y="22"/>
                  </a:cubicBezTo>
                  <a:cubicBezTo>
                    <a:pt x="17" y="22"/>
                    <a:pt x="18" y="22"/>
                    <a:pt x="20" y="21"/>
                  </a:cubicBezTo>
                  <a:cubicBezTo>
                    <a:pt x="20" y="22"/>
                    <a:pt x="20" y="23"/>
                    <a:pt x="20" y="24"/>
                  </a:cubicBezTo>
                  <a:cubicBezTo>
                    <a:pt x="20" y="27"/>
                    <a:pt x="21" y="31"/>
                    <a:pt x="23" y="34"/>
                  </a:cubicBezTo>
                  <a:cubicBezTo>
                    <a:pt x="19" y="34"/>
                    <a:pt x="15" y="36"/>
                    <a:pt x="13" y="39"/>
                  </a:cubicBezTo>
                  <a:close/>
                  <a:moveTo>
                    <a:pt x="15" y="19"/>
                  </a:moveTo>
                  <a:cubicBezTo>
                    <a:pt x="10" y="19"/>
                    <a:pt x="5" y="15"/>
                    <a:pt x="5" y="9"/>
                  </a:cubicBezTo>
                  <a:cubicBezTo>
                    <a:pt x="5" y="4"/>
                    <a:pt x="10" y="0"/>
                    <a:pt x="15" y="0"/>
                  </a:cubicBezTo>
                  <a:cubicBezTo>
                    <a:pt x="20" y="0"/>
                    <a:pt x="25" y="4"/>
                    <a:pt x="25" y="9"/>
                  </a:cubicBezTo>
                  <a:cubicBezTo>
                    <a:pt x="25" y="15"/>
                    <a:pt x="20" y="19"/>
                    <a:pt x="15" y="19"/>
                  </a:cubicBezTo>
                  <a:close/>
                  <a:moveTo>
                    <a:pt x="53" y="68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68"/>
                    <a:pt x="10" y="64"/>
                    <a:pt x="10" y="58"/>
                  </a:cubicBezTo>
                  <a:cubicBezTo>
                    <a:pt x="10" y="49"/>
                    <a:pt x="12" y="36"/>
                    <a:pt x="23" y="36"/>
                  </a:cubicBezTo>
                  <a:cubicBezTo>
                    <a:pt x="25" y="36"/>
                    <a:pt x="29" y="41"/>
                    <a:pt x="37" y="41"/>
                  </a:cubicBezTo>
                  <a:cubicBezTo>
                    <a:pt x="44" y="41"/>
                    <a:pt x="49" y="36"/>
                    <a:pt x="50" y="36"/>
                  </a:cubicBezTo>
                  <a:cubicBezTo>
                    <a:pt x="62" y="36"/>
                    <a:pt x="64" y="49"/>
                    <a:pt x="64" y="58"/>
                  </a:cubicBezTo>
                  <a:cubicBezTo>
                    <a:pt x="64" y="64"/>
                    <a:pt x="60" y="68"/>
                    <a:pt x="53" y="68"/>
                  </a:cubicBezTo>
                  <a:close/>
                  <a:moveTo>
                    <a:pt x="37" y="39"/>
                  </a:moveTo>
                  <a:cubicBezTo>
                    <a:pt x="29" y="39"/>
                    <a:pt x="22" y="32"/>
                    <a:pt x="22" y="24"/>
                  </a:cubicBezTo>
                  <a:cubicBezTo>
                    <a:pt x="22" y="16"/>
                    <a:pt x="29" y="9"/>
                    <a:pt x="37" y="9"/>
                  </a:cubicBezTo>
                  <a:cubicBezTo>
                    <a:pt x="45" y="9"/>
                    <a:pt x="51" y="16"/>
                    <a:pt x="51" y="24"/>
                  </a:cubicBezTo>
                  <a:cubicBezTo>
                    <a:pt x="51" y="32"/>
                    <a:pt x="45" y="39"/>
                    <a:pt x="37" y="39"/>
                  </a:cubicBezTo>
                  <a:close/>
                  <a:moveTo>
                    <a:pt x="59" y="19"/>
                  </a:moveTo>
                  <a:cubicBezTo>
                    <a:pt x="53" y="19"/>
                    <a:pt x="49" y="15"/>
                    <a:pt x="49" y="9"/>
                  </a:cubicBezTo>
                  <a:cubicBezTo>
                    <a:pt x="49" y="4"/>
                    <a:pt x="53" y="0"/>
                    <a:pt x="59" y="0"/>
                  </a:cubicBezTo>
                  <a:cubicBezTo>
                    <a:pt x="64" y="0"/>
                    <a:pt x="68" y="4"/>
                    <a:pt x="68" y="9"/>
                  </a:cubicBezTo>
                  <a:cubicBezTo>
                    <a:pt x="68" y="15"/>
                    <a:pt x="64" y="19"/>
                    <a:pt x="59" y="19"/>
                  </a:cubicBezTo>
                  <a:close/>
                  <a:moveTo>
                    <a:pt x="66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58" y="36"/>
                    <a:pt x="55" y="34"/>
                    <a:pt x="51" y="34"/>
                  </a:cubicBezTo>
                  <a:cubicBezTo>
                    <a:pt x="53" y="31"/>
                    <a:pt x="54" y="27"/>
                    <a:pt x="54" y="24"/>
                  </a:cubicBezTo>
                  <a:cubicBezTo>
                    <a:pt x="54" y="23"/>
                    <a:pt x="54" y="22"/>
                    <a:pt x="54" y="21"/>
                  </a:cubicBezTo>
                  <a:cubicBezTo>
                    <a:pt x="55" y="22"/>
                    <a:pt x="57" y="22"/>
                    <a:pt x="59" y="22"/>
                  </a:cubicBezTo>
                  <a:cubicBezTo>
                    <a:pt x="64" y="22"/>
                    <a:pt x="68" y="19"/>
                    <a:pt x="69" y="19"/>
                  </a:cubicBezTo>
                  <a:cubicBezTo>
                    <a:pt x="73" y="19"/>
                    <a:pt x="73" y="29"/>
                    <a:pt x="73" y="33"/>
                  </a:cubicBezTo>
                  <a:cubicBezTo>
                    <a:pt x="73" y="37"/>
                    <a:pt x="70" y="39"/>
                    <a:pt x="66" y="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-12700" y="587120"/>
            <a:ext cx="4173278" cy="585503"/>
            <a:chOff x="-12700" y="587118"/>
            <a:chExt cx="4173278" cy="585503"/>
          </a:xfrm>
        </p:grpSpPr>
        <p:sp>
          <p:nvSpPr>
            <p:cNvPr id="72" name="文本框 71"/>
            <p:cNvSpPr txBox="1"/>
            <p:nvPr/>
          </p:nvSpPr>
          <p:spPr>
            <a:xfrm>
              <a:off x="46835" y="680178"/>
              <a:ext cx="4113743" cy="49244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“卡停”原因及解决</a:t>
              </a:r>
            </a:p>
          </p:txBody>
        </p:sp>
        <p:sp>
          <p:nvSpPr>
            <p:cNvPr id="73" name="矩形 72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8D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圆角矩形 31"/>
          <p:cNvSpPr/>
          <p:nvPr/>
        </p:nvSpPr>
        <p:spPr>
          <a:xfrm>
            <a:off x="9318970" y="3726771"/>
            <a:ext cx="1783657" cy="414925"/>
          </a:xfrm>
          <a:prstGeom prst="roundRect">
            <a:avLst/>
          </a:prstGeom>
          <a:solidFill>
            <a:srgbClr val="AE0B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解决方法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9242609" y="4181645"/>
            <a:ext cx="206547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卡停判断并后退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修改代码及特定函数参数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424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54" grpId="0"/>
      <p:bldP spid="55" grpId="0"/>
      <p:bldP spid="56" grpId="0"/>
      <p:bldP spid="32" grpId="0" animBg="1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2376888" y="2183372"/>
            <a:ext cx="1641475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500" dirty="0">
                <a:solidFill>
                  <a:srgbClr val="F47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kumimoji="0" lang="en-US" sz="11500" b="1" i="0" u="none" strike="noStrike" kern="1200" cap="none" spc="0" normalizeH="0" baseline="0" noProof="0" dirty="0">
              <a:ln>
                <a:noFill/>
              </a:ln>
              <a:solidFill>
                <a:srgbClr val="F4726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60812" y="2976523"/>
            <a:ext cx="3887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蓝牙在哪里？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3960813" y="2483454"/>
            <a:ext cx="192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Part Two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7883799" y="2295897"/>
            <a:ext cx="3097451" cy="2152130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1" y="4110074"/>
            <a:ext cx="6331945" cy="0"/>
          </a:xfrm>
          <a:prstGeom prst="line">
            <a:avLst/>
          </a:prstGeom>
          <a:ln w="19050" cap="sq">
            <a:solidFill>
              <a:srgbClr val="F47264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88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Placeholder 3"/>
          <p:cNvSpPr txBox="1">
            <a:spLocks/>
          </p:cNvSpPr>
          <p:nvPr/>
        </p:nvSpPr>
        <p:spPr>
          <a:xfrm>
            <a:off x="2003988" y="1825546"/>
            <a:ext cx="686085" cy="73866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29B9A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62" name="Text Placeholder 3"/>
          <p:cNvSpPr txBox="1">
            <a:spLocks/>
          </p:cNvSpPr>
          <p:nvPr/>
        </p:nvSpPr>
        <p:spPr>
          <a:xfrm>
            <a:off x="4923724" y="1825546"/>
            <a:ext cx="686085" cy="73866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47264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64" name="Text Placeholder 3"/>
          <p:cNvSpPr txBox="1">
            <a:spLocks/>
          </p:cNvSpPr>
          <p:nvPr/>
        </p:nvSpPr>
        <p:spPr>
          <a:xfrm>
            <a:off x="7822438" y="1825546"/>
            <a:ext cx="686085" cy="73866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8D35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67" name="Text Placeholder 3"/>
          <p:cNvSpPr txBox="1">
            <a:spLocks/>
          </p:cNvSpPr>
          <p:nvPr/>
        </p:nvSpPr>
        <p:spPr>
          <a:xfrm>
            <a:off x="2003988" y="4061563"/>
            <a:ext cx="686085" cy="73866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47264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68" name="Text Placeholder 3"/>
          <p:cNvSpPr txBox="1">
            <a:spLocks/>
          </p:cNvSpPr>
          <p:nvPr/>
        </p:nvSpPr>
        <p:spPr>
          <a:xfrm>
            <a:off x="4909630" y="4061563"/>
            <a:ext cx="686085" cy="73866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8D35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69" name="Text Placeholder 3"/>
          <p:cNvSpPr txBox="1">
            <a:spLocks/>
          </p:cNvSpPr>
          <p:nvPr/>
        </p:nvSpPr>
        <p:spPr>
          <a:xfrm>
            <a:off x="7867281" y="4061563"/>
            <a:ext cx="686085" cy="73866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84CBC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cxnSp>
        <p:nvCxnSpPr>
          <p:cNvPr id="61" name="Straight Connector 25"/>
          <p:cNvCxnSpPr/>
          <p:nvPr/>
        </p:nvCxnSpPr>
        <p:spPr>
          <a:xfrm>
            <a:off x="2814271" y="2171423"/>
            <a:ext cx="1958535" cy="0"/>
          </a:xfrm>
          <a:prstGeom prst="line">
            <a:avLst/>
          </a:prstGeom>
          <a:ln w="38100" cap="rnd">
            <a:solidFill>
              <a:srgbClr val="29B9A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34"/>
          <p:cNvCxnSpPr/>
          <p:nvPr/>
        </p:nvCxnSpPr>
        <p:spPr>
          <a:xfrm>
            <a:off x="5774219" y="2171423"/>
            <a:ext cx="1958535" cy="0"/>
          </a:xfrm>
          <a:prstGeom prst="line">
            <a:avLst/>
          </a:prstGeom>
          <a:ln w="38100" cap="rnd">
            <a:solidFill>
              <a:srgbClr val="F47264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39"/>
          <p:cNvCxnSpPr/>
          <p:nvPr/>
        </p:nvCxnSpPr>
        <p:spPr>
          <a:xfrm>
            <a:off x="8711270" y="2171423"/>
            <a:ext cx="1958535" cy="0"/>
          </a:xfrm>
          <a:prstGeom prst="line">
            <a:avLst/>
          </a:prstGeom>
          <a:ln w="38100" cap="rnd">
            <a:solidFill>
              <a:srgbClr val="F8D35E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44"/>
          <p:cNvCxnSpPr/>
          <p:nvPr/>
        </p:nvCxnSpPr>
        <p:spPr>
          <a:xfrm rot="5400000">
            <a:off x="8503655" y="2265976"/>
            <a:ext cx="2260700" cy="2071596"/>
          </a:xfrm>
          <a:prstGeom prst="bentConnector3">
            <a:avLst>
              <a:gd name="adj1" fmla="val 100560"/>
            </a:avLst>
          </a:prstGeom>
          <a:ln w="38100">
            <a:solidFill>
              <a:srgbClr val="F8D3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7"/>
          <p:cNvCxnSpPr/>
          <p:nvPr/>
        </p:nvCxnSpPr>
        <p:spPr>
          <a:xfrm flipH="1">
            <a:off x="5732434" y="4432123"/>
            <a:ext cx="1958535" cy="0"/>
          </a:xfrm>
          <a:prstGeom prst="line">
            <a:avLst/>
          </a:prstGeom>
          <a:ln w="38100" cap="rnd">
            <a:solidFill>
              <a:srgbClr val="84CBC5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68"/>
          <p:cNvCxnSpPr/>
          <p:nvPr/>
        </p:nvCxnSpPr>
        <p:spPr>
          <a:xfrm flipH="1">
            <a:off x="2772486" y="4432123"/>
            <a:ext cx="1958535" cy="0"/>
          </a:xfrm>
          <a:prstGeom prst="line">
            <a:avLst/>
          </a:prstGeom>
          <a:ln w="38100" cap="rnd">
            <a:solidFill>
              <a:srgbClr val="F8D35E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/>
          <p:cNvGrpSpPr/>
          <p:nvPr/>
        </p:nvGrpSpPr>
        <p:grpSpPr>
          <a:xfrm>
            <a:off x="0" y="587120"/>
            <a:ext cx="3137301" cy="520091"/>
            <a:chOff x="-12700" y="587118"/>
            <a:chExt cx="3137301" cy="520091"/>
          </a:xfrm>
        </p:grpSpPr>
        <p:sp>
          <p:nvSpPr>
            <p:cNvPr id="79" name="文本框 78"/>
            <p:cNvSpPr txBox="1"/>
            <p:nvPr/>
          </p:nvSpPr>
          <p:spPr>
            <a:xfrm>
              <a:off x="662387" y="600941"/>
              <a:ext cx="2462214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蓝牙在哪里？</a:t>
              </a:r>
            </a:p>
          </p:txBody>
        </p:sp>
        <p:sp>
          <p:nvSpPr>
            <p:cNvPr id="80" name="矩形 79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472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文本框 80"/>
          <p:cNvSpPr txBox="1"/>
          <p:nvPr/>
        </p:nvSpPr>
        <p:spPr>
          <a:xfrm>
            <a:off x="1939361" y="2519017"/>
            <a:ext cx="2049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下载蓝牙助手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1939362" y="2874496"/>
            <a:ext cx="2248671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助手搜索到很多蓝牙设备，但有很多没有名字，无法确定哪个是小车上的蓝牙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4927761" y="2519017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控制变量法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4927762" y="2874496"/>
            <a:ext cx="224867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利用插拔小车的蓝牙模块而引起的搜索列表刷新，但失败了。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7765080" y="2874496"/>
            <a:ext cx="2601021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客服态度极其恶劣，差评没毛病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1939361" y="4722263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停车！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1939362" y="5077742"/>
            <a:ext cx="2248671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利用蓝牙发送的第一个指令，证明实验成功。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4927761" y="4722263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连接成功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7843460" y="4722263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上网查资料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4927762" y="5077742"/>
            <a:ext cx="224867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换用安卓手机实现连接，蓝牙指示小灯由闪烁变为了常亮。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7843459" y="5077742"/>
            <a:ext cx="2248671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参阅使用文献后我们发现该蓝牙只支持与安卓手机连接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7765080" y="2496702"/>
            <a:ext cx="1921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询问淘宝客服</a:t>
            </a:r>
          </a:p>
        </p:txBody>
      </p:sp>
    </p:spTree>
    <p:extLst>
      <p:ext uri="{BB962C8B-B14F-4D97-AF65-F5344CB8AC3E}">
        <p14:creationId xmlns:p14="http://schemas.microsoft.com/office/powerpoint/2010/main" val="387901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2" grpId="0"/>
      <p:bldP spid="64" grpId="0"/>
      <p:bldP spid="67" grpId="0"/>
      <p:bldP spid="68" grpId="0"/>
      <p:bldP spid="69" grpId="0"/>
      <p:bldP spid="81" grpId="0"/>
      <p:bldP spid="82" grpId="0"/>
      <p:bldP spid="83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2376888" y="2183372"/>
            <a:ext cx="1641475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500" dirty="0">
                <a:solidFill>
                  <a:srgbClr val="29B9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kumimoji="0" lang="en-US" sz="11500" b="1" i="0" u="none" strike="noStrike" kern="1200" cap="none" spc="0" normalizeH="0" baseline="0" noProof="0" dirty="0">
              <a:ln>
                <a:noFill/>
              </a:ln>
              <a:solidFill>
                <a:srgbClr val="29B9A6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60812" y="2976523"/>
            <a:ext cx="3887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倒车请注意！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3960811" y="2483454"/>
            <a:ext cx="2371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Part Three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7883799" y="2295897"/>
            <a:ext cx="3097451" cy="2152130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1" y="4110074"/>
            <a:ext cx="6331945" cy="0"/>
          </a:xfrm>
          <a:prstGeom prst="line">
            <a:avLst/>
          </a:prstGeom>
          <a:ln w="19050" cap="sq">
            <a:solidFill>
              <a:srgbClr val="29B9A6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5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Callout 55"/>
          <p:cNvSpPr/>
          <p:nvPr/>
        </p:nvSpPr>
        <p:spPr>
          <a:xfrm>
            <a:off x="1827056" y="1713203"/>
            <a:ext cx="2318464" cy="3703925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0"/>
            </a:avLst>
          </a:prstGeom>
          <a:solidFill>
            <a:srgbClr val="F472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创意来源于生活中的“倒车请注意”。利用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号供电端口在小车倒车时给蜂鸣器供电达到效果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0" name="Down Arrow Callout 55"/>
          <p:cNvSpPr/>
          <p:nvPr/>
        </p:nvSpPr>
        <p:spPr>
          <a:xfrm>
            <a:off x="4696939" y="2119603"/>
            <a:ext cx="2318464" cy="3703925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0"/>
            </a:avLst>
          </a:prstGeom>
          <a:solidFill>
            <a:srgbClr val="29B9A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wn Arrow Callout 55"/>
          <p:cNvSpPr/>
          <p:nvPr/>
        </p:nvSpPr>
        <p:spPr>
          <a:xfrm>
            <a:off x="7517927" y="1713202"/>
            <a:ext cx="2318464" cy="3703925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0"/>
            </a:avLst>
          </a:prstGeom>
          <a:solidFill>
            <a:srgbClr val="F8D35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/>
          <p:cNvSpPr/>
          <p:nvPr/>
        </p:nvSpPr>
        <p:spPr>
          <a:xfrm>
            <a:off x="0" y="587375"/>
            <a:ext cx="393700" cy="520065"/>
          </a:xfrm>
          <a:prstGeom prst="rect">
            <a:avLst/>
          </a:prstGeom>
          <a:solidFill>
            <a:srgbClr val="84C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640601" y="1672338"/>
            <a:ext cx="20731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电机驱动板有四套电压输出的接口，左右轮各占一个，左右转向灯各占一个，导致最初的蜂鸣器不得不退出。还有其他的小硬件也因此而无法使用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95168" y="2134899"/>
            <a:ext cx="2073111" cy="37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为模拟真实行车灯光，在击穿两个小灯吸取教训后赶紧购置了新的二极管。最后实现了左右转向灯，危险报警闪光灯，驻车常量，行车熄灭等一系列功能。</a:t>
            </a:r>
          </a:p>
        </p:txBody>
      </p:sp>
      <p:cxnSp>
        <p:nvCxnSpPr>
          <p:cNvPr id="23" name="Straight Connector 43"/>
          <p:cNvCxnSpPr/>
          <p:nvPr/>
        </p:nvCxnSpPr>
        <p:spPr>
          <a:xfrm>
            <a:off x="1406661" y="6011525"/>
            <a:ext cx="9159739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38"/>
          <p:cNvCxnSpPr/>
          <p:nvPr/>
        </p:nvCxnSpPr>
        <p:spPr>
          <a:xfrm>
            <a:off x="3035181" y="5417125"/>
            <a:ext cx="0" cy="594400"/>
          </a:xfrm>
          <a:prstGeom prst="line">
            <a:avLst/>
          </a:prstGeom>
          <a:ln w="19050" cap="rnd">
            <a:solidFill>
              <a:srgbClr val="F4726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38"/>
          <p:cNvCxnSpPr/>
          <p:nvPr/>
        </p:nvCxnSpPr>
        <p:spPr>
          <a:xfrm>
            <a:off x="8677157" y="5417125"/>
            <a:ext cx="0" cy="594400"/>
          </a:xfrm>
          <a:prstGeom prst="line">
            <a:avLst/>
          </a:prstGeom>
          <a:ln w="19050" cap="rnd">
            <a:solidFill>
              <a:srgbClr val="F8D35E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38"/>
          <p:cNvCxnSpPr>
            <a:stCxn id="10" idx="2"/>
          </p:cNvCxnSpPr>
          <p:nvPr/>
        </p:nvCxnSpPr>
        <p:spPr>
          <a:xfrm flipH="1">
            <a:off x="5856172" y="5823528"/>
            <a:ext cx="1" cy="187999"/>
          </a:xfrm>
          <a:prstGeom prst="line">
            <a:avLst/>
          </a:prstGeom>
          <a:ln w="19050" cap="rnd">
            <a:solidFill>
              <a:srgbClr val="29B9A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245995" y="6191885"/>
            <a:ext cx="1577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蜂鸣器</a:t>
            </a:r>
            <a:endParaRPr lang="zh-CN" altLang="en-US" sz="2800" dirty="0">
              <a:solidFill>
                <a:schemeClr val="bg1"/>
              </a:solidFill>
              <a:uFillTx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97475" y="6191885"/>
            <a:ext cx="1577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小车灯</a:t>
            </a:r>
            <a:endParaRPr lang="zh-CN" altLang="en-US" sz="2800" dirty="0">
              <a:solidFill>
                <a:schemeClr val="bg1"/>
              </a:solidFill>
              <a:uFillTx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91424" y="6142990"/>
            <a:ext cx="2974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接口不足的遗憾</a:t>
            </a:r>
            <a:endParaRPr lang="zh-CN" altLang="en-US" sz="2800" dirty="0">
              <a:solidFill>
                <a:schemeClr val="bg1"/>
              </a:solidFill>
              <a:uFillTx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57A91E-B5BF-4AF5-A80F-5E278E165D15}"/>
              </a:ext>
            </a:extLst>
          </p:cNvPr>
          <p:cNvSpPr/>
          <p:nvPr/>
        </p:nvSpPr>
        <p:spPr>
          <a:xfrm>
            <a:off x="823389" y="585797"/>
            <a:ext cx="2225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小创意</a:t>
            </a:r>
          </a:p>
        </p:txBody>
      </p:sp>
    </p:spTree>
    <p:extLst>
      <p:ext uri="{BB962C8B-B14F-4D97-AF65-F5344CB8AC3E}">
        <p14:creationId xmlns:p14="http://schemas.microsoft.com/office/powerpoint/2010/main" val="190265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0" grpId="0" animBg="1"/>
      <p:bldP spid="13" grpId="0" animBg="1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2376888" y="2183372"/>
            <a:ext cx="1641475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500" dirty="0">
                <a:solidFill>
                  <a:srgbClr val="84C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kumimoji="0" lang="en-US" sz="11500" b="1" i="0" u="none" strike="noStrike" kern="1200" cap="none" spc="0" normalizeH="0" baseline="0" noProof="0" dirty="0">
              <a:ln>
                <a:noFill/>
              </a:ln>
              <a:solidFill>
                <a:srgbClr val="84CBC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60812" y="2976523"/>
            <a:ext cx="3887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蓝牙修炼手册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3960811" y="2483454"/>
            <a:ext cx="2371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Part Four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7883799" y="2295897"/>
            <a:ext cx="3097451" cy="2152130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1" y="4110074"/>
            <a:ext cx="6331945" cy="0"/>
          </a:xfrm>
          <a:prstGeom prst="line">
            <a:avLst/>
          </a:prstGeom>
          <a:ln w="19050" cap="sq">
            <a:solidFill>
              <a:srgbClr val="84CBC5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42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539</Words>
  <Application>Microsoft Office PowerPoint</Application>
  <PresentationFormat>宽屏</PresentationFormat>
  <Paragraphs>92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FontAwesome</vt:lpstr>
      <vt:lpstr>Meiryo UI</vt:lpstr>
      <vt:lpstr>华文行楷</vt:lpstr>
      <vt:lpstr>华文楷体</vt:lpstr>
      <vt:lpstr>迷你简汉真广标</vt:lpstr>
      <vt:lpstr>宋体</vt:lpstr>
      <vt:lpstr>微软雅黑</vt:lpstr>
      <vt:lpstr>Arial</vt:lpstr>
      <vt:lpstr>Calibri</vt:lpstr>
      <vt:lpstr>Calibri Light</vt:lpstr>
      <vt:lpstr>Century Gothic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Dexter Wang</cp:lastModifiedBy>
  <cp:revision>505</cp:revision>
  <dcterms:created xsi:type="dcterms:W3CDTF">2015-03-19T06:14:36Z</dcterms:created>
  <dcterms:modified xsi:type="dcterms:W3CDTF">2017-11-05T05:36:32Z</dcterms:modified>
</cp:coreProperties>
</file>