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6" r:id="rId3"/>
    <p:sldId id="317" r:id="rId4"/>
    <p:sldId id="257" r:id="rId5"/>
    <p:sldId id="296" r:id="rId6"/>
    <p:sldId id="258" r:id="rId7"/>
    <p:sldId id="297" r:id="rId8"/>
    <p:sldId id="298" r:id="rId9"/>
    <p:sldId id="304" r:id="rId10"/>
    <p:sldId id="305" r:id="rId11"/>
    <p:sldId id="313" r:id="rId12"/>
    <p:sldId id="314" r:id="rId13"/>
    <p:sldId id="302" r:id="rId14"/>
    <p:sldId id="303" r:id="rId15"/>
    <p:sldId id="315" r:id="rId16"/>
    <p:sldId id="316" r:id="rId17"/>
    <p:sldId id="319" r:id="rId18"/>
    <p:sldId id="318" r:id="rId19"/>
    <p:sldId id="275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9942E0"/>
    <a:srgbClr val="FFCC66"/>
    <a:srgbClr val="63ECEF"/>
    <a:srgbClr val="00CC99"/>
    <a:srgbClr val="56B0CC"/>
    <a:srgbClr val="CCECFF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69"/>
    <p:restoredTop sz="94660"/>
  </p:normalViewPr>
  <p:slideViewPr>
    <p:cSldViewPr showGuides="1">
      <p:cViewPr varScale="1">
        <p:scale>
          <a:sx n="65" d="100"/>
          <a:sy n="65" d="100"/>
        </p:scale>
        <p:origin x="-1644" y="-72"/>
      </p:cViewPr>
      <p:guideLst>
        <p:guide orient="horz" pos="21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5930900" y="63849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buFont typeface="Wingdings" panose="05000000000000000000" pitchFamily="2" charset="2"/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Char char="§"/>
            </a:pPr>
            <a:r>
              <a:rPr lang="en-US" altLang="zh-CN"/>
              <a:t>Edit your company slogan</a:t>
            </a: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3124200" y="6477000"/>
            <a:ext cx="18288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/>
              <a:pPr/>
              <a:t>‹#›</a:t>
            </a:fld>
            <a:endParaRPr lang="zh-CN" altLang="en-US" dirty="0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1722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000" b="1"/>
            </a:lvl1pPr>
            <a:lvl2pPr marL="457200" lvl="1" indent="0" algn="ctr">
              <a:buNone/>
              <a:defRPr sz="2000" b="1"/>
            </a:lvl2pPr>
            <a:lvl3pPr marL="914400" lvl="2" indent="0" algn="ctr">
              <a:buNone/>
              <a:defRPr sz="2000" b="1"/>
            </a:lvl3pPr>
            <a:lvl4pPr marL="1371600" lvl="3" indent="0" algn="ctr">
              <a:buNone/>
              <a:defRPr sz="2000" b="1"/>
            </a:lvl4pPr>
            <a:lvl5pPr marL="1828800" lvl="4" indent="0" algn="ctr">
              <a:buNone/>
              <a:defRPr sz="2000" b="1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120" name="文本框 3119"/>
          <p:cNvSpPr txBox="1"/>
          <p:nvPr/>
        </p:nvSpPr>
        <p:spPr>
          <a:xfrm>
            <a:off x="6019800" y="5934075"/>
            <a:ext cx="2832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/>
            <a:r>
              <a:rPr lang="en-US" altLang="zh-CN" sz="2800" b="1" i="1">
                <a:solidFill>
                  <a:schemeClr val="accent1"/>
                </a:solidFill>
                <a:ea typeface="宋体" panose="02010600030101010101" pitchFamily="2" charset="-122"/>
              </a:rPr>
              <a:t>LOGO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108976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5930900" y="63849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buFont typeface="Wingdings" panose="05000000000000000000" pitchFamily="2" charset="2"/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Char char="§"/>
            </a:pPr>
            <a:r>
              <a:rPr lang="en-US" altLang="zh-CN"/>
              <a:t>Edit your company slogan</a:t>
            </a: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3124200" y="6477000"/>
            <a:ext cx="18288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/>
              <a:pPr/>
              <a:t>‹#›</a:t>
            </a:fld>
            <a:endParaRPr lang="zh-CN" altLang="en-US" dirty="0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1722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000" b="1"/>
            </a:lvl1pPr>
            <a:lvl2pPr marL="457200" lvl="1" indent="0" algn="ctr">
              <a:buNone/>
              <a:defRPr sz="2000" b="1"/>
            </a:lvl2pPr>
            <a:lvl3pPr marL="914400" lvl="2" indent="0" algn="ctr">
              <a:buNone/>
              <a:defRPr sz="2000" b="1"/>
            </a:lvl3pPr>
            <a:lvl4pPr marL="1371600" lvl="3" indent="0" algn="ctr">
              <a:buNone/>
              <a:defRPr sz="2000" b="1"/>
            </a:lvl4pPr>
            <a:lvl5pPr marL="1828800" lvl="4" indent="0" algn="ctr">
              <a:buNone/>
              <a:defRPr sz="2000" b="1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120" name="文本框 3119"/>
          <p:cNvSpPr txBox="1"/>
          <p:nvPr/>
        </p:nvSpPr>
        <p:spPr>
          <a:xfrm>
            <a:off x="6019800" y="5934075"/>
            <a:ext cx="2832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/>
            <a:r>
              <a:rPr lang="en-US" altLang="zh-CN" sz="2800" b="1" i="1">
                <a:solidFill>
                  <a:schemeClr val="accent1"/>
                </a:solidFill>
                <a:ea typeface="宋体" panose="02010600030101010101" pitchFamily="2" charset="-122"/>
              </a:rPr>
              <a:t>LOGO</a:t>
            </a: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69842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9358" y="1219200"/>
            <a:ext cx="4069842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108976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69842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9358" y="1219200"/>
            <a:ext cx="4069842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矩形 1073"/>
          <p:cNvSpPr/>
          <p:nvPr/>
        </p:nvSpPr>
        <p:spPr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" name="矩形 1074"/>
          <p:cNvSpPr/>
          <p:nvPr/>
        </p:nvSpPr>
        <p:spPr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305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4800" y="6553200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2971800" y="6553200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69" name="文本框 1068"/>
          <p:cNvSpPr txBox="1"/>
          <p:nvPr/>
        </p:nvSpPr>
        <p:spPr>
          <a:xfrm>
            <a:off x="7196138" y="5943600"/>
            <a:ext cx="1643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/>
            <a:r>
              <a:rPr lang="en-US" altLang="zh-CN" sz="2800" b="1" i="1">
                <a:solidFill>
                  <a:schemeClr val="accent1"/>
                </a:solidFill>
                <a:ea typeface="宋体" panose="02010600030101010101" pitchFamily="2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矩形 1073"/>
          <p:cNvSpPr/>
          <p:nvPr/>
        </p:nvSpPr>
        <p:spPr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" name="矩形 1074"/>
          <p:cNvSpPr/>
          <p:nvPr/>
        </p:nvSpPr>
        <p:spPr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3058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4800" y="6553200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943600" y="63246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www.themegallery.com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2971800" y="6553200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69" name="文本框 1068"/>
          <p:cNvSpPr txBox="1"/>
          <p:nvPr/>
        </p:nvSpPr>
        <p:spPr>
          <a:xfrm>
            <a:off x="7196138" y="5943600"/>
            <a:ext cx="1643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/>
            <a:r>
              <a:rPr lang="en-US" altLang="zh-CN" sz="2800" b="1" i="1">
                <a:solidFill>
                  <a:schemeClr val="accent1"/>
                </a:solidFill>
                <a:ea typeface="宋体" panose="02010600030101010101" pitchFamily="2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标题 6758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SzPct val="100000"/>
            </a:pPr>
            <a:r>
              <a:rPr lang="zh-CN" altLang="en-US" sz="4400" b="0" kern="1200" baseline="0">
                <a:latin typeface="Arial" panose="020B0604020202020204" pitchFamily="34" charset="0"/>
                <a:ea typeface="宋体" panose="02010600030101010101" pitchFamily="2" charset="-122"/>
              </a:rPr>
              <a:t>人工智能第九小组</a:t>
            </a:r>
          </a:p>
        </p:txBody>
      </p:sp>
      <p:sp>
        <p:nvSpPr>
          <p:cNvPr id="67589" name="副标题 67588"/>
          <p:cNvSpPr>
            <a:spLocks noGrp="1"/>
          </p:cNvSpPr>
          <p:nvPr>
            <p:ph type="subTitle" idx="1"/>
          </p:nvPr>
        </p:nvSpPr>
        <p:spPr>
          <a:xfrm>
            <a:off x="3397885" y="3952875"/>
            <a:ext cx="6172200" cy="2262505"/>
          </a:xfrm>
        </p:spPr>
        <p:txBody>
          <a:bodyPr anchor="t"/>
          <a:lstStyle/>
          <a:p>
            <a:pPr defTabSz="914400">
              <a:lnSpc>
                <a:spcPct val="90000"/>
              </a:lnSpc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刘芮汐  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2015202018</a:t>
            </a:r>
          </a:p>
          <a:p>
            <a:pPr defTabSz="914400">
              <a:lnSpc>
                <a:spcPct val="90000"/>
              </a:lnSpc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王湘博  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2015201979	</a:t>
            </a:r>
          </a:p>
          <a:p>
            <a:pPr defTabSz="914400">
              <a:lnSpc>
                <a:spcPct val="90000"/>
              </a:lnSpc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周耕墨  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2015201981</a:t>
            </a:r>
          </a:p>
          <a:p>
            <a:pPr defTabSz="914400">
              <a:lnSpc>
                <a:spcPct val="90000"/>
              </a:lnSpc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韩瑞琛  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2015202030</a:t>
            </a:r>
          </a:p>
          <a:p>
            <a:pPr defTabSz="914400">
              <a:lnSpc>
                <a:spcPct val="90000"/>
              </a:lnSpc>
              <a:buSzPct val="100000"/>
            </a:pP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SzPct val="100000"/>
            </a:pP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>
                <a:ea typeface="宋体" panose="02010600030101010101" pitchFamily="2" charset="-122"/>
              </a:rPr>
              <a:t>小车底盘安装完成</a:t>
            </a:r>
          </a:p>
        </p:txBody>
      </p:sp>
      <p:sp>
        <p:nvSpPr>
          <p:cNvPr id="43017" name="矩形 43016"/>
          <p:cNvSpPr>
            <a:spLocks noChangeAspect="1" noTextEdit="1"/>
          </p:cNvSpPr>
          <p:nvPr/>
        </p:nvSpPr>
        <p:spPr>
          <a:xfrm flipH="1">
            <a:off x="4716463" y="27193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IMG_20171008_2216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710" y="964565"/>
            <a:ext cx="6571615" cy="492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>
                <a:ea typeface="宋体" panose="02010600030101010101" pitchFamily="2" charset="-122"/>
              </a:rPr>
              <a:t>uno</a:t>
            </a:r>
            <a:r>
              <a:rPr lang="zh-CN" altLang="en-US" sz="3600">
                <a:ea typeface="宋体" panose="02010600030101010101" pitchFamily="2" charset="-122"/>
              </a:rPr>
              <a:t>和驱动板结合</a:t>
            </a:r>
          </a:p>
        </p:txBody>
      </p:sp>
      <p:sp>
        <p:nvSpPr>
          <p:cNvPr id="43017" name="矩形 43016"/>
          <p:cNvSpPr>
            <a:spLocks noChangeAspect="1" noTextEdit="1"/>
          </p:cNvSpPr>
          <p:nvPr/>
        </p:nvSpPr>
        <p:spPr>
          <a:xfrm flipH="1">
            <a:off x="4716463" y="27193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 descr="IMG_20171009_01085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560" y="1088390"/>
            <a:ext cx="6659880" cy="499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>
                <a:ea typeface="宋体" panose="02010600030101010101" pitchFamily="2" charset="-122"/>
              </a:rPr>
              <a:t>超声波距离传感器</a:t>
            </a:r>
          </a:p>
        </p:txBody>
      </p:sp>
      <p:sp>
        <p:nvSpPr>
          <p:cNvPr id="43017" name="矩形 43016"/>
          <p:cNvSpPr>
            <a:spLocks noChangeAspect="1" noTextEdit="1"/>
          </p:cNvSpPr>
          <p:nvPr/>
        </p:nvSpPr>
        <p:spPr>
          <a:xfrm flipH="1">
            <a:off x="4716463" y="27193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4965" y="1241425"/>
            <a:ext cx="547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图：</a:t>
            </a:r>
          </a:p>
        </p:txBody>
      </p:sp>
      <p:pic>
        <p:nvPicPr>
          <p:cNvPr id="2" name="图片 1" descr="IMG_20171009_01084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4965" y="1263650"/>
            <a:ext cx="5774055" cy="433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>
                <a:ea typeface="宋体" panose="02010600030101010101" pitchFamily="2" charset="-122"/>
              </a:rPr>
              <a:t>蓝牙传感器</a:t>
            </a:r>
          </a:p>
        </p:txBody>
      </p:sp>
      <p:sp>
        <p:nvSpPr>
          <p:cNvPr id="43017" name="矩形 43016"/>
          <p:cNvSpPr>
            <a:spLocks noChangeAspect="1" noTextEdit="1"/>
          </p:cNvSpPr>
          <p:nvPr/>
        </p:nvSpPr>
        <p:spPr>
          <a:xfrm flipH="1">
            <a:off x="4716463" y="27193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6075" y="1241425"/>
            <a:ext cx="547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手机</a:t>
            </a:r>
            <a:r>
              <a:rPr lang="en-US" altLang="zh-CN"/>
              <a:t>App</a:t>
            </a:r>
            <a:r>
              <a:rPr lang="zh-CN" altLang="en-US"/>
              <a:t>：蓝牙串口助手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6075" y="1980565"/>
            <a:ext cx="547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图：</a:t>
            </a:r>
          </a:p>
        </p:txBody>
      </p:sp>
      <p:pic>
        <p:nvPicPr>
          <p:cNvPr id="2" name="图片 1" descr="IMG_20171009_01105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115" y="1791335"/>
            <a:ext cx="5469255" cy="4101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>
                <a:ea typeface="宋体" panose="02010600030101010101" pitchFamily="2" charset="-122"/>
              </a:rPr>
              <a:t>完整小车</a:t>
            </a:r>
          </a:p>
        </p:txBody>
      </p:sp>
      <p:sp>
        <p:nvSpPr>
          <p:cNvPr id="43017" name="矩形 43016"/>
          <p:cNvSpPr>
            <a:spLocks noChangeAspect="1" noTextEdit="1"/>
          </p:cNvSpPr>
          <p:nvPr/>
        </p:nvSpPr>
        <p:spPr>
          <a:xfrm flipH="1">
            <a:off x="4716463" y="27193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IMG_20171009_0111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1028700"/>
            <a:ext cx="3797300" cy="506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实验中遇到的问题及解决方案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305800" cy="4724400"/>
          </a:xfrm>
        </p:spPr>
        <p:txBody>
          <a:bodyPr/>
          <a:lstStyle/>
          <a:p>
            <a:r>
              <a:rPr lang="zh-CN" altLang="en-US" dirty="0" smtClean="0"/>
              <a:t>小车底板尺寸不合适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 smtClean="0"/>
              <a:t>磨刀磨掉</a:t>
            </a:r>
            <a:r>
              <a:rPr lang="en-US" altLang="zh-CN" dirty="0" smtClean="0"/>
              <a:t>1mm</a:t>
            </a:r>
            <a:r>
              <a:rPr lang="zh-CN" altLang="en-US" dirty="0" smtClean="0"/>
              <a:t>误差</a:t>
            </a:r>
            <a:endParaRPr lang="en-US" altLang="zh-CN" dirty="0" smtClean="0"/>
          </a:p>
          <a:p>
            <a:r>
              <a:rPr lang="zh-CN" altLang="en-US" dirty="0" smtClean="0"/>
              <a:t>轮子转向相反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调换左右轮子</a:t>
            </a:r>
            <a:endParaRPr lang="en-US" altLang="zh-CN" dirty="0" smtClean="0"/>
          </a:p>
          <a:p>
            <a:r>
              <a:rPr lang="zh-CN" altLang="en-US" dirty="0" smtClean="0"/>
              <a:t>无法运行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下载安装</a:t>
            </a:r>
            <a:r>
              <a:rPr lang="en-US" altLang="zh-CN" dirty="0" smtClean="0"/>
              <a:t>CH341SER</a:t>
            </a:r>
            <a:r>
              <a:rPr lang="zh-CN" altLang="en-US" dirty="0" smtClean="0"/>
              <a:t>安装驱动程序</a:t>
            </a:r>
            <a:endParaRPr lang="en-US" altLang="zh-CN" dirty="0" smtClean="0"/>
          </a:p>
          <a:p>
            <a:r>
              <a:rPr lang="zh-CN" altLang="en-US" dirty="0" smtClean="0"/>
              <a:t>材料不齐全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领导团结全国各族</a:t>
            </a:r>
            <a:r>
              <a:rPr lang="zh-CN" altLang="en-US" dirty="0" smtClean="0"/>
              <a:t>人民共同致富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实验中遇到的问题及解决方案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电机驱动板</a:t>
            </a:r>
            <a:r>
              <a:rPr lang="en-US" altLang="zh-CN" dirty="0" smtClean="0"/>
              <a:t>M4</a:t>
            </a:r>
            <a:r>
              <a:rPr lang="zh-CN" altLang="en-US" dirty="0" smtClean="0"/>
              <a:t>接口坏了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修改代码</a:t>
            </a:r>
            <a:r>
              <a:rPr lang="zh-CN" altLang="en-US" b="1" dirty="0" smtClean="0"/>
              <a:t>AF_DCMotor Rback_motor(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);   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M2</a:t>
            </a:r>
            <a:r>
              <a:rPr lang="zh-CN" altLang="en-US" dirty="0" smtClean="0"/>
              <a:t>接口连接马达</a:t>
            </a:r>
            <a:endParaRPr lang="en-US" altLang="zh-CN" dirty="0" smtClean="0"/>
          </a:p>
          <a:p>
            <a:r>
              <a:rPr lang="zh-CN" altLang="en-US" dirty="0" smtClean="0"/>
              <a:t>蓝</a:t>
            </a:r>
            <a:r>
              <a:rPr lang="zh-CN" altLang="en-US" dirty="0" smtClean="0"/>
              <a:t>牙与超声波传感器同电机驱动板连接有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超声波传感器无法读出</a:t>
            </a:r>
            <a:r>
              <a:rPr lang="zh-CN" altLang="en-US" dirty="0" smtClean="0"/>
              <a:t>距离、蓝牙可以连接但控制不了等问题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将传感器连接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uno</a:t>
            </a:r>
            <a:r>
              <a:rPr lang="zh-CN" altLang="en-US" dirty="0" smtClean="0"/>
              <a:t>板的内部接口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Uno</a:t>
            </a:r>
            <a:r>
              <a:rPr lang="zh-CN" altLang="en-US" dirty="0" smtClean="0"/>
              <a:t>板外部接口已与电机驱动器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电机</a:t>
            </a:r>
            <a:r>
              <a:rPr lang="zh-CN" altLang="en-US" dirty="0" smtClean="0"/>
              <a:t>驱动板连接电源时烧坏了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购买新板，等待收货</a:t>
            </a:r>
            <a:r>
              <a:rPr lang="en-US" altLang="zh-CN" dirty="0" err="1" smtClean="0"/>
              <a:t>ing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305800" cy="4724400"/>
          </a:xfrm>
        </p:spPr>
        <p:txBody>
          <a:bodyPr/>
          <a:lstStyle/>
          <a:p>
            <a:r>
              <a:rPr lang="zh-CN" altLang="en-US" dirty="0" smtClean="0"/>
              <a:t>重新购买电机驱动板</a:t>
            </a:r>
            <a:endParaRPr lang="en-US" altLang="zh-CN" dirty="0" smtClean="0"/>
          </a:p>
          <a:p>
            <a:r>
              <a:rPr lang="zh-CN" altLang="en-US" dirty="0" smtClean="0"/>
              <a:t>加入深度学习算法，实现小车自动认路</a:t>
            </a:r>
            <a:endParaRPr lang="en-US" altLang="zh-CN" dirty="0" smtClean="0"/>
          </a:p>
          <a:p>
            <a:r>
              <a:rPr lang="zh-CN" altLang="en-US" dirty="0" smtClean="0"/>
              <a:t>添加更多的传感器，增进新的功能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如液晶屏，多彩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灯，蜂鸣器等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矩形 59394"/>
          <p:cNvSpPr/>
          <p:nvPr/>
        </p:nvSpPr>
        <p:spPr>
          <a:xfrm>
            <a:off x="2209800" y="32766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85000" lnSpcReduction="20000"/>
          </a:bodyPr>
          <a:lstStyle/>
          <a:p>
            <a:pPr algn="ctr"/>
            <a:r>
              <a:rPr lang="zh-CN" altLang="en-US" sz="5400" b="1">
                <a:ln w="1905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刘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芮汐：代码，小车组装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王湘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博：代码，小车组装，制作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ppt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周耕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墨：小车组装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韩瑞琛：小车组装，制作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0" name="组合 41009"/>
          <p:cNvGrpSpPr/>
          <p:nvPr/>
        </p:nvGrpSpPr>
        <p:grpSpPr>
          <a:xfrm>
            <a:off x="1661795" y="2444115"/>
            <a:ext cx="333375" cy="304800"/>
            <a:chOff x="2078" y="1680"/>
            <a:chExt cx="1615" cy="1615"/>
          </a:xfrm>
        </p:grpSpPr>
        <p:sp>
          <p:nvSpPr>
            <p:cNvPr id="41011" name="椭圆 410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571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椭圆 410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椭圆 4101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4" name="椭圆 4101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5" name="椭圆 41014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6" name="椭圆 41015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7" name="圆角矩形 41016"/>
          <p:cNvSpPr/>
          <p:nvPr/>
        </p:nvSpPr>
        <p:spPr>
          <a:xfrm>
            <a:off x="2209800" y="2465705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器材</a:t>
            </a:r>
          </a:p>
        </p:txBody>
      </p:sp>
      <p:grpSp>
        <p:nvGrpSpPr>
          <p:cNvPr id="41018" name="组合 41017"/>
          <p:cNvGrpSpPr/>
          <p:nvPr/>
        </p:nvGrpSpPr>
        <p:grpSpPr>
          <a:xfrm>
            <a:off x="1661795" y="3200400"/>
            <a:ext cx="333375" cy="304800"/>
            <a:chOff x="2078" y="1680"/>
            <a:chExt cx="1615" cy="1615"/>
          </a:xfrm>
        </p:grpSpPr>
        <p:sp>
          <p:nvSpPr>
            <p:cNvPr id="41019" name="椭圆 41018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571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椭圆 41019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4102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41021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3" name="椭圆 4102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椭圆 4102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5" name="圆角矩形 41024"/>
          <p:cNvSpPr/>
          <p:nvPr/>
        </p:nvSpPr>
        <p:spPr>
          <a:xfrm>
            <a:off x="2209800" y="3124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Arduino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代码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1026" name="组合 41025"/>
          <p:cNvGrpSpPr/>
          <p:nvPr/>
        </p:nvGrpSpPr>
        <p:grpSpPr>
          <a:xfrm>
            <a:off x="1696720" y="3989705"/>
            <a:ext cx="333375" cy="304800"/>
            <a:chOff x="2078" y="1680"/>
            <a:chExt cx="1615" cy="1615"/>
          </a:xfrm>
        </p:grpSpPr>
        <p:sp>
          <p:nvSpPr>
            <p:cNvPr id="41027" name="椭圆 41026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571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椭圆 41027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椭圆 41028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椭圆 4102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椭圆 41030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椭圆 4103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3" name="圆角矩形 41032"/>
          <p:cNvSpPr/>
          <p:nvPr/>
        </p:nvSpPr>
        <p:spPr>
          <a:xfrm>
            <a:off x="2209800" y="3837305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具体实验情况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ea typeface="宋体" panose="02010600030101010101" pitchFamily="2" charset="-122"/>
              </a:rPr>
              <a:t>器材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ww.themegallery.com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6700" y="102900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Arduino</a:t>
            </a:r>
            <a:r>
              <a:rPr lang="en-US" altLang="zh-CN" b="1" dirty="0" smtClean="0"/>
              <a:t> UNO</a:t>
            </a:r>
          </a:p>
          <a:p>
            <a:endParaRPr lang="en-US" b="1" dirty="0" smtClean="0"/>
          </a:p>
          <a:p>
            <a:r>
              <a:rPr lang="en-US" b="1" dirty="0" smtClean="0"/>
              <a:t>BT06 Bluetooth</a:t>
            </a:r>
          </a:p>
          <a:p>
            <a:endParaRPr lang="en-US" b="1" dirty="0" smtClean="0"/>
          </a:p>
          <a:p>
            <a:r>
              <a:rPr lang="en-US" b="1" dirty="0" smtClean="0"/>
              <a:t>HC-SR04 Ultrasonic Distance Measuring</a:t>
            </a:r>
          </a:p>
          <a:p>
            <a:endParaRPr lang="en-US" b="1" dirty="0" smtClean="0"/>
          </a:p>
          <a:p>
            <a:r>
              <a:rPr lang="en-US" b="1" dirty="0" smtClean="0"/>
              <a:t>L293D Motor Drive Shield   </a:t>
            </a:r>
          </a:p>
          <a:p>
            <a:endParaRPr lang="en-US" dirty="0" smtClean="0"/>
          </a:p>
          <a:p>
            <a:r>
              <a:rPr lang="en-US" b="1" dirty="0" smtClean="0"/>
              <a:t>2WD Smart Robot Car Chassis Kit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62" name="Picture 14" descr="https://gd2.alicdn.com/imgextra/i1/2863694628/TB2vidCpodnpuFjSZPhXXbChpXa_!!2863694628.jpg_400x4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9243" y="266999"/>
            <a:ext cx="1571636" cy="1571636"/>
          </a:xfrm>
          <a:prstGeom prst="rect">
            <a:avLst/>
          </a:prstGeom>
          <a:noFill/>
        </p:spPr>
      </p:pic>
      <p:pic>
        <p:nvPicPr>
          <p:cNvPr id="2060" name="Picture 12" descr="https://gd4.alicdn.com/imgextra/i2/2833063717/TB2WPU0spXXXXbnXpXXXXXXXXXX_!!2833063717.jpg_400x400.jpg"/>
          <p:cNvPicPr>
            <a:picLocks noChangeAspect="1" noChangeArrowheads="1"/>
          </p:cNvPicPr>
          <p:nvPr/>
        </p:nvPicPr>
        <p:blipFill>
          <a:blip r:embed="rId3"/>
          <a:srcRect l="16875" t="18493" r="23124" b="17808"/>
          <a:stretch>
            <a:fillRect/>
          </a:stretch>
        </p:blipFill>
        <p:spPr bwMode="auto">
          <a:xfrm>
            <a:off x="5003485" y="1783387"/>
            <a:ext cx="1214446" cy="1176495"/>
          </a:xfrm>
          <a:prstGeom prst="rect">
            <a:avLst/>
          </a:prstGeom>
          <a:noFill/>
        </p:spPr>
      </p:pic>
      <p:pic>
        <p:nvPicPr>
          <p:cNvPr id="2050" name="Picture 2" descr="Image result for hc-sr04 ultrason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5190" y="2726688"/>
            <a:ext cx="1057275" cy="1000125"/>
          </a:xfrm>
          <a:prstGeom prst="rect">
            <a:avLst/>
          </a:prstGeom>
          <a:noFill/>
        </p:spPr>
      </p:pic>
      <p:pic>
        <p:nvPicPr>
          <p:cNvPr id="2064" name="Picture 16" descr="Qunqi L293D Motor Drive Shield For Arduino Duemilanove Mega UNO R3 AVR ATME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0400" y="3549335"/>
            <a:ext cx="1643074" cy="1643074"/>
          </a:xfrm>
          <a:prstGeom prst="rect">
            <a:avLst/>
          </a:prstGeom>
          <a:noFill/>
        </p:spPr>
      </p:pic>
      <p:pic>
        <p:nvPicPr>
          <p:cNvPr id="2076" name="Picture 28" descr="https://img.alicdn.com/imgextra/i1/132136629/TB2C02iprtlpuFjSspoXXbcDpXa_!!1321366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3473" y="4835227"/>
            <a:ext cx="1785918" cy="1785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ea typeface="宋体" panose="02010600030101010101" pitchFamily="2" charset="-122"/>
              </a:rPr>
              <a:t>器材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6700" y="102900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r>
              <a:rPr lang="zh-CN" altLang="en-US" b="1" dirty="0" smtClean="0">
                <a:sym typeface="+mn-ea"/>
              </a:rPr>
              <a:t>面包板</a:t>
            </a:r>
            <a:endParaRPr lang="zh-CN" alt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zh-CN" altLang="en-US" b="1" dirty="0" smtClean="0">
                <a:sym typeface="+mn-ea"/>
              </a:rPr>
              <a:t>导线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914400"/>
            <a:ext cx="203200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3540" y="3399790"/>
            <a:ext cx="1683385" cy="168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标题 7579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Arduino</a:t>
            </a:r>
            <a:r>
              <a:rPr lang="zh-CN" altLang="en-US">
                <a:ea typeface="宋体" panose="02010600030101010101" pitchFamily="2" charset="-122"/>
              </a:rPr>
              <a:t>代码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6700" y="1028700"/>
            <a:ext cx="345694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 smtClean="0"/>
          </a:p>
          <a:p>
            <a:pPr marL="0" indent="0">
              <a:buNone/>
            </a:pPr>
            <a:r>
              <a:rPr lang="zh-CN" altLang="en-US" sz="1400" b="1" dirty="0" smtClean="0"/>
              <a:t>#include &lt;AFMotor.h&gt;                                                               </a:t>
            </a:r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r>
              <a:rPr lang="zh-CN" altLang="en-US" sz="1400" b="1" dirty="0" smtClean="0"/>
              <a:t>AF_DCMotor Rback_motor(</a:t>
            </a: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);   </a:t>
            </a:r>
          </a:p>
          <a:p>
            <a:pPr marL="0" indent="0">
              <a:buNone/>
            </a:pPr>
            <a:r>
              <a:rPr lang="zh-CN" altLang="en-US" sz="1400" b="1" dirty="0" smtClean="0"/>
              <a:t>AF_DCMotor Lback_motor(1);</a:t>
            </a:r>
          </a:p>
          <a:p>
            <a:pPr marL="0" indent="0">
              <a:buNone/>
            </a:pPr>
            <a:r>
              <a:rPr lang="zh-CN" altLang="en-US" sz="1400" b="1" dirty="0" smtClean="0"/>
              <a:t>float RLRatio = 1.0;</a:t>
            </a:r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r>
              <a:rPr lang="zh-CN" altLang="en-US" sz="1400" b="1" dirty="0" smtClean="0"/>
              <a:t>int maxSpeed = 80;//最大速度</a:t>
            </a:r>
          </a:p>
          <a:p>
            <a:pPr marL="0" indent="0">
              <a:buNone/>
            </a:pPr>
            <a:r>
              <a:rPr lang="zh-CN" altLang="en-US" sz="1400" b="1" dirty="0" smtClean="0"/>
              <a:t>char getstr;//串口数据</a:t>
            </a:r>
          </a:p>
          <a:p>
            <a:pPr marL="0" indent="0">
              <a:buNone/>
            </a:pPr>
            <a:r>
              <a:rPr lang="zh-CN" altLang="en-US" sz="1400" b="1" dirty="0" smtClean="0"/>
              <a:t>int IntervalTime;//测距时间</a:t>
            </a:r>
          </a:p>
          <a:p>
            <a:pPr marL="0" indent="0">
              <a:buNone/>
            </a:pPr>
            <a:r>
              <a:rPr lang="zh-CN" altLang="en-US" sz="1400" b="1" dirty="0" smtClean="0"/>
              <a:t>int trig = 9;//sero1保留端口</a:t>
            </a:r>
          </a:p>
          <a:p>
            <a:pPr marL="0" indent="0">
              <a:buNone/>
            </a:pPr>
            <a:r>
              <a:rPr lang="zh-CN" altLang="en-US" sz="1400" b="1" dirty="0" smtClean="0"/>
              <a:t>int echo = 10;//sero2保留端口</a:t>
            </a:r>
          </a:p>
          <a:p>
            <a:pPr marL="0" indent="0">
              <a:buNone/>
            </a:pPr>
            <a:r>
              <a:rPr lang="zh-CN" altLang="en-US" sz="1400" b="1" dirty="0" smtClean="0"/>
              <a:t>int control=1;//0:人工控制;1:自动控制</a:t>
            </a:r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31715" y="1398905"/>
            <a:ext cx="2913380" cy="397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void setup() 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{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// put your setup code here, to run once: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Serial.begin(9600);    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Rback_motor.setSpeed(0);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Rback_motor.run(RELEASE);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Lback_motor.setSpeed(0);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Lback_motor.run(RELEASE);</a:t>
            </a:r>
            <a:endParaRPr lang="zh-CN" altLang="en-US" sz="1400" b="1" dirty="0" smtClean="0">
              <a:latin typeface="+mn-lt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delay(2000);</a:t>
            </a:r>
            <a:endParaRPr lang="zh-CN" altLang="en-US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>
                <a:sym typeface="+mn-ea"/>
              </a:rPr>
              <a:t>  //超声波测距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>
                <a:sym typeface="+mn-ea"/>
              </a:rPr>
              <a:t>  pinMode(echo, INPUT);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>
                <a:sym typeface="+mn-ea"/>
              </a:rPr>
              <a:t>  pinMode(trig, OUTPUT);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标题 7579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Arduino</a:t>
            </a:r>
            <a:r>
              <a:rPr lang="zh-CN" altLang="en-US">
                <a:ea typeface="宋体" panose="02010600030101010101" pitchFamily="2" charset="-122"/>
              </a:rPr>
              <a:t>代码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6700" y="1028700"/>
            <a:ext cx="3456940" cy="4911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void loop() </a:t>
            </a:r>
          </a:p>
          <a:p>
            <a:r>
              <a:rPr lang="zh-CN" altLang="en-US" sz="1600" b="1" dirty="0" smtClean="0"/>
              <a:t>{</a:t>
            </a:r>
          </a:p>
          <a:p>
            <a:r>
              <a:rPr lang="zh-CN" altLang="en-US" sz="1600" b="1" dirty="0" smtClean="0"/>
              <a:t>  getstr = Serial.read();</a:t>
            </a:r>
          </a:p>
          <a:p>
            <a:r>
              <a:rPr lang="zh-CN" altLang="en-US" sz="1600" b="1" dirty="0" smtClean="0"/>
              <a:t>  driver();</a:t>
            </a:r>
          </a:p>
          <a:p>
            <a:r>
              <a:rPr lang="zh-CN" altLang="en-US" sz="1600" b="1" dirty="0" smtClean="0"/>
              <a:t>  if(control==1)</a:t>
            </a:r>
          </a:p>
          <a:p>
            <a:r>
              <a:rPr lang="zh-CN" altLang="en-US" sz="1600" b="1" dirty="0" smtClean="0"/>
              <a:t>  {</a:t>
            </a:r>
          </a:p>
          <a:p>
            <a:r>
              <a:rPr lang="zh-CN" altLang="en-US" sz="1600" b="1" dirty="0" smtClean="0"/>
              <a:t>      ultrasonicCar();</a:t>
            </a:r>
          </a:p>
          <a:p>
            <a:r>
              <a:rPr lang="zh-CN" altLang="en-US" sz="1600" b="1" dirty="0" smtClean="0"/>
              <a:t>  }</a:t>
            </a:r>
          </a:p>
          <a:p>
            <a:r>
              <a:rPr lang="zh-CN" altLang="en-US" sz="1600" b="1" dirty="0" smtClean="0"/>
              <a:t>}</a:t>
            </a:r>
          </a:p>
          <a:p>
            <a:endParaRPr lang="zh-CN" altLang="en-US" sz="1600" b="1" dirty="0" smtClean="0"/>
          </a:p>
          <a:p>
            <a:endParaRPr lang="zh-CN" altLang="en-US" sz="1600" b="1" dirty="0" smtClean="0"/>
          </a:p>
          <a:p>
            <a:r>
              <a:rPr lang="zh-CN" altLang="en-US" sz="1600" b="1" dirty="0" smtClean="0"/>
              <a:t>void forward() </a:t>
            </a:r>
          </a:p>
          <a:p>
            <a:r>
              <a:rPr lang="zh-CN" altLang="en-US" sz="1600" b="1" dirty="0" smtClean="0"/>
              <a:t>{</a:t>
            </a:r>
          </a:p>
          <a:p>
            <a:r>
              <a:rPr lang="zh-CN" altLang="en-US" sz="1600" b="1" dirty="0" smtClean="0"/>
              <a:t>  Rback_motor.run(BACKWARD);</a:t>
            </a:r>
          </a:p>
          <a:p>
            <a:r>
              <a:rPr lang="zh-CN" altLang="en-US" sz="1600" b="1" dirty="0" smtClean="0"/>
              <a:t>  Lback_motor.run(BACKWARD);</a:t>
            </a:r>
          </a:p>
          <a:p>
            <a:r>
              <a:rPr lang="zh-CN" altLang="en-US" sz="1600" b="1" dirty="0" smtClean="0"/>
              <a:t>  Rback_motor.setSpeed(maxSpeed*RLRatio);</a:t>
            </a:r>
          </a:p>
          <a:p>
            <a:r>
              <a:rPr lang="zh-CN" altLang="en-US" sz="1600" b="1" dirty="0" smtClean="0"/>
              <a:t>  Lback_motor.setSpeed(maxSpeed);</a:t>
            </a:r>
          </a:p>
          <a:p>
            <a:r>
              <a:rPr lang="zh-CN" altLang="en-US" sz="1600" b="1" dirty="0" smtClean="0"/>
              <a:t>}</a:t>
            </a:r>
          </a:p>
          <a:p>
            <a:pPr marL="0" indent="0">
              <a:buNone/>
            </a:pPr>
            <a:endParaRPr lang="zh-CN" altLang="en-US" sz="1600" b="1" dirty="0" smtClean="0"/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59655" y="1091565"/>
            <a:ext cx="2913380" cy="478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void backward()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Rback_motor.run(FORWARD);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Lback_motor.run(FORWARD);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Rback_motor.setSpeed(maxSpeed*RLRatio);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Lback_motor.setSpeed(maxSpeed);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}</a:t>
            </a:r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 smtClean="0">
              <a:latin typeface="+mn-lt"/>
              <a:sym typeface="+mn-ea"/>
            </a:endParaRP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void stopcar()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Rback_motor.setSpeed(0);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Lback_motor.setSpeed(0);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Rback_motor.run(RELEASE);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Lback_motor.run(RELEASE);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标题 7579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Arduino</a:t>
            </a:r>
            <a:r>
              <a:rPr lang="zh-CN" altLang="en-US">
                <a:ea typeface="宋体" panose="02010600030101010101" pitchFamily="2" charset="-122"/>
              </a:rPr>
              <a:t>代码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66700" y="1028700"/>
            <a:ext cx="3456940" cy="4911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void left()</a:t>
            </a:r>
          </a:p>
          <a:p>
            <a:r>
              <a:rPr lang="zh-CN" altLang="en-US" sz="1600" b="1" dirty="0" smtClean="0"/>
              <a:t>{</a:t>
            </a:r>
          </a:p>
          <a:p>
            <a:r>
              <a:rPr lang="zh-CN" altLang="en-US" sz="1600" b="1" dirty="0" smtClean="0"/>
              <a:t>  Rback_motor.run(FORWARD);</a:t>
            </a:r>
          </a:p>
          <a:p>
            <a:r>
              <a:rPr lang="zh-CN" altLang="en-US" sz="1600" b="1" dirty="0" smtClean="0"/>
              <a:t>  Lback_motor.run(BACKWARD);</a:t>
            </a:r>
          </a:p>
          <a:p>
            <a:r>
              <a:rPr lang="zh-CN" altLang="en-US" sz="1600" b="1" dirty="0" smtClean="0"/>
              <a:t>  Rback_motor.setSpeed(maxSpeed*RLRatio);</a:t>
            </a:r>
          </a:p>
          <a:p>
            <a:r>
              <a:rPr lang="zh-CN" altLang="en-US" sz="1600" b="1" dirty="0" smtClean="0"/>
              <a:t>  Lback_motor.setSpeed(maxSpeed);</a:t>
            </a:r>
          </a:p>
          <a:p>
            <a:r>
              <a:rPr lang="zh-CN" altLang="en-US" sz="1600" b="1" dirty="0" smtClean="0"/>
              <a:t>}</a:t>
            </a:r>
          </a:p>
          <a:p>
            <a:endParaRPr lang="zh-CN" altLang="en-US" sz="1600" b="1" dirty="0" smtClean="0"/>
          </a:p>
          <a:p>
            <a:r>
              <a:rPr lang="zh-CN" altLang="en-US" sz="1600" b="1" dirty="0" smtClean="0"/>
              <a:t>void right()</a:t>
            </a:r>
          </a:p>
          <a:p>
            <a:r>
              <a:rPr lang="zh-CN" altLang="en-US" sz="1600" b="1" dirty="0" smtClean="0"/>
              <a:t>{</a:t>
            </a:r>
          </a:p>
          <a:p>
            <a:r>
              <a:rPr lang="zh-CN" altLang="en-US" sz="1600" b="1" dirty="0" smtClean="0"/>
              <a:t>  Rback_motor.run(BACKWARD);</a:t>
            </a:r>
          </a:p>
          <a:p>
            <a:r>
              <a:rPr lang="zh-CN" altLang="en-US" sz="1600" b="1" dirty="0" smtClean="0"/>
              <a:t>  Lback_motor.run(FORWARD);</a:t>
            </a:r>
          </a:p>
          <a:p>
            <a:r>
              <a:rPr lang="zh-CN" altLang="en-US" sz="1600" b="1" dirty="0" smtClean="0"/>
              <a:t>  Rback_motor.setSpeed(maxSpeed*RLRatio);</a:t>
            </a:r>
          </a:p>
          <a:p>
            <a:r>
              <a:rPr lang="zh-CN" altLang="en-US" sz="1600" b="1" dirty="0" smtClean="0"/>
              <a:t>  Lback_motor.setSpeed(maxSpeed);</a:t>
            </a:r>
          </a:p>
          <a:p>
            <a:r>
              <a:rPr lang="zh-CN" altLang="en-US" sz="1600" b="1" dirty="0" smtClean="0"/>
              <a:t>}</a:t>
            </a:r>
          </a:p>
          <a:p>
            <a:pPr marL="0" indent="0">
              <a:buNone/>
            </a:pPr>
            <a:endParaRPr lang="zh-CN" altLang="en-US" sz="1400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78705" y="1036320"/>
            <a:ext cx="2913380" cy="517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void driver()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if ((getstr == '&lt;')&amp;&amp;(RLRatio&gt;0.1))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RLRatio -= 0.1;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Serial.println(RLRatio);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} 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if (getstr == '&gt;')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RLRatio += 0.1;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Serial.println(RLRatio);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} 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if (getstr == '5') 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{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Serial.println("stopcar");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stopcar();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  control=0;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}</a:t>
            </a:r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 smtClean="0">
                <a:latin typeface="+mn-lt"/>
                <a:sym typeface="+mn-ea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标题 7579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ea typeface="宋体" panose="02010600030101010101" pitchFamily="2" charset="-122"/>
              </a:rPr>
              <a:t>Arduino</a:t>
            </a:r>
            <a:r>
              <a:rPr lang="zh-CN" altLang="en-US">
                <a:ea typeface="宋体" panose="02010600030101010101" pitchFamily="2" charset="-122"/>
              </a:rPr>
              <a:t>代码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2176145" y="914400"/>
            <a:ext cx="4076700" cy="491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/>
              <a:t>if (getstr == '1') </a:t>
            </a:r>
          </a:p>
          <a:p>
            <a:r>
              <a:rPr lang="zh-CN" altLang="en-US" sz="1000" b="1" dirty="0" smtClean="0"/>
              <a:t>  {</a:t>
            </a:r>
          </a:p>
          <a:p>
            <a:r>
              <a:rPr lang="zh-CN" altLang="en-US" sz="1000" b="1" dirty="0" smtClean="0"/>
              <a:t>    Serial.println("forward");</a:t>
            </a:r>
          </a:p>
          <a:p>
            <a:r>
              <a:rPr lang="zh-CN" altLang="en-US" sz="1000" b="1" dirty="0" smtClean="0"/>
              <a:t>    forward();</a:t>
            </a:r>
          </a:p>
          <a:p>
            <a:r>
              <a:rPr lang="zh-CN" altLang="en-US" sz="1000" b="1" dirty="0" smtClean="0"/>
              <a:t>    control=0;</a:t>
            </a:r>
          </a:p>
          <a:p>
            <a:r>
              <a:rPr lang="zh-CN" altLang="en-US" sz="1000" b="1" dirty="0" smtClean="0"/>
              <a:t>  }</a:t>
            </a:r>
          </a:p>
          <a:p>
            <a:r>
              <a:rPr lang="zh-CN" altLang="en-US" sz="1000" b="1" dirty="0" smtClean="0"/>
              <a:t>  if (getstr == '2') </a:t>
            </a:r>
          </a:p>
          <a:p>
            <a:r>
              <a:rPr lang="zh-CN" altLang="en-US" sz="1000" b="1" dirty="0" smtClean="0"/>
              <a:t>  {</a:t>
            </a:r>
          </a:p>
          <a:p>
            <a:r>
              <a:rPr lang="zh-CN" altLang="en-US" sz="1000" b="1" dirty="0" smtClean="0"/>
              <a:t>    Serial.println("backward");</a:t>
            </a:r>
          </a:p>
          <a:p>
            <a:r>
              <a:rPr lang="zh-CN" altLang="en-US" sz="1000" b="1" dirty="0" smtClean="0"/>
              <a:t>    backward();</a:t>
            </a:r>
          </a:p>
          <a:p>
            <a:r>
              <a:rPr lang="zh-CN" altLang="en-US" sz="1000" b="1" dirty="0" smtClean="0"/>
              <a:t>    control=0;</a:t>
            </a:r>
          </a:p>
          <a:p>
            <a:r>
              <a:rPr lang="zh-CN" altLang="en-US" sz="1000" b="1" dirty="0" smtClean="0"/>
              <a:t>  }</a:t>
            </a:r>
          </a:p>
          <a:p>
            <a:r>
              <a:rPr lang="zh-CN" altLang="en-US" sz="1000" b="1" dirty="0" smtClean="0"/>
              <a:t>  if (getstr == '3') </a:t>
            </a:r>
          </a:p>
          <a:p>
            <a:r>
              <a:rPr lang="zh-CN" altLang="en-US" sz="1000" b="1" dirty="0" smtClean="0"/>
              <a:t>  {</a:t>
            </a:r>
          </a:p>
          <a:p>
            <a:r>
              <a:rPr lang="zh-CN" altLang="en-US" sz="1000" b="1" dirty="0" smtClean="0"/>
              <a:t>    Serial.println("right");</a:t>
            </a:r>
          </a:p>
          <a:p>
            <a:r>
              <a:rPr lang="zh-CN" altLang="en-US" sz="1000" b="1" dirty="0" smtClean="0"/>
              <a:t>    right();</a:t>
            </a:r>
          </a:p>
          <a:p>
            <a:r>
              <a:rPr lang="zh-CN" altLang="en-US" sz="1000" b="1" dirty="0" smtClean="0"/>
              <a:t>    control=0;</a:t>
            </a:r>
          </a:p>
          <a:p>
            <a:r>
              <a:rPr lang="zh-CN" altLang="en-US" sz="1000" b="1" dirty="0" smtClean="0"/>
              <a:t>  }</a:t>
            </a:r>
          </a:p>
          <a:p>
            <a:r>
              <a:rPr lang="zh-CN" altLang="en-US" sz="1000" b="1" dirty="0" smtClean="0"/>
              <a:t>  if (getstr == '4') </a:t>
            </a:r>
          </a:p>
          <a:p>
            <a:r>
              <a:rPr lang="zh-CN" altLang="en-US" sz="1000" b="1" dirty="0" smtClean="0"/>
              <a:t>  {</a:t>
            </a:r>
          </a:p>
          <a:p>
            <a:r>
              <a:rPr lang="zh-CN" altLang="en-US" sz="1000" b="1" dirty="0" smtClean="0"/>
              <a:t>    Serial.println("left");</a:t>
            </a:r>
          </a:p>
          <a:p>
            <a:r>
              <a:rPr lang="zh-CN" altLang="en-US" sz="1000" b="1" dirty="0" smtClean="0"/>
              <a:t>    left();</a:t>
            </a:r>
          </a:p>
          <a:p>
            <a:r>
              <a:rPr lang="zh-CN" altLang="en-US" sz="1000" b="1" dirty="0" smtClean="0"/>
              <a:t>    control=0;</a:t>
            </a:r>
          </a:p>
          <a:p>
            <a:r>
              <a:rPr lang="zh-CN" altLang="en-US" sz="1000" b="1" dirty="0" smtClean="0"/>
              <a:t>  }</a:t>
            </a:r>
          </a:p>
          <a:p>
            <a:r>
              <a:rPr lang="zh-CN" altLang="en-US" sz="1000" b="1" dirty="0" smtClean="0"/>
              <a:t>  if (getstr=='6')</a:t>
            </a:r>
          </a:p>
          <a:p>
            <a:r>
              <a:rPr lang="zh-CN" altLang="en-US" sz="1000" b="1" dirty="0" smtClean="0"/>
              <a:t>  {</a:t>
            </a:r>
          </a:p>
          <a:p>
            <a:r>
              <a:rPr lang="zh-CN" altLang="en-US" sz="1000" b="1" dirty="0" smtClean="0"/>
              <a:t>   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90l">
  <a:themeElements>
    <a:clrScheme name="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E"/>
      </a:accent5>
      <a:accent6>
        <a:srgbClr val="53A999"/>
      </a:accent6>
      <a:hlink>
        <a:srgbClr val="D17FB6"/>
      </a:hlink>
      <a:folHlink>
        <a:srgbClr val="E3981D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ED1"/>
        </a:accent5>
        <a:accent6>
          <a:srgbClr val="81C779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B5B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E"/>
        </a:accent5>
        <a:accent6>
          <a:srgbClr val="53A999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90l">
  <a:themeElements>
    <a:clrScheme name="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E"/>
      </a:accent5>
      <a:accent6>
        <a:srgbClr val="53A999"/>
      </a:accent6>
      <a:hlink>
        <a:srgbClr val="D17FB6"/>
      </a:hlink>
      <a:folHlink>
        <a:srgbClr val="E3981D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ED1"/>
        </a:accent5>
        <a:accent6>
          <a:srgbClr val="81C779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B5B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E"/>
        </a:accent5>
        <a:accent6>
          <a:srgbClr val="53A999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cdb2004190l</Template>
  <TotalTime>41</TotalTime>
  <Words>949</Words>
  <Application>WPS 演示</Application>
  <PresentationFormat>全屏显示(4:3)</PresentationFormat>
  <Paragraphs>229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cdb2004190l</vt:lpstr>
      <vt:lpstr>1_cdb2004190l</vt:lpstr>
      <vt:lpstr>人工智能第九小组</vt:lpstr>
      <vt:lpstr>任务分工</vt:lpstr>
      <vt:lpstr>幻灯片 3</vt:lpstr>
      <vt:lpstr>器材</vt:lpstr>
      <vt:lpstr>器材</vt:lpstr>
      <vt:lpstr>Arduino代码</vt:lpstr>
      <vt:lpstr>Arduino代码</vt:lpstr>
      <vt:lpstr>Arduino代码</vt:lpstr>
      <vt:lpstr>Arduino代码</vt:lpstr>
      <vt:lpstr>小车底盘安装完成</vt:lpstr>
      <vt:lpstr>uno和驱动板结合</vt:lpstr>
      <vt:lpstr>超声波距离传感器</vt:lpstr>
      <vt:lpstr>蓝牙传感器</vt:lpstr>
      <vt:lpstr>完整小车</vt:lpstr>
      <vt:lpstr>实验中遇到的问题及解决方案</vt:lpstr>
      <vt:lpstr>实验中遇到的问题及解决方案</vt:lpstr>
      <vt:lpstr>后续任务</vt:lpstr>
      <vt:lpstr>幻灯片 18</vt:lpstr>
    </vt:vector>
  </TitlesOfParts>
  <Company>123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lenovo</dc:creator>
  <cp:lastModifiedBy>thinkpad</cp:lastModifiedBy>
  <cp:revision>6</cp:revision>
  <dcterms:created xsi:type="dcterms:W3CDTF">2009-03-17T03:36:00Z</dcterms:created>
  <dcterms:modified xsi:type="dcterms:W3CDTF">2017-10-09T00:51:10Z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