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ndresmh.com/nyctaxitrips/" TargetMode="External"/><Relationship Id="rId3" Type="http://schemas.openxmlformats.org/officeDocument/2006/relationships/hyperlink" Target="http://www.nyc.gov/html/tlc/html/about/trip_record_data.s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" lvl="0" marL="1828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rPr lang="en-US">
                <a:solidFill>
                  <a:schemeClr val="dk1"/>
                </a:solidFill>
              </a:rPr>
              <a:t>Datasets: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http://www.andresmh.com/nyctaxitrips/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http://www.nyc.gov/html/tlc/html/about/trip_record_data.shtml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Unlimited UberPool Promotion: https://www.uber.com/info/plus/newyork/</a:t>
            </a:r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777239" y="1219200"/>
            <a:ext cx="7543800" cy="2152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133600" y="3375491"/>
            <a:ext cx="61721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380"/>
              </a:spcBef>
              <a:buClr>
                <a:schemeClr val="lt1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340"/>
              </a:spcBef>
              <a:buClr>
                <a:schemeClr val="lt1"/>
              </a:buClr>
              <a:buFont typeface="Noto Sans Symbols"/>
              <a:buNone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pic"/>
          </p:nvPr>
        </p:nvSpPr>
        <p:spPr>
          <a:xfrm>
            <a:off x="1219200" y="612775"/>
            <a:ext cx="6705599" cy="2546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743200" y="3453046"/>
            <a:ext cx="5029199" cy="7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/>
        </p:nvSpPr>
        <p:spPr>
          <a:xfrm>
            <a:off x="2435351" y="3331464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3276600" y="-457199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86690" lvl="1" marL="640080" marR="0" rtl="0" algn="l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91769" lvl="2" marL="1005839" marR="0" rtl="0" algn="l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04470" lvl="4" marL="1645920" marR="0" rtl="0" algn="l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0820" lvl="5" marL="196596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05739" lvl="6" marL="224028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3360" lvl="7" marL="251460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03200" lvl="8" marL="283464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-914400" y="2133601"/>
            <a:ext cx="5181600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3124200" y="457201"/>
            <a:ext cx="45720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86690" lvl="1" marL="640080" marR="0" rtl="0" algn="l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91769" lvl="2" marL="1005839" marR="0" rtl="0" algn="l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04470" lvl="4" marL="1645920" marR="0" rtl="0" algn="l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0820" lvl="5" marL="196596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05739" lvl="6" marL="224028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3360" lvl="7" marL="251460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03200" lvl="8" marL="283464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">
    <p:bg>
      <p:bgPr>
        <a:gradFill>
          <a:gsLst>
            <a:gs pos="0">
              <a:schemeClr val="dk2"/>
            </a:gs>
            <a:gs pos="50000">
              <a:srgbClr val="C2D8F5"/>
            </a:gs>
            <a:gs pos="100000">
              <a:srgbClr val="E1EBF9"/>
            </a:gs>
          </a:gsLst>
          <a:lin ang="54000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10800000">
            <a:off x="0" y="0"/>
            <a:ext cx="9144000" cy="1291589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24285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0" y="34961"/>
            <a:ext cx="75438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52400" y="1371600"/>
            <a:ext cx="8839199" cy="411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5410" lvl="0" marL="27432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3191" lvl="1" marL="64008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8270" lvl="2" marL="1005839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Courier New"/>
              <a:buChar char="o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4939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3670" lvl="4" marL="16459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60020" lvl="5" marL="19659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4940" lvl="6" marL="22402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62560" lvl="7" marL="2514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283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605221" y="6553200"/>
            <a:ext cx="533399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828800" y="3159758"/>
            <a:ext cx="457200" cy="1034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0" rIns="0" tIns="9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111" name="Shape 111"/>
          <p:cNvSpPr txBox="1"/>
          <p:nvPr>
            <p:ph type="ctrTitle"/>
          </p:nvPr>
        </p:nvSpPr>
        <p:spPr>
          <a:xfrm>
            <a:off x="777239" y="1219200"/>
            <a:ext cx="7543800" cy="2152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133600" y="3375490"/>
            <a:ext cx="6172199" cy="68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5410" lvl="0" marL="27432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3191" lvl="1" marL="64008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8270" lvl="2" marL="1005839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4939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3670" lvl="4" marL="16459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60020" lvl="5" marL="19659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4940" lvl="6" marL="22402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62560" lvl="7" marL="2514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283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777239" y="4876800"/>
            <a:ext cx="75438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4267200" y="4074496"/>
            <a:ext cx="4572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0" y="4267366"/>
            <a:ext cx="3733800" cy="731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286000" y="1905000"/>
            <a:ext cx="6035038" cy="23500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777239" y="4876800"/>
            <a:ext cx="75438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44166" y="658367"/>
            <a:ext cx="3273552" cy="342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5410" lvl="0" marL="27432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3191" lvl="1" marL="64008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8270" lvl="2" marL="1005839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4939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3670" lvl="4" marL="16459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60020" lvl="5" marL="19659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4940" lvl="6" marL="22402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62560" lvl="7" marL="2514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283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5029200" y="658367"/>
            <a:ext cx="3273552" cy="3432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5410" lvl="0" marL="27432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3191" lvl="1" marL="64008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8270" lvl="2" marL="1005839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4939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3670" lvl="4" marL="16459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60020" lvl="5" marL="19659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4940" lvl="6" marL="22402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62560" lvl="7" marL="2514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283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1341120" y="661974"/>
            <a:ext cx="3273552" cy="639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1344166" y="1371600"/>
            <a:ext cx="3276600" cy="27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1281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4458" lvl="2" marL="100583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4939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49860" lvl="4" marL="164592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400" lvl="5" marL="196596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47319" lvl="6" marL="22402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4939" lvl="7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44779" lvl="8" marL="28346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5029200" y="661974"/>
            <a:ext cx="3273552" cy="639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4" type="body"/>
          </p:nvPr>
        </p:nvSpPr>
        <p:spPr>
          <a:xfrm>
            <a:off x="5029200" y="1371600"/>
            <a:ext cx="3273552" cy="27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1281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4458" lvl="2" marL="100583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4939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49860" lvl="4" marL="164592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400" lvl="5" marL="196596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47319" lvl="6" marL="22402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4939" lvl="7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44779" lvl="8" marL="28346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1" name="Shape 141"/>
          <p:cNvSpPr txBox="1"/>
          <p:nvPr/>
        </p:nvSpPr>
        <p:spPr>
          <a:xfrm>
            <a:off x="1056640" y="520190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780280" y="520190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777239" y="4876800"/>
            <a:ext cx="75438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77239" y="4876800"/>
            <a:ext cx="75438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">
    <p:bg>
      <p:bgPr>
        <a:gradFill>
          <a:gsLst>
            <a:gs pos="0">
              <a:schemeClr val="dk2"/>
            </a:gs>
            <a:gs pos="50000">
              <a:srgbClr val="C2D8F5"/>
            </a:gs>
            <a:gs pos="100000">
              <a:srgbClr val="E1EBF9"/>
            </a:gs>
          </a:gsLst>
          <a:lin ang="5400000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>
            <a:off x="0" y="0"/>
            <a:ext cx="9144000" cy="129159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24285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0" y="3496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52400" y="1371600"/>
            <a:ext cx="8839199" cy="41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86690" lvl="1" marL="640080" marR="0" rtl="0" algn="l">
              <a:spcBef>
                <a:spcPts val="380"/>
              </a:spcBef>
              <a:buClr>
                <a:schemeClr val="lt1"/>
              </a:buClr>
              <a:buSzPct val="59999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91769" lvl="2" marL="1005839" marR="0" rtl="0" algn="l">
              <a:spcBef>
                <a:spcPts val="340"/>
              </a:spcBef>
              <a:buClr>
                <a:schemeClr val="lt1"/>
              </a:buClr>
              <a:buSzPct val="59999"/>
              <a:buFont typeface="Courier New"/>
              <a:buChar char="o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❖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04470" lvl="4" marL="1645920" marR="0" rtl="0" algn="l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0820" lvl="5" marL="196596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05739" lvl="6" marL="224028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3360" lvl="7" marL="251460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03200" lvl="8" marL="283464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05221" y="6553200"/>
            <a:ext cx="533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5328919" y="1774588"/>
            <a:ext cx="457200" cy="1231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685800"/>
            <a:ext cx="43434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1281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9061" lvl="1" marL="64008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4138" lvl="2" marL="100583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34619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9540" lvl="4" marL="16459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1760" lvl="5" marL="19659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6679" lvl="6" marL="2240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4139" lvl="8" marL="28346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5715000" y="685800"/>
            <a:ext cx="25908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777239" y="4876800"/>
            <a:ext cx="75438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pic"/>
          </p:nvPr>
        </p:nvSpPr>
        <p:spPr>
          <a:xfrm>
            <a:off x="1219200" y="612774"/>
            <a:ext cx="6705599" cy="2546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743200" y="3453046"/>
            <a:ext cx="5029199" cy="72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7" name="Shape 167"/>
          <p:cNvSpPr txBox="1"/>
          <p:nvPr/>
        </p:nvSpPr>
        <p:spPr>
          <a:xfrm>
            <a:off x="2435350" y="3331464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777239" y="4876800"/>
            <a:ext cx="75438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77239" y="4876800"/>
            <a:ext cx="75438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3276599" y="-457198"/>
            <a:ext cx="3505198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5410" lvl="0" marL="27432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3191" lvl="1" marL="64008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8270" lvl="2" marL="1005839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4939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3670" lvl="4" marL="16459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60020" lvl="5" marL="19659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4940" lvl="6" marL="22402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62560" lvl="7" marL="2514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283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 rot="5400000">
            <a:off x="-914400" y="2133599"/>
            <a:ext cx="5181600" cy="2133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3124199" y="457201"/>
            <a:ext cx="45720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5410" lvl="0" marL="27432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3191" lvl="1" marL="64008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8270" lvl="2" marL="1005839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4939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3670" lvl="4" marL="16459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60020" lvl="5" marL="19659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4940" lvl="6" marL="22402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62560" lvl="7" marL="2514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283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86690" lvl="1" marL="640080" marR="0" rtl="0" algn="l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91769" lvl="2" marL="1005839" marR="0" rtl="0" algn="l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04470" lvl="4" marL="1645920" marR="0" rtl="0" algn="l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0820" lvl="5" marL="196596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05739" lvl="6" marL="224028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3360" lvl="7" marL="251460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03200" lvl="8" marL="283464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4267200" y="4074496"/>
            <a:ext cx="4572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0" y="4267367"/>
            <a:ext cx="3733800" cy="731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86000" y="1905000"/>
            <a:ext cx="6035039" cy="23500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344167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86690" lvl="1" marL="640080" marR="0" rtl="0" algn="l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91769" lvl="2" marL="1005839" marR="0" rtl="0" algn="l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04470" lvl="4" marL="1645920" marR="0" rtl="0" algn="l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0820" lvl="5" marL="196596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05739" lvl="6" marL="224028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3360" lvl="7" marL="251460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03200" lvl="8" marL="283464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86690" lvl="1" marL="640080" marR="0" rtl="0" algn="l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91769" lvl="2" marL="1005839" marR="0" rtl="0" algn="l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04470" lvl="4" marL="1645920" marR="0" rtl="0" algn="l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0820" lvl="5" marL="196596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05739" lvl="6" marL="224028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3360" lvl="7" marL="251460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03200" lvl="8" marL="283464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341120" y="661975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44167" y="1371600"/>
            <a:ext cx="32766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018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82880" lvl="1" marL="640080" marR="0" rtl="0" algn="l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87959" lvl="2" marL="1005839" marR="0" rtl="0" algn="l">
              <a:spcBef>
                <a:spcPts val="360"/>
              </a:spcBef>
              <a:buClr>
                <a:schemeClr val="lt1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00660" lvl="4" marL="164592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03200" lvl="5" marL="196596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98119" lvl="6" marL="224028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05739" lvl="7" marL="2514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95579" lvl="8" marL="283464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029200" y="661975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29200" y="1371600"/>
            <a:ext cx="327355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018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82880" lvl="1" marL="640080" marR="0" rtl="0" algn="l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87959" lvl="2" marL="1005839" marR="0" rtl="0" algn="l">
              <a:spcBef>
                <a:spcPts val="360"/>
              </a:spcBef>
              <a:buClr>
                <a:schemeClr val="lt1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00660" lvl="4" marL="164592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03200" lvl="5" marL="196596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98119" lvl="6" marL="224028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05739" lvl="7" marL="2514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95579" lvl="8" marL="283464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/>
        </p:nvSpPr>
        <p:spPr>
          <a:xfrm>
            <a:off x="1056640" y="520191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780280" y="520191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328919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8200" y="685800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018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5260" lvl="1" marL="640080" marR="0" rtl="0" algn="l">
              <a:spcBef>
                <a:spcPts val="44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80339" lvl="2" marL="1005839" marR="0" rtl="0" algn="l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98119" lvl="3" marL="1371600" marR="0" rtl="0" algn="l">
              <a:spcBef>
                <a:spcPts val="36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93040" lvl="4" marL="1645920" marR="0" rtl="0" algn="l">
              <a:spcBef>
                <a:spcPts val="36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87960" lvl="5" marL="1965960" marR="0" rtl="0" algn="l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82879" lvl="6" marL="2240280" marR="0" rtl="0" algn="l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90500" lvl="7" marL="2514600" marR="0" rtl="0" algn="l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80339" lvl="8" marL="2834640" marR="0" rtl="0" algn="l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5715000" y="68580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5686"/>
                </a:srgbClr>
              </a:gs>
              <a:gs pos="100000">
                <a:srgbClr val="242852">
                  <a:alpha val="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/>
          <p:nvPr/>
        </p:nvSpPr>
        <p:spPr>
          <a:xfrm rot="-1875725">
            <a:off x="1373220" y="1038439"/>
            <a:ext cx="7240619" cy="5706986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/>
          <p:nvPr/>
        </p:nvSpPr>
        <p:spPr>
          <a:xfrm rot="-3943090">
            <a:off x="-274210" y="1165874"/>
            <a:ext cx="5538471" cy="4480459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/>
          <p:nvPr/>
        </p:nvSpPr>
        <p:spPr>
          <a:xfrm rot="-1875725">
            <a:off x="3277955" y="116853"/>
            <a:ext cx="6479362" cy="4754756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1610" lvl="0" marL="27432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86690" lvl="1" marL="640080" marR="0" rtl="0" algn="l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91769" lvl="2" marL="1005839" marR="0" rtl="0" algn="l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05739" lvl="3" marL="1371600" marR="0" rtl="0" algn="l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04470" lvl="4" marL="1645920" marR="0" rtl="0" algn="l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0820" lvl="5" marL="196596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05739" lvl="6" marL="224028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3360" lvl="7" marL="251460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03200" lvl="8" marL="2834640" marR="0" rtl="0" algn="l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>
            <a:gsLst>
              <a:gs pos="0">
                <a:srgbClr val="4F4651">
                  <a:alpha val="35294"/>
                </a:srgbClr>
              </a:gs>
              <a:gs pos="100000">
                <a:srgbClr val="242852">
                  <a:alpha val="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/>
          <p:nvPr/>
        </p:nvSpPr>
        <p:spPr>
          <a:xfrm rot="-1875725">
            <a:off x="1373220" y="873965"/>
            <a:ext cx="7240618" cy="6035932"/>
          </a:xfrm>
          <a:prstGeom prst="ellipse">
            <a:avLst/>
          </a:prstGeom>
          <a:gradFill>
            <a:gsLst>
              <a:gs pos="0">
                <a:srgbClr val="C3BCC5">
                  <a:alpha val="6274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/>
          <p:nvPr/>
        </p:nvSpPr>
        <p:spPr>
          <a:xfrm rot="-3943090">
            <a:off x="-274211" y="1038048"/>
            <a:ext cx="5538472" cy="4736109"/>
          </a:xfrm>
          <a:prstGeom prst="ellipse">
            <a:avLst/>
          </a:prstGeom>
          <a:gradFill>
            <a:gsLst>
              <a:gs pos="0">
                <a:srgbClr val="C3BCC5">
                  <a:alpha val="7450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/>
          <p:nvPr/>
        </p:nvSpPr>
        <p:spPr>
          <a:xfrm rot="-1875725">
            <a:off x="3277954" y="-20175"/>
            <a:ext cx="6479361" cy="5028815"/>
          </a:xfrm>
          <a:prstGeom prst="ellipse">
            <a:avLst/>
          </a:prstGeom>
          <a:gradFill>
            <a:gsLst>
              <a:gs pos="0">
                <a:srgbClr val="C3BCC5">
                  <a:alpha val="7450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777239" y="4876800"/>
            <a:ext cx="75438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5410" lvl="0" marL="27432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2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3191" lvl="1" marL="64008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8270" lvl="2" marL="1005839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4939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3670" lvl="4" marL="16459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b="0" i="0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60020" lvl="5" marL="19659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4940" lvl="6" marL="22402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62560" lvl="7" marL="2514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lvl="8" marL="283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172200" y="6154737"/>
            <a:ext cx="2133598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822958" y="6154737"/>
            <a:ext cx="4572000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22958" y="5842000"/>
            <a:ext cx="2133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678179" y="1143000"/>
            <a:ext cx="82143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45720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b="1" lang="en-US" sz="4000">
                <a:latin typeface="Helvetica Neue"/>
                <a:ea typeface="Helvetica Neue"/>
                <a:cs typeface="Helvetica Neue"/>
                <a:sym typeface="Helvetica Neue"/>
              </a:rPr>
              <a:t>Taxis in the mist:  Weather impact on NYC taxi use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2034539" y="3985091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45720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000"/>
              <a:t>Project Proposal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000"/>
              <a:t>John Blakkan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/>
              <a:t>Rohit Nair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Andrea Pope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505200" y="6400800"/>
            <a:ext cx="53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457200" marR="0" rtl="0" algn="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W205 - Group Project Proposal</a:t>
            </a: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91" name="Shape 191"/>
          <p:cNvSpPr/>
          <p:nvPr/>
        </p:nvSpPr>
        <p:spPr>
          <a:xfrm>
            <a:off x="2133600" y="3886200"/>
            <a:ext cx="6400799" cy="892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0" y="34950"/>
            <a:ext cx="8729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New York City Taxi &amp; Uber Data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605221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8" name="Shape 198"/>
          <p:cNvSpPr txBox="1"/>
          <p:nvPr/>
        </p:nvSpPr>
        <p:spPr>
          <a:xfrm>
            <a:off x="152400" y="1540650"/>
            <a:ext cx="43287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New York City Taxi &amp; Limousine Commission (TLC) released a staggeringly detailed historical dataset covering over 1.1 billion individual taxi trips in the city from January 2009 through June 2015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428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90850" y="4977900"/>
            <a:ext cx="84528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-US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 knows it is hard to catch a taxi on a rainy day, but are there other trends less well known? How could understanding these trends better improve the number of taxis available and appropriate pricing? As a commuter, what are your best options on bad weather days?</a:t>
            </a:r>
          </a:p>
        </p:txBody>
      </p:sp>
      <p:pic>
        <p:nvPicPr>
          <p:cNvPr descr="unnamed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674" y="1540649"/>
            <a:ext cx="4235425" cy="32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50" y="0"/>
            <a:ext cx="8729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Weather Impacts on NYC Taxi Use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52400" y="2006750"/>
            <a:ext cx="4176300" cy="3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is taxi usage related to weather (temperature, precipitation, wind, …)?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inclement weather, are short trips or longer trips more prevalent?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there a socio-economic impact?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is there a type of weather that “evens” socio-economic impacts? 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much is travel impacted by weather vs. money?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behaviors are most common for beautiful days?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seasonality make a difference (e.g. taxis are used more on 50</a:t>
            </a:r>
            <a:r>
              <a:rPr baseline="30000"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days in fall, than </a:t>
            </a:r>
            <a:r>
              <a:rPr lang="en-US"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r>
              <a:rPr baseline="30000" lang="en-US"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degree days in the Spring?)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passenger count change in different weather?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- are people more willing to share a cab?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Financial - should cab companies be using their vans?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605221" y="6553200"/>
            <a:ext cx="533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descr="taxiinsnow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49" y="2571700"/>
            <a:ext cx="4626849" cy="30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52400" y="1316825"/>
            <a:ext cx="90825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Complementing the NYC TLC data set with available daily and hourly weather data during this same time period, we can look at how weather impacts traveling trends, such as: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25400"/>
            <a:ext cx="910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Data We Trust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605221" y="6553200"/>
            <a:ext cx="533399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descr="Log in | Sign Up Upload Clipart"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250" y="1824565"/>
            <a:ext cx="390048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 in | Sign Up Upload Clipart"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650" y="2027765"/>
            <a:ext cx="390048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 in | Sign Up Upload Clipart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050" y="2230965"/>
            <a:ext cx="390048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 in | Sign Up Upload Clipart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450" y="2434165"/>
            <a:ext cx="390048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 in | Sign Up Upload Clipart"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44700"/>
            <a:ext cx="390048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 in | Sign Up Upload Clipart"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47900"/>
            <a:ext cx="390048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 in | Sign Up Upload Clipart"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451100"/>
            <a:ext cx="390048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 in | Sign Up Upload Clipart"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654300"/>
            <a:ext cx="390048" cy="5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292100" y="1900505"/>
            <a:ext cx="99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NYC TLC Data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(many, many files)</a:t>
            </a:r>
          </a:p>
        </p:txBody>
      </p:sp>
      <p:pic>
        <p:nvPicPr>
          <p:cNvPr descr="weather"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984" y="3491494"/>
            <a:ext cx="1268528" cy="9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914400" y="4434701"/>
            <a:ext cx="13715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NOAA - central park station or FAA, LaGuardia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898784" y="3225800"/>
            <a:ext cx="14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York City Weather</a:t>
            </a:r>
          </a:p>
        </p:txBody>
      </p:sp>
      <p:cxnSp>
        <p:nvCxnSpPr>
          <p:cNvPr id="229" name="Shape 229"/>
          <p:cNvCxnSpPr/>
          <p:nvPr/>
        </p:nvCxnSpPr>
        <p:spPr>
          <a:xfrm>
            <a:off x="152398" y="4953000"/>
            <a:ext cx="2667001" cy="0"/>
          </a:xfrm>
          <a:prstGeom prst="straightConnector1">
            <a:avLst/>
          </a:prstGeom>
          <a:noFill/>
          <a:ln cap="flat" cmpd="sng" w="9525">
            <a:solidFill>
              <a:srgbClr val="5C99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Shape 230"/>
          <p:cNvSpPr/>
          <p:nvPr/>
        </p:nvSpPr>
        <p:spPr>
          <a:xfrm>
            <a:off x="685800" y="5177053"/>
            <a:ext cx="838201" cy="508000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Neighborhoods</a:t>
            </a:r>
          </a:p>
        </p:txBody>
      </p:sp>
      <p:sp>
        <p:nvSpPr>
          <p:cNvPr id="231" name="Shape 231"/>
          <p:cNvSpPr/>
          <p:nvPr/>
        </p:nvSpPr>
        <p:spPr>
          <a:xfrm>
            <a:off x="1409700" y="5502531"/>
            <a:ext cx="838201" cy="508000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Socio-Economic</a:t>
            </a:r>
          </a:p>
        </p:txBody>
      </p:sp>
      <p:sp>
        <p:nvSpPr>
          <p:cNvPr id="232" name="Shape 232"/>
          <p:cNvSpPr/>
          <p:nvPr/>
        </p:nvSpPr>
        <p:spPr>
          <a:xfrm>
            <a:off x="756387" y="5859195"/>
            <a:ext cx="838201" cy="508000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Weather Predictions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01347" y="1295400"/>
            <a:ext cx="2148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</a:t>
            </a:r>
          </a:p>
        </p:txBody>
      </p:sp>
      <p:cxnSp>
        <p:nvCxnSpPr>
          <p:cNvPr id="234" name="Shape 234"/>
          <p:cNvCxnSpPr/>
          <p:nvPr/>
        </p:nvCxnSpPr>
        <p:spPr>
          <a:xfrm flipH="1" rot="10800000">
            <a:off x="180497" y="1697385"/>
            <a:ext cx="2148638" cy="4414"/>
          </a:xfrm>
          <a:prstGeom prst="straightConnector1">
            <a:avLst/>
          </a:prstGeom>
          <a:noFill/>
          <a:ln cap="flat" cmpd="sng" w="9525">
            <a:solidFill>
              <a:srgbClr val="5C99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Shape 235"/>
          <p:cNvSpPr txBox="1"/>
          <p:nvPr/>
        </p:nvSpPr>
        <p:spPr>
          <a:xfrm rot="-5400000">
            <a:off x="-341400" y="2846544"/>
            <a:ext cx="12626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</a:t>
            </a:r>
          </a:p>
        </p:txBody>
      </p:sp>
      <p:sp>
        <p:nvSpPr>
          <p:cNvPr id="236" name="Shape 236"/>
          <p:cNvSpPr txBox="1"/>
          <p:nvPr/>
        </p:nvSpPr>
        <p:spPr>
          <a:xfrm rot="-5400000">
            <a:off x="-377976" y="5639844"/>
            <a:ext cx="1335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Supplemental</a:t>
            </a:r>
          </a:p>
        </p:txBody>
      </p:sp>
      <p:sp>
        <p:nvSpPr>
          <p:cNvPr id="237" name="Shape 237"/>
          <p:cNvSpPr/>
          <p:nvPr/>
        </p:nvSpPr>
        <p:spPr>
          <a:xfrm>
            <a:off x="1568451" y="6079330"/>
            <a:ext cx="838201" cy="508000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996948" y="1295400"/>
            <a:ext cx="162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3076098" y="1701800"/>
            <a:ext cx="1627326" cy="0"/>
          </a:xfrm>
          <a:prstGeom prst="straightConnector1">
            <a:avLst/>
          </a:prstGeom>
          <a:noFill/>
          <a:ln cap="flat" cmpd="sng" w="9525">
            <a:solidFill>
              <a:srgbClr val="5C99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/>
          <p:nvPr/>
        </p:nvSpPr>
        <p:spPr>
          <a:xfrm>
            <a:off x="3238932" y="2654300"/>
            <a:ext cx="1326000" cy="30015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368475" y="2837177"/>
            <a:ext cx="10668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Lake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HDFS)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x="2438400" y="2578100"/>
            <a:ext cx="762000" cy="850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3" name="Shape 243"/>
          <p:cNvCxnSpPr/>
          <p:nvPr/>
        </p:nvCxnSpPr>
        <p:spPr>
          <a:xfrm>
            <a:off x="2610801" y="3974200"/>
            <a:ext cx="465295" cy="1946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4969800" y="1295400"/>
            <a:ext cx="2249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Meaningful Schema</a:t>
            </a:r>
          </a:p>
        </p:txBody>
      </p:sp>
      <p:cxnSp>
        <p:nvCxnSpPr>
          <p:cNvPr id="245" name="Shape 245"/>
          <p:cNvCxnSpPr/>
          <p:nvPr/>
        </p:nvCxnSpPr>
        <p:spPr>
          <a:xfrm>
            <a:off x="5105400" y="1701800"/>
            <a:ext cx="1904999" cy="0"/>
          </a:xfrm>
          <a:prstGeom prst="straightConnector1">
            <a:avLst/>
          </a:prstGeom>
          <a:noFill/>
          <a:ln cap="flat" cmpd="sng" w="9525">
            <a:solidFill>
              <a:srgbClr val="5C99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Shape 246"/>
          <p:cNvSpPr txBox="1"/>
          <p:nvPr/>
        </p:nvSpPr>
        <p:spPr>
          <a:xfrm>
            <a:off x="7491518" y="1295430"/>
            <a:ext cx="1500000" cy="41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7491518" y="1701800"/>
            <a:ext cx="1500081" cy="0"/>
          </a:xfrm>
          <a:prstGeom prst="straightConnector1">
            <a:avLst/>
          </a:prstGeom>
          <a:noFill/>
          <a:ln cap="flat" cmpd="sng" w="9525">
            <a:solidFill>
              <a:srgbClr val="5C99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Shape 248"/>
          <p:cNvSpPr/>
          <p:nvPr/>
        </p:nvSpPr>
        <p:spPr>
          <a:xfrm>
            <a:off x="4724400" y="3949832"/>
            <a:ext cx="457200" cy="20518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5304135" y="3533576"/>
            <a:ext cx="2040457" cy="260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 to form suitable for reporting</a:t>
            </a: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▪"/>
            </a:pPr>
            <a:r>
              <a:rPr b="0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</a:t>
            </a: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▪"/>
            </a:pPr>
            <a:r>
              <a:rPr b="0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Join/Map Sources</a:t>
            </a: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▪"/>
            </a:pPr>
            <a:r>
              <a:rPr b="0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investigation and predictions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 TBD</a:t>
            </a:r>
          </a:p>
        </p:txBody>
      </p:sp>
      <p:sp>
        <p:nvSpPr>
          <p:cNvPr id="250" name="Shape 250"/>
          <p:cNvSpPr/>
          <p:nvPr/>
        </p:nvSpPr>
        <p:spPr>
          <a:xfrm>
            <a:off x="5410200" y="2302059"/>
            <a:ext cx="304799" cy="45296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5410200" y="2302059"/>
            <a:ext cx="304799" cy="1795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5638800" y="2874433"/>
            <a:ext cx="304799" cy="45296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5638800" y="2874433"/>
            <a:ext cx="304799" cy="1795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867400" y="2027765"/>
            <a:ext cx="304799" cy="45296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867400" y="2027765"/>
            <a:ext cx="304799" cy="1795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096000" y="2874433"/>
            <a:ext cx="304799" cy="45296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096000" y="2874433"/>
            <a:ext cx="304799" cy="1795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18250" y="2302059"/>
            <a:ext cx="304799" cy="45296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6318250" y="2302059"/>
            <a:ext cx="304799" cy="1795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Shape 260"/>
          <p:cNvCxnSpPr>
            <a:endCxn id="251" idx="0"/>
          </p:cNvCxnSpPr>
          <p:nvPr/>
        </p:nvCxnSpPr>
        <p:spPr>
          <a:xfrm flipH="1">
            <a:off x="5562599" y="2107959"/>
            <a:ext cx="450900" cy="194100"/>
          </a:xfrm>
          <a:prstGeom prst="bentConnector2">
            <a:avLst/>
          </a:prstGeom>
          <a:noFill/>
          <a:ln cap="flat" cmpd="sng" w="9525">
            <a:solidFill>
              <a:srgbClr val="5C99C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>
            <a:stCxn id="255" idx="3"/>
            <a:endCxn id="259" idx="0"/>
          </p:cNvCxnSpPr>
          <p:nvPr/>
        </p:nvCxnSpPr>
        <p:spPr>
          <a:xfrm>
            <a:off x="6172199" y="2117541"/>
            <a:ext cx="298500" cy="184500"/>
          </a:xfrm>
          <a:prstGeom prst="bentConnector2">
            <a:avLst/>
          </a:prstGeom>
          <a:noFill/>
          <a:ln cap="flat" cmpd="sng" w="9525">
            <a:solidFill>
              <a:srgbClr val="5C99C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Shape 262"/>
          <p:cNvCxnSpPr>
            <a:stCxn id="255" idx="3"/>
            <a:endCxn id="257" idx="0"/>
          </p:cNvCxnSpPr>
          <p:nvPr/>
        </p:nvCxnSpPr>
        <p:spPr>
          <a:xfrm>
            <a:off x="6172199" y="2117541"/>
            <a:ext cx="76200" cy="756900"/>
          </a:xfrm>
          <a:prstGeom prst="bentConnector2">
            <a:avLst/>
          </a:prstGeom>
          <a:noFill/>
          <a:ln cap="flat" cmpd="sng" w="9525">
            <a:solidFill>
              <a:srgbClr val="5C99C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stCxn id="255" idx="1"/>
            <a:endCxn id="253" idx="0"/>
          </p:cNvCxnSpPr>
          <p:nvPr/>
        </p:nvCxnSpPr>
        <p:spPr>
          <a:xfrm flipH="1">
            <a:off x="5791200" y="2117541"/>
            <a:ext cx="76200" cy="756900"/>
          </a:xfrm>
          <a:prstGeom prst="bentConnector2">
            <a:avLst/>
          </a:prstGeom>
          <a:noFill/>
          <a:ln cap="flat" cmpd="sng" w="9525">
            <a:solidFill>
              <a:srgbClr val="5C99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Shape 264"/>
          <p:cNvSpPr txBox="1"/>
          <p:nvPr/>
        </p:nvSpPr>
        <p:spPr>
          <a:xfrm>
            <a:off x="1987551" y="6441147"/>
            <a:ext cx="1627326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114800" y="6441147"/>
            <a:ext cx="1627326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426200" y="6441146"/>
            <a:ext cx="1627326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</a:t>
            </a:r>
          </a:p>
        </p:txBody>
      </p:sp>
      <p:sp>
        <p:nvSpPr>
          <p:cNvPr id="267" name="Shape 267"/>
          <p:cNvSpPr/>
          <p:nvPr/>
        </p:nvSpPr>
        <p:spPr>
          <a:xfrm>
            <a:off x="7881320" y="3411286"/>
            <a:ext cx="990599" cy="1077089"/>
          </a:xfrm>
          <a:prstGeom prst="flowChartMultidocument">
            <a:avLst/>
          </a:prstGeom>
          <a:solidFill>
            <a:schemeClr val="accent1"/>
          </a:solidFill>
          <a:ln cap="flat" cmpd="sng" w="25400">
            <a:solidFill>
              <a:srgbClr val="4772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Reporting / </a:t>
            </a:r>
          </a:p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Dashboards</a:t>
            </a:r>
          </a:p>
        </p:txBody>
      </p:sp>
      <p:sp>
        <p:nvSpPr>
          <p:cNvPr id="268" name="Shape 268"/>
          <p:cNvSpPr/>
          <p:nvPr/>
        </p:nvSpPr>
        <p:spPr>
          <a:xfrm>
            <a:off x="7104168" y="3937993"/>
            <a:ext cx="387350" cy="205183"/>
          </a:xfrm>
          <a:custGeom>
            <a:pathLst>
              <a:path extrusionOk="0" h="120000" w="120000">
                <a:moveTo>
                  <a:pt x="0" y="59999"/>
                </a:moveTo>
                <a:lnTo>
                  <a:pt x="2197" y="0"/>
                </a:lnTo>
                <a:lnTo>
                  <a:pt x="2197" y="29999"/>
                </a:lnTo>
                <a:lnTo>
                  <a:pt x="96162" y="29999"/>
                </a:lnTo>
                <a:lnTo>
                  <a:pt x="96162" y="0"/>
                </a:lnTo>
                <a:lnTo>
                  <a:pt x="120000" y="59999"/>
                </a:lnTo>
                <a:lnTo>
                  <a:pt x="96162" y="119999"/>
                </a:lnTo>
                <a:lnTo>
                  <a:pt x="96162" y="90000"/>
                </a:lnTo>
                <a:lnTo>
                  <a:pt x="2197" y="90000"/>
                </a:lnTo>
                <a:lnTo>
                  <a:pt x="2197" y="119999"/>
                </a:lnTo>
                <a:lnTo>
                  <a:pt x="0" y="59999"/>
                </a:lnTo>
                <a:close/>
              </a:path>
            </a:pathLst>
          </a:cu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7721217" y="4556274"/>
            <a:ext cx="1380833" cy="697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 TBD</a:t>
            </a:r>
          </a:p>
          <a:p>
            <a:pPr indent="-1905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▪"/>
            </a:pPr>
            <a:r>
              <a:rPr b="0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</a:t>
            </a:r>
          </a:p>
          <a:p>
            <a:pPr indent="-1905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▪"/>
            </a:pPr>
            <a:r>
              <a:rPr b="0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Tableau</a:t>
            </a:r>
          </a:p>
        </p:txBody>
      </p:sp>
      <p:cxnSp>
        <p:nvCxnSpPr>
          <p:cNvPr id="270" name="Shape 270"/>
          <p:cNvCxnSpPr/>
          <p:nvPr/>
        </p:nvCxnSpPr>
        <p:spPr>
          <a:xfrm flipH="1" rot="10800000">
            <a:off x="2529950" y="4914800"/>
            <a:ext cx="6702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1" name="Shape 271"/>
          <p:cNvSpPr txBox="1"/>
          <p:nvPr/>
        </p:nvSpPr>
        <p:spPr>
          <a:xfrm>
            <a:off x="5410200" y="4974225"/>
            <a:ext cx="1934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77800" lvl="0" marL="171450" rtl="0">
              <a:spcBef>
                <a:spcPts val="0"/>
              </a:spcBef>
              <a:buClr>
                <a:schemeClr val="dk2"/>
              </a:buClr>
              <a:buSzPct val="100000"/>
              <a:buFont typeface="Helvetica Neue"/>
              <a:buAutoNum type="arabicPeriod"/>
            </a:pPr>
            <a:r>
              <a:rPr lang="en-U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 to information most interested </a:t>
            </a:r>
          </a:p>
          <a:p>
            <a:pPr indent="-177800" lvl="0" marL="171450" rtl="0">
              <a:spcBef>
                <a:spcPts val="0"/>
              </a:spcBef>
              <a:buClr>
                <a:schemeClr val="dk2"/>
              </a:buClr>
              <a:buSzPct val="100000"/>
              <a:buFont typeface="Helvetica Neue"/>
              <a:buAutoNum type="arabicPeriod"/>
            </a:pPr>
            <a:r>
              <a:rPr lang="en-U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</a:p>
          <a:p>
            <a:pPr indent="-177800" lvl="0" marL="171450" rtl="0">
              <a:spcBef>
                <a:spcPts val="0"/>
              </a:spcBef>
              <a:buClr>
                <a:schemeClr val="dk2"/>
              </a:buClr>
              <a:buSzPct val="100000"/>
              <a:buFont typeface="Helvetica Neue"/>
              <a:buAutoNum type="arabicPeriod"/>
            </a:pPr>
            <a:r>
              <a:rPr lang="en-U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data</a:t>
            </a:r>
          </a:p>
          <a:p>
            <a:pPr indent="-177800" lvl="0" marL="171450" rtl="0">
              <a:spcBef>
                <a:spcPts val="0"/>
              </a:spcBef>
              <a:buClr>
                <a:schemeClr val="dk2"/>
              </a:buClr>
              <a:buSzPct val="100000"/>
              <a:buFont typeface="Helvetica Neue"/>
              <a:buAutoNum type="arabicPeriod"/>
            </a:pPr>
            <a:r>
              <a:rPr lang="en-US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to level for reporting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0" y="3496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605221" y="6553200"/>
            <a:ext cx="533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52400" y="1944525"/>
            <a:ext cx="86031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ethical and moral concerns related to analysis.</a:t>
            </a: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streaming data source under consideration is predicted/forecasted weather, for use in planning supply and/or price adjustments</a:t>
            </a: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research must support claim that taxi/weather usage is related.</a:t>
            </a: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not, we’ll need to investigate another streaming data sources for incorporation into analysis.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 of only an year’s worth of overlap between TLC and Uber’s data.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Discontinuous timeframe of Uber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0" y="3496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Open Questions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605221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570250" y="1954250"/>
            <a:ext cx="74307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85714"/>
              <a:buFont typeface="Helvetica Neue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Uber’s unlimited UberPool promotion’s effect on the market.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85714"/>
              <a:buFont typeface="Helvetica Neue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Transformation technology under consideration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85714"/>
              <a:buFont typeface="Helvetica Neue"/>
            </a:pP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SparkSQL, pyspark under consideration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85714"/>
              <a:buFont typeface="Helvetica Neue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Reporting interface TBD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85714"/>
              <a:buFont typeface="Helvetica Neue"/>
            </a:pP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Tableau and/or D3 under consideration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Gathering Socio-economic data for NYC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8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menta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menta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