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62" r:id="rId4"/>
    <p:sldId id="263" r:id="rId5"/>
    <p:sldId id="266" r:id="rId6"/>
    <p:sldId id="264" r:id="rId7"/>
    <p:sldId id="260" r:id="rId8"/>
    <p:sldId id="265" r:id="rId9"/>
  </p:sldIdLst>
  <p:sldSz cx="9144000" cy="6858000" type="screen4x3"/>
  <p:notesSz cx="6858000" cy="9144000"/>
  <p:embeddedFontLst>
    <p:embeddedFont>
      <p:font typeface="Helvetica Neue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777239" y="1219200"/>
            <a:ext cx="75438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6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133600" y="3375491"/>
            <a:ext cx="6172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380"/>
              </a:spcBef>
              <a:buClr>
                <a:schemeClr val="lt1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spcBef>
                <a:spcPts val="340"/>
              </a:spcBef>
              <a:buClr>
                <a:schemeClr val="lt1"/>
              </a:buClr>
              <a:buFont typeface="Noto Sans Symbols"/>
              <a:buNone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spcBef>
                <a:spcPts val="300"/>
              </a:spcBef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ctr" rtl="0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1219200" y="612775"/>
            <a:ext cx="6705599" cy="2546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lt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743200" y="3453046"/>
            <a:ext cx="5029199" cy="7208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435351" y="3331464"/>
            <a:ext cx="457200" cy="9233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3276600" y="-457199"/>
            <a:ext cx="3505199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81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86690" algn="l" rtl="0">
              <a:spcBef>
                <a:spcPts val="3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9" marR="0" lvl="2" indent="-191769" algn="l" rtl="0">
              <a:spcBef>
                <a:spcPts val="340"/>
              </a:spcBef>
              <a:buClr>
                <a:schemeClr val="lt1"/>
              </a:buClr>
              <a:buSzPct val="59999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205739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204470" algn="l" rtl="0">
              <a:spcBef>
                <a:spcPts val="30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21082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205739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21336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20320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 rot="5400000">
            <a:off x="-914400" y="2133601"/>
            <a:ext cx="5181600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3124200" y="457201"/>
            <a:ext cx="45720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81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86690" algn="l" rtl="0">
              <a:spcBef>
                <a:spcPts val="3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9" marR="0" lvl="2" indent="-191769" algn="l" rtl="0">
              <a:spcBef>
                <a:spcPts val="340"/>
              </a:spcBef>
              <a:buClr>
                <a:schemeClr val="lt1"/>
              </a:buClr>
              <a:buSzPct val="59999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205739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204470" algn="l" rtl="0">
              <a:spcBef>
                <a:spcPts val="30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21082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205739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21336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20320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bg>
      <p:bgPr>
        <a:gradFill>
          <a:gsLst>
            <a:gs pos="0">
              <a:schemeClr val="dk2"/>
            </a:gs>
            <a:gs pos="50000">
              <a:srgbClr val="C2D8F5"/>
            </a:gs>
            <a:gs pos="100000">
              <a:srgbClr val="E1EBF9"/>
            </a:gs>
          </a:gsLst>
          <a:lin ang="5400000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>
            <a:off x="0" y="0"/>
            <a:ext cx="9144000" cy="129159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4285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0" y="34961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52400" y="1371600"/>
            <a:ext cx="8839199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81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86690" algn="l" rtl="0">
              <a:spcBef>
                <a:spcPts val="380"/>
              </a:spcBef>
              <a:buClr>
                <a:schemeClr val="lt1"/>
              </a:buClr>
              <a:buSzPct val="59999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9" marR="0" lvl="2" indent="-191769" algn="l" rtl="0">
              <a:spcBef>
                <a:spcPts val="340"/>
              </a:spcBef>
              <a:buClr>
                <a:schemeClr val="lt1"/>
              </a:buClr>
              <a:buSzPct val="59999"/>
              <a:buFont typeface="Courier New"/>
              <a:buChar char="o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205739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❖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204470" algn="l" rtl="0">
              <a:spcBef>
                <a:spcPts val="30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21082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205739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21336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20320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5221" y="6553200"/>
            <a:ext cx="5333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2133600" y="685800"/>
            <a:ext cx="6096000" cy="3657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320" marR="0" lvl="0" indent="-181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86690" algn="l" rtl="0">
              <a:spcBef>
                <a:spcPts val="3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9" marR="0" lvl="2" indent="-191769" algn="l" rtl="0">
              <a:spcBef>
                <a:spcPts val="340"/>
              </a:spcBef>
              <a:buClr>
                <a:schemeClr val="lt1"/>
              </a:buClr>
              <a:buSzPct val="59999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205739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204470" algn="l" rtl="0">
              <a:spcBef>
                <a:spcPts val="30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21082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205739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21336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20320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4267200" y="4074496"/>
            <a:ext cx="457200" cy="10156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0" y="4267367"/>
            <a:ext cx="3733800" cy="731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286000" y="1905000"/>
            <a:ext cx="6035039" cy="23500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5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344167" y="658368"/>
            <a:ext cx="3273552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320" marR="0" lvl="0" indent="-181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86690" algn="l" rtl="0">
              <a:spcBef>
                <a:spcPts val="3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9" marR="0" lvl="2" indent="-191769" algn="l" rtl="0">
              <a:spcBef>
                <a:spcPts val="340"/>
              </a:spcBef>
              <a:buClr>
                <a:schemeClr val="lt1"/>
              </a:buClr>
              <a:buSzPct val="59999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205739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204470" algn="l" rtl="0">
              <a:spcBef>
                <a:spcPts val="30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21082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205739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21336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20320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5029200" y="658368"/>
            <a:ext cx="3273552" cy="3432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320" marR="0" lvl="0" indent="-181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86690" algn="l" rtl="0">
              <a:spcBef>
                <a:spcPts val="3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9" marR="0" lvl="2" indent="-191769" algn="l" rtl="0">
              <a:spcBef>
                <a:spcPts val="340"/>
              </a:spcBef>
              <a:buClr>
                <a:schemeClr val="lt1"/>
              </a:buClr>
              <a:buSzPct val="59999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205739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204470" algn="l" rtl="0">
              <a:spcBef>
                <a:spcPts val="30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21082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205739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21336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20320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341120" y="661975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l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44167" y="1371600"/>
            <a:ext cx="3276600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7018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82880" algn="l" rtl="0">
              <a:spcBef>
                <a:spcPts val="40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9" marR="0" lvl="2" indent="-187959" algn="l" rtl="0">
              <a:spcBef>
                <a:spcPts val="360"/>
              </a:spcBef>
              <a:buClr>
                <a:schemeClr val="lt1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205739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200660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203200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198119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•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205739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195579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029200" y="661975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l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5029200" y="1371600"/>
            <a:ext cx="3273552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7018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82880" algn="l" rtl="0">
              <a:spcBef>
                <a:spcPts val="40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9" marR="0" lvl="2" indent="-187959" algn="l" rtl="0">
              <a:spcBef>
                <a:spcPts val="360"/>
              </a:spcBef>
              <a:buClr>
                <a:schemeClr val="lt1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205739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200660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203200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198119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•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205739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195579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1056640" y="520191"/>
            <a:ext cx="457200" cy="9233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4780280" y="520191"/>
            <a:ext cx="457200" cy="9233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328919" y="1774588"/>
            <a:ext cx="457200" cy="12311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43434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320" marR="0" lvl="0" indent="-17018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75260" algn="l" rtl="0">
              <a:spcBef>
                <a:spcPts val="44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2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9" marR="0" lvl="2" indent="-180339" algn="l" rtl="0">
              <a:spcBef>
                <a:spcPts val="400"/>
              </a:spcBef>
              <a:buClr>
                <a:schemeClr val="lt1"/>
              </a:buClr>
              <a:buSzPct val="60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198119" algn="l" rtl="0">
              <a:spcBef>
                <a:spcPts val="36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193040" algn="l" rtl="0">
              <a:spcBef>
                <a:spcPts val="36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187960" algn="l" rtl="0">
              <a:spcBef>
                <a:spcPts val="40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182879" algn="l" rtl="0">
              <a:spcBef>
                <a:spcPts val="400"/>
              </a:spcBef>
              <a:buClr>
                <a:schemeClr val="lt1"/>
              </a:buClr>
              <a:buSzPct val="60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190500" algn="l" rtl="0">
              <a:spcBef>
                <a:spcPts val="40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180339" algn="l" rtl="0">
              <a:spcBef>
                <a:spcPts val="40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5715000" y="68580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4F4651">
                  <a:alpha val="35686"/>
                </a:srgbClr>
              </a:gs>
              <a:gs pos="100000">
                <a:srgbClr val="242852">
                  <a:alpha val="9803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7"/>
          <p:cNvSpPr/>
          <p:nvPr/>
        </p:nvSpPr>
        <p:spPr>
          <a:xfrm rot="-1875725">
            <a:off x="1373220" y="1038439"/>
            <a:ext cx="7240619" cy="5706986"/>
          </a:xfrm>
          <a:prstGeom prst="ellipse">
            <a:avLst/>
          </a:prstGeom>
          <a:gradFill>
            <a:gsLst>
              <a:gs pos="0">
                <a:srgbClr val="C3BCC5">
                  <a:alpha val="6666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/>
          <p:nvPr/>
        </p:nvSpPr>
        <p:spPr>
          <a:xfrm rot="-3943090">
            <a:off x="-274210" y="1165874"/>
            <a:ext cx="5538471" cy="4480459"/>
          </a:xfrm>
          <a:prstGeom prst="ellipse">
            <a:avLst/>
          </a:prstGeom>
          <a:gradFill>
            <a:gsLst>
              <a:gs pos="0">
                <a:srgbClr val="C3BCC5">
                  <a:alpha val="7843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9"/>
          <p:cNvSpPr/>
          <p:nvPr/>
        </p:nvSpPr>
        <p:spPr>
          <a:xfrm rot="-1875725">
            <a:off x="3277955" y="116853"/>
            <a:ext cx="6479362" cy="4754756"/>
          </a:xfrm>
          <a:prstGeom prst="ellipse">
            <a:avLst/>
          </a:prstGeom>
          <a:gradFill>
            <a:gsLst>
              <a:gs pos="0">
                <a:srgbClr val="C3BCC5">
                  <a:alpha val="7843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777239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133600" y="685800"/>
            <a:ext cx="6096000" cy="3657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320" marR="0" lvl="0" indent="-181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86690" algn="l" rtl="0">
              <a:spcBef>
                <a:spcPts val="3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9" marR="0" lvl="2" indent="-191769" algn="l" rtl="0">
              <a:spcBef>
                <a:spcPts val="340"/>
              </a:spcBef>
              <a:buClr>
                <a:schemeClr val="lt1"/>
              </a:buClr>
              <a:buSzPct val="59999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205739" algn="l" rtl="0">
              <a:spcBef>
                <a:spcPts val="32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204470" algn="l" rtl="0">
              <a:spcBef>
                <a:spcPts val="300"/>
              </a:spcBef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21082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205739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21336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203200" algn="l" rtl="0">
              <a:spcBef>
                <a:spcPts val="280"/>
              </a:spcBef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172200" y="61547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822959" y="6154737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22959" y="5842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678179" y="1143000"/>
            <a:ext cx="8214300" cy="215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45720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000" b="1" dirty="0"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Taxis in the mist:  Weather impact on NYC taxi use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ubTitle" idx="1"/>
          </p:nvPr>
        </p:nvSpPr>
        <p:spPr>
          <a:xfrm>
            <a:off x="2034539" y="3985091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000" dirty="0">
                <a:latin typeface="Helvetica Neue" panose="020B0604020202020204" charset="0"/>
              </a:rPr>
              <a:t>Project Update 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Helvetica Neue" panose="020B0604020202020204" charset="0"/>
                <a:sym typeface="Times New Roman"/>
              </a:rPr>
              <a:t>– </a:t>
            </a:r>
            <a:r>
              <a:rPr lang="en-US" sz="2000" dirty="0">
                <a:latin typeface="Helvetica Neue" panose="020B0604020202020204" charset="0"/>
              </a:rPr>
              <a:t>John </a:t>
            </a:r>
            <a:r>
              <a:rPr lang="en-US" sz="2000" dirty="0" err="1">
                <a:latin typeface="Helvetica Neue" panose="020B0604020202020204" charset="0"/>
              </a:rPr>
              <a:t>Blakkan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Helvetica Neue" panose="020B0604020202020204" charset="0"/>
                <a:sym typeface="Times New Roman"/>
              </a:rPr>
              <a:t>, </a:t>
            </a:r>
            <a:r>
              <a:rPr lang="en-US" sz="2000" dirty="0">
                <a:latin typeface="Helvetica Neue" panose="020B0604020202020204" charset="0"/>
              </a:rPr>
              <a:t>Rohit Nair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Helvetica Neue" panose="020B0604020202020204" charset="0"/>
                <a:sym typeface="Times New Roman"/>
              </a:rPr>
              <a:t>, Andrea Pope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505200" y="6400800"/>
            <a:ext cx="5387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0" algn="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W205 - Group Project Update </a:t>
            </a:r>
          </a:p>
        </p:txBody>
      </p:sp>
      <p:sp>
        <p:nvSpPr>
          <p:cNvPr id="191" name="Shape 191"/>
          <p:cNvSpPr/>
          <p:nvPr/>
        </p:nvSpPr>
        <p:spPr>
          <a:xfrm>
            <a:off x="2133600" y="3886200"/>
            <a:ext cx="6400799" cy="892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50" y="0"/>
            <a:ext cx="87297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Weather Impacts on NYC Taxi Use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52400" y="2539997"/>
            <a:ext cx="4176300" cy="32825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 dirty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is taxi usage related to weather (temperature, precipitation, wind, …)?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 dirty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During inclement weather, are short trips or longer trips more prevalent?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 dirty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behaviors are most common for beautiful days?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 dirty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seasonality make a difference (e.g. taxis are used more on 50</a:t>
            </a:r>
            <a:r>
              <a:rPr lang="en-US" sz="1400" baseline="30000" dirty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-US" sz="1400" dirty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days in fall, than </a:t>
            </a:r>
            <a:r>
              <a:rPr lang="en-US" sz="14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r>
              <a:rPr lang="en-US" sz="1400" baseline="300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-US" sz="1400" dirty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degree days in the Spring?)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 dirty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does passenger count change in different weather?</a:t>
            </a: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 dirty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 - are people more willing to share a cab?</a:t>
            </a: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</a:pPr>
            <a:r>
              <a:rPr lang="en-US" sz="1400" dirty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Financial - should cab companies be using their vans?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605221" y="6553200"/>
            <a:ext cx="5333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Shape 208" descr="taxiinsn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49" y="2576945"/>
            <a:ext cx="3676071" cy="245125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152400" y="1316825"/>
            <a:ext cx="9082500" cy="1814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New York City Taxi &amp; Limousine Commission (TLC) released a staggeringly detailed historical dataset covering over 1.1 billion individual taxi trips in the city from January 2009 through June 2016</a:t>
            </a:r>
          </a:p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project is complementing this data set with historical weather data during this same time period to look at how weather impacts traveling trends, such as:</a:t>
            </a:r>
          </a:p>
        </p:txBody>
      </p:sp>
      <p:sp>
        <p:nvSpPr>
          <p:cNvPr id="7" name="Shape 206"/>
          <p:cNvSpPr txBox="1">
            <a:spLocks/>
          </p:cNvSpPr>
          <p:nvPr/>
        </p:nvSpPr>
        <p:spPr>
          <a:xfrm>
            <a:off x="39286" y="5999142"/>
            <a:ext cx="8719519" cy="6048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18161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8669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9" marR="0" lvl="2" indent="-191769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Courier New"/>
              <a:buChar char="o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2057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❖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20447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21082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2057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21336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203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139700" indent="0">
              <a:spcBef>
                <a:spcPts val="0"/>
              </a:spcBef>
              <a:buClr>
                <a:srgbClr val="242852"/>
              </a:buClr>
              <a:buSzPct val="100000"/>
              <a:buNone/>
            </a:pPr>
            <a:r>
              <a:rPr lang="en-US" sz="1400" dirty="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Finally, leveraging the historical fact base, we will build a prediction model, that helps identify the number and location for cabs required given the forecast.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B0604020202020204" charset="0"/>
              </a:rPr>
              <a:t>Architectural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7927" y="4164236"/>
            <a:ext cx="2731645" cy="2452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526" y="1539358"/>
            <a:ext cx="2627901" cy="22198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2023" y="1539402"/>
            <a:ext cx="4087535" cy="22194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8035" y="1929724"/>
            <a:ext cx="1703784" cy="6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B0604020202020204" charset="0"/>
              </a:rPr>
              <a:t>Current Multiday</a:t>
            </a:r>
          </a:p>
          <a:p>
            <a:pPr algn="ctr"/>
            <a:r>
              <a:rPr lang="en-US" dirty="0">
                <a:latin typeface="Helvetica Neue" panose="020B0604020202020204" charset="0"/>
              </a:rPr>
              <a:t>Weather forecast</a:t>
            </a:r>
          </a:p>
        </p:txBody>
      </p:sp>
      <p:sp>
        <p:nvSpPr>
          <p:cNvPr id="14" name="Down Arrow 15"/>
          <p:cNvSpPr/>
          <p:nvPr/>
        </p:nvSpPr>
        <p:spPr>
          <a:xfrm>
            <a:off x="7242796" y="2650085"/>
            <a:ext cx="416061" cy="2767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15" name="Down Arrow 16"/>
          <p:cNvSpPr/>
          <p:nvPr/>
        </p:nvSpPr>
        <p:spPr>
          <a:xfrm>
            <a:off x="6077110" y="2651727"/>
            <a:ext cx="416061" cy="2767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2024" y="1560392"/>
            <a:ext cx="408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" panose="020B0604020202020204" charset="0"/>
              </a:rPr>
              <a:t>Batch layer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9873" y="1548952"/>
            <a:ext cx="258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" panose="020B0604020202020204" charset="0"/>
              </a:rPr>
              <a:t>Speed/Reliability layer</a:t>
            </a:r>
          </a:p>
        </p:txBody>
      </p:sp>
      <p:sp>
        <p:nvSpPr>
          <p:cNvPr id="18" name="Down Arrow 19"/>
          <p:cNvSpPr/>
          <p:nvPr/>
        </p:nvSpPr>
        <p:spPr>
          <a:xfrm>
            <a:off x="1397539" y="2652436"/>
            <a:ext cx="416061" cy="2767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19" name="Down Arrow 21"/>
          <p:cNvSpPr/>
          <p:nvPr/>
        </p:nvSpPr>
        <p:spPr>
          <a:xfrm>
            <a:off x="4085719" y="5065583"/>
            <a:ext cx="416061" cy="2767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20" name="Down Arrow 22"/>
          <p:cNvSpPr/>
          <p:nvPr/>
        </p:nvSpPr>
        <p:spPr>
          <a:xfrm rot="18866772">
            <a:off x="2397493" y="3859420"/>
            <a:ext cx="416061" cy="2767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21" name="Down Arrow 23"/>
          <p:cNvSpPr/>
          <p:nvPr/>
        </p:nvSpPr>
        <p:spPr>
          <a:xfrm rot="2560052">
            <a:off x="5698299" y="3856749"/>
            <a:ext cx="416061" cy="2767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60254" y="6284024"/>
            <a:ext cx="266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" panose="020B0604020202020204" charset="0"/>
              </a:rPr>
              <a:t>Analytic/Presentation layer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8035" y="3000844"/>
            <a:ext cx="1703784" cy="6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B0604020202020204" charset="0"/>
              </a:rPr>
              <a:t>Cached Forecast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85126" y="1929724"/>
            <a:ext cx="1841419" cy="6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B0604020202020204" charset="0"/>
              </a:rPr>
              <a:t>Weather History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60269" y="1929724"/>
            <a:ext cx="1841419" cy="6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B0604020202020204" charset="0"/>
              </a:rPr>
              <a:t>Ride History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98216" y="3012171"/>
            <a:ext cx="1841419" cy="6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B0604020202020204" charset="0"/>
              </a:rPr>
              <a:t>Model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73040" y="4231664"/>
            <a:ext cx="1841419" cy="6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B0604020202020204" charset="0"/>
              </a:rPr>
              <a:t>Ride Prediction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73040" y="5459660"/>
            <a:ext cx="1841419" cy="6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B0604020202020204" charset="0"/>
              </a:rPr>
              <a:t>Results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4673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B0604020202020204" charset="0"/>
              </a:rPr>
              <a:t>Architectural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7053" y="5298734"/>
            <a:ext cx="6114473" cy="13176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526" y="1539358"/>
            <a:ext cx="3594656" cy="3097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2023" y="1539358"/>
            <a:ext cx="4087535" cy="30972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B0604020202020204" charset="0"/>
            </a:endParaRPr>
          </a:p>
        </p:txBody>
      </p:sp>
      <p:sp>
        <p:nvSpPr>
          <p:cNvPr id="15" name="Down Arrow 16"/>
          <p:cNvSpPr/>
          <p:nvPr/>
        </p:nvSpPr>
        <p:spPr>
          <a:xfrm>
            <a:off x="5157286" y="3351143"/>
            <a:ext cx="416061" cy="2767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2024" y="1560392"/>
            <a:ext cx="408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" panose="020B0604020202020204" charset="0"/>
              </a:rPr>
              <a:t>Batch layer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9873" y="1548952"/>
            <a:ext cx="258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" panose="020B0604020202020204" charset="0"/>
              </a:rPr>
              <a:t>Speed/Reliability layer</a:t>
            </a:r>
          </a:p>
        </p:txBody>
      </p:sp>
      <p:sp>
        <p:nvSpPr>
          <p:cNvPr id="20" name="Down Arrow 22"/>
          <p:cNvSpPr/>
          <p:nvPr/>
        </p:nvSpPr>
        <p:spPr>
          <a:xfrm rot="18866772">
            <a:off x="3631682" y="4831975"/>
            <a:ext cx="416061" cy="2767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21" name="Down Arrow 23"/>
          <p:cNvSpPr/>
          <p:nvPr/>
        </p:nvSpPr>
        <p:spPr>
          <a:xfrm rot="2560052">
            <a:off x="4928193" y="4829304"/>
            <a:ext cx="416061" cy="2767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87053" y="5335975"/>
            <a:ext cx="611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" panose="020B0604020202020204" charset="0"/>
              </a:rPr>
              <a:t>Analytic/Presentation layer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23806" y="1735683"/>
            <a:ext cx="39657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B0604020202020204" charset="0"/>
              </a:rPr>
              <a:t>Data Ingestion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Ride data (from 3 taxi/ride-hailing databases, csv) cleaned/translated into consolidated Schema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Joined with Weather Data (US government)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Main toolchain:  HDFS/Hive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Driven by monthly release cycle of TLC data</a:t>
            </a:r>
          </a:p>
          <a:p>
            <a:endParaRPr lang="en-US" dirty="0">
              <a:latin typeface="Helvetica Neue" panose="020B0604020202020204" charset="0"/>
            </a:endParaRPr>
          </a:p>
          <a:p>
            <a:endParaRPr lang="en-US" dirty="0">
              <a:latin typeface="Helvetica Neue" panose="020B0604020202020204" charset="0"/>
            </a:endParaRPr>
          </a:p>
          <a:p>
            <a:r>
              <a:rPr lang="en-US" dirty="0">
                <a:latin typeface="Helvetica Neue" panose="020B0604020202020204" charset="0"/>
              </a:rPr>
              <a:t>Model Building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Predict demand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Model in Python (parameters in Postgres)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Updated monthly, following Data Ingestion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29872" y="1793323"/>
            <a:ext cx="35543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B0604020202020204" charset="0"/>
              </a:rPr>
              <a:t>Data ingestion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Pull from NOAA “REST” service (XML)</a:t>
            </a:r>
          </a:p>
          <a:p>
            <a:r>
              <a:rPr lang="en-US" dirty="0">
                <a:latin typeface="Helvetica Neue" panose="020B0604020202020204" charset="0"/>
              </a:rPr>
              <a:t>Speed/Reliability issues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Forecasts change several times/</a:t>
            </a:r>
            <a:r>
              <a:rPr lang="en-US" dirty="0" err="1">
                <a:latin typeface="Helvetica Neue" panose="020B0604020202020204" charset="0"/>
              </a:rPr>
              <a:t>hr</a:t>
            </a:r>
            <a:endParaRPr lang="en-US" dirty="0">
              <a:latin typeface="Helvetica Neue" panose="020B0604020202020204" charset="0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Response time of NOAA service is variable, and sometimes unreliable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&gt; 15 seconds during weekends/late evening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Not acceptable for end-user service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Main toolchain: Postgres (for cached data), Python/REST/XML.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Update cache on 10 min cycle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2470" y="5632312"/>
            <a:ext cx="59851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Predictions pre-computed from cached weather forecast and model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Stored in Hive/SQL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Results (6 day anticipated ride utilization and avg. passenger count)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Helvetica Neue" panose="020B0604020202020204" charset="0"/>
              </a:rPr>
              <a:t>Tableau User interface (prediction and historical data analysis)</a:t>
            </a:r>
          </a:p>
        </p:txBody>
      </p:sp>
    </p:spTree>
    <p:extLst>
      <p:ext uri="{BB962C8B-B14F-4D97-AF65-F5344CB8AC3E}">
        <p14:creationId xmlns:p14="http://schemas.microsoft.com/office/powerpoint/2010/main" val="231388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B0604020202020204" charset="0"/>
              </a:rPr>
              <a:t>Project Progress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7927" y="4164236"/>
            <a:ext cx="2731645" cy="2452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526" y="1539358"/>
            <a:ext cx="2627901" cy="22198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2023" y="1539402"/>
            <a:ext cx="4087535" cy="22194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8035" y="1929724"/>
            <a:ext cx="1703784" cy="6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B0604020202020204" charset="0"/>
              </a:rPr>
              <a:t>Current Multiday</a:t>
            </a:r>
          </a:p>
          <a:p>
            <a:pPr algn="ctr"/>
            <a:r>
              <a:rPr lang="en-US" dirty="0">
                <a:latin typeface="Helvetica Neue" panose="020B0604020202020204" charset="0"/>
              </a:rPr>
              <a:t>Weather forecast</a:t>
            </a:r>
          </a:p>
        </p:txBody>
      </p:sp>
      <p:sp>
        <p:nvSpPr>
          <p:cNvPr id="14" name="Down Arrow 15"/>
          <p:cNvSpPr/>
          <p:nvPr/>
        </p:nvSpPr>
        <p:spPr>
          <a:xfrm>
            <a:off x="7242796" y="2650085"/>
            <a:ext cx="416061" cy="2767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15" name="Down Arrow 16"/>
          <p:cNvSpPr/>
          <p:nvPr/>
        </p:nvSpPr>
        <p:spPr>
          <a:xfrm>
            <a:off x="6077110" y="2651727"/>
            <a:ext cx="416061" cy="2767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2024" y="1560392"/>
            <a:ext cx="408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" panose="020B0604020202020204" charset="0"/>
              </a:rPr>
              <a:t>Batch layer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9873" y="1548952"/>
            <a:ext cx="258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" panose="020B0604020202020204" charset="0"/>
              </a:rPr>
              <a:t>Speed/Reliability layer</a:t>
            </a:r>
          </a:p>
        </p:txBody>
      </p:sp>
      <p:sp>
        <p:nvSpPr>
          <p:cNvPr id="18" name="Down Arrow 19"/>
          <p:cNvSpPr/>
          <p:nvPr/>
        </p:nvSpPr>
        <p:spPr>
          <a:xfrm>
            <a:off x="1397539" y="2652436"/>
            <a:ext cx="416061" cy="2767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19" name="Down Arrow 21"/>
          <p:cNvSpPr/>
          <p:nvPr/>
        </p:nvSpPr>
        <p:spPr>
          <a:xfrm>
            <a:off x="4085719" y="5065583"/>
            <a:ext cx="416061" cy="2767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20" name="Down Arrow 22"/>
          <p:cNvSpPr/>
          <p:nvPr/>
        </p:nvSpPr>
        <p:spPr>
          <a:xfrm rot="18866772">
            <a:off x="2397493" y="3859420"/>
            <a:ext cx="416061" cy="2767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21" name="Down Arrow 23"/>
          <p:cNvSpPr/>
          <p:nvPr/>
        </p:nvSpPr>
        <p:spPr>
          <a:xfrm rot="2560052">
            <a:off x="5698299" y="3856749"/>
            <a:ext cx="416061" cy="2767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60254" y="6284024"/>
            <a:ext cx="266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" panose="020B0604020202020204" charset="0"/>
              </a:rPr>
              <a:t>Analytic/Presentation layer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8035" y="3000844"/>
            <a:ext cx="1703784" cy="6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B0604020202020204" charset="0"/>
              </a:rPr>
              <a:t>Cached Forecast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85126" y="1929724"/>
            <a:ext cx="1841419" cy="6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B0604020202020204" charset="0"/>
              </a:rPr>
              <a:t>Weather History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60269" y="1929724"/>
            <a:ext cx="1841419" cy="6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B0604020202020204" charset="0"/>
              </a:rPr>
              <a:t>Ride History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98216" y="3012171"/>
            <a:ext cx="1841419" cy="6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B0604020202020204" charset="0"/>
              </a:rPr>
              <a:t>Model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73040" y="4231664"/>
            <a:ext cx="1841419" cy="6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B0604020202020204" charset="0"/>
              </a:rPr>
              <a:t>Ride Prediction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73040" y="5459660"/>
            <a:ext cx="1841419" cy="6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B0604020202020204" charset="0"/>
              </a:rPr>
              <a:t>Results Presentation</a:t>
            </a:r>
          </a:p>
        </p:txBody>
      </p:sp>
      <p:sp>
        <p:nvSpPr>
          <p:cNvPr id="3" name="Oval 2"/>
          <p:cNvSpPr/>
          <p:nvPr/>
        </p:nvSpPr>
        <p:spPr>
          <a:xfrm>
            <a:off x="4876590" y="2352550"/>
            <a:ext cx="538476" cy="322521"/>
          </a:xfrm>
          <a:prstGeom prst="ellipse">
            <a:avLst/>
          </a:prstGeom>
          <a:solidFill>
            <a:srgbClr val="E5E94B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B0604020202020204" charset="0"/>
              </a:rPr>
              <a:t>IP</a:t>
            </a:r>
          </a:p>
        </p:txBody>
      </p:sp>
      <p:sp>
        <p:nvSpPr>
          <p:cNvPr id="29" name="Oval 28"/>
          <p:cNvSpPr/>
          <p:nvPr/>
        </p:nvSpPr>
        <p:spPr>
          <a:xfrm>
            <a:off x="7516938" y="2347963"/>
            <a:ext cx="549442" cy="322521"/>
          </a:xfrm>
          <a:prstGeom prst="ellipse">
            <a:avLst/>
          </a:prstGeom>
          <a:solidFill>
            <a:srgbClr val="E5E94B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B0604020202020204" charset="0"/>
              </a:rPr>
              <a:t>IP*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81092" y="4382917"/>
            <a:ext cx="3103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" panose="020B0604020202020204" charset="0"/>
              </a:rPr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 panose="020B0604020202020204" charset="0"/>
              </a:rPr>
              <a:t>Sample ride data set fully loaded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 panose="020B0604020202020204" charset="0"/>
              </a:rPr>
              <a:t>(100 M records; 6 months, fully loaded)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 panose="020B0604020202020204" charset="0"/>
              </a:rPr>
              <a:t>Working through mapping latitude/longitude for transformation</a:t>
            </a:r>
          </a:p>
        </p:txBody>
      </p:sp>
      <p:sp>
        <p:nvSpPr>
          <p:cNvPr id="30" name="Oval 29"/>
          <p:cNvSpPr/>
          <p:nvPr/>
        </p:nvSpPr>
        <p:spPr>
          <a:xfrm>
            <a:off x="2421778" y="3268362"/>
            <a:ext cx="538476" cy="322521"/>
          </a:xfrm>
          <a:prstGeom prst="ellipse">
            <a:avLst/>
          </a:prstGeom>
          <a:solidFill>
            <a:srgbClr val="E5E94B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B0604020202020204" charset="0"/>
              </a:rPr>
              <a:t>IP</a:t>
            </a:r>
          </a:p>
        </p:txBody>
      </p:sp>
      <p:sp>
        <p:nvSpPr>
          <p:cNvPr id="31" name="Oval 30"/>
          <p:cNvSpPr/>
          <p:nvPr/>
        </p:nvSpPr>
        <p:spPr>
          <a:xfrm>
            <a:off x="2386660" y="2349676"/>
            <a:ext cx="538476" cy="322521"/>
          </a:xfrm>
          <a:prstGeom prst="ellipse">
            <a:avLst/>
          </a:prstGeom>
          <a:solidFill>
            <a:srgbClr val="92D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B0604020202020204" charset="0"/>
              </a:rPr>
              <a:t>C</a:t>
            </a:r>
          </a:p>
        </p:txBody>
      </p:sp>
      <p:sp>
        <p:nvSpPr>
          <p:cNvPr id="32" name="Oval 31"/>
          <p:cNvSpPr/>
          <p:nvPr/>
        </p:nvSpPr>
        <p:spPr>
          <a:xfrm>
            <a:off x="5746664" y="3273393"/>
            <a:ext cx="538476" cy="322521"/>
          </a:xfrm>
          <a:prstGeom prst="ellipse">
            <a:avLst/>
          </a:prstGeom>
          <a:solidFill>
            <a:srgbClr val="E5E94B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B0604020202020204" charset="0"/>
              </a:rPr>
              <a:t>IP</a:t>
            </a:r>
          </a:p>
        </p:txBody>
      </p:sp>
      <p:sp>
        <p:nvSpPr>
          <p:cNvPr id="33" name="Oval 32"/>
          <p:cNvSpPr/>
          <p:nvPr/>
        </p:nvSpPr>
        <p:spPr>
          <a:xfrm>
            <a:off x="7079397" y="2347964"/>
            <a:ext cx="538476" cy="322521"/>
          </a:xfrm>
          <a:prstGeom prst="ellipse">
            <a:avLst/>
          </a:prstGeom>
          <a:solidFill>
            <a:srgbClr val="92D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B060402020202020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24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B0604020202020204" charset="0"/>
              </a:rPr>
              <a:t>ERD (WIP)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726" y="5206592"/>
            <a:ext cx="8700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 Neue" panose="020B0604020202020204" charset="0"/>
              </a:rPr>
              <a:t>Notes:</a:t>
            </a:r>
          </a:p>
          <a:p>
            <a:pPr marL="342900" indent="-342900">
              <a:buAutoNum type="arabicPeriod"/>
            </a:pPr>
            <a:r>
              <a:rPr lang="en-US" sz="1000" dirty="0">
                <a:latin typeface="Helvetica Neue" panose="020B0604020202020204" charset="0"/>
              </a:rPr>
              <a:t>PK = primary key; FK = foreign key</a:t>
            </a:r>
          </a:p>
          <a:p>
            <a:pPr marL="342900" indent="-342900">
              <a:buAutoNum type="arabicPeriod"/>
            </a:pPr>
            <a:r>
              <a:rPr lang="en-US" sz="1000" dirty="0">
                <a:latin typeface="Helvetica Neue" panose="020B0604020202020204" charset="0"/>
              </a:rPr>
              <a:t>Blue tables represent raw data, transformed from original sources (csv, etc.)</a:t>
            </a:r>
          </a:p>
          <a:p>
            <a:pPr marL="342900" indent="-342900">
              <a:buAutoNum type="arabicPeriod"/>
            </a:pPr>
            <a:r>
              <a:rPr lang="en-US" sz="1000" dirty="0">
                <a:latin typeface="Helvetica Neue" panose="020B0604020202020204" charset="0"/>
              </a:rPr>
              <a:t>Green tables represent aggregations created for analysis</a:t>
            </a:r>
          </a:p>
          <a:p>
            <a:pPr marL="342900" indent="-342900">
              <a:buAutoNum type="arabicPeriod"/>
            </a:pPr>
            <a:r>
              <a:rPr lang="en-US" sz="1000" dirty="0">
                <a:latin typeface="Helvetica Neue" panose="020B0604020202020204" charset="0"/>
              </a:rPr>
              <a:t>Weather: recorded time at hourly level</a:t>
            </a:r>
          </a:p>
          <a:p>
            <a:pPr marL="342900" indent="-342900">
              <a:buAutoNum type="arabicPeriod"/>
            </a:pPr>
            <a:r>
              <a:rPr lang="en-US" sz="1000" dirty="0">
                <a:latin typeface="Helvetica Neue" panose="020B0604020202020204" charset="0"/>
              </a:rPr>
              <a:t>Weather: air temperature recorded in degrees Fahrenheit</a:t>
            </a:r>
          </a:p>
          <a:p>
            <a:pPr marL="342900" indent="-342900">
              <a:buAutoNum type="arabicPeriod"/>
            </a:pPr>
            <a:r>
              <a:rPr lang="en-US" sz="1000" dirty="0">
                <a:latin typeface="Helvetica Neue" panose="020B0604020202020204" charset="0"/>
              </a:rPr>
              <a:t>Weather: weather score is an overall score, based on low/high temps, wind, and current precipitation (see documentation)</a:t>
            </a:r>
          </a:p>
          <a:p>
            <a:pPr marL="342900" indent="-342900">
              <a:buAutoNum type="arabicPeriod"/>
            </a:pPr>
            <a:r>
              <a:rPr lang="en-US" sz="1000" dirty="0">
                <a:latin typeface="Helvetica Neue" panose="020B0604020202020204" charset="0"/>
              </a:rPr>
              <a:t>Payment Types:  (1= Credit card, 2= Cash, 3= No charge, 4= Dispute, 5= Unknown, 6= Voided trip)</a:t>
            </a:r>
          </a:p>
          <a:p>
            <a:pPr marL="342900" indent="-342900">
              <a:buAutoNum type="arabicPeriod"/>
            </a:pPr>
            <a:r>
              <a:rPr lang="en-US" sz="1000" dirty="0">
                <a:latin typeface="Helvetica Neue" panose="020B0604020202020204" charset="0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6" y="1395537"/>
            <a:ext cx="8728364" cy="37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2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0" y="34961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Challenges / Questions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8605221" y="6553200"/>
            <a:ext cx="5333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52400" y="1440873"/>
            <a:ext cx="8603100" cy="5227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Helvetica Neue"/>
            </a:pPr>
            <a:r>
              <a:rPr 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100 GB of historical data, with only 6 months of taxi data loaded (it’s a large historical data set)</a:t>
            </a:r>
          </a:p>
          <a:p>
            <a: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Helvetica Neue"/>
            </a:pPr>
            <a:r>
              <a:rPr 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Converting longitude/latitude to neighborhoods (underway)</a:t>
            </a:r>
          </a:p>
          <a:p>
            <a: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Helvetica Neue"/>
            </a:pPr>
            <a:r>
              <a:rPr 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Validating technology at each step</a:t>
            </a:r>
          </a:p>
          <a:p>
            <a: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Helvetica Neue"/>
            </a:pPr>
            <a:r>
              <a:rPr 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Artificial “speed layer” (as interval is not real-time, </a:t>
            </a:r>
            <a:r>
              <a:rPr lang="en-US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</a:t>
            </a:r>
            <a:r>
              <a:rPr 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twitter), but</a:t>
            </a:r>
          </a:p>
          <a:p>
            <a: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Helvetica Neue"/>
            </a:pPr>
            <a:r>
              <a:rPr 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FHV (For Hire Vehicles)</a:t>
            </a:r>
          </a:p>
          <a:p>
            <a:pPr marL="822960" lvl="1" indent="-323850">
              <a:spcBef>
                <a:spcPts val="1200"/>
              </a:spcBef>
              <a:buClr>
                <a:srgbClr val="000000"/>
              </a:buClr>
              <a:buSzPct val="71428"/>
              <a:buFont typeface="Helvetica Neue"/>
            </a:pPr>
            <a:r>
              <a:rPr 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of trips and pickup location only</a:t>
            </a:r>
          </a:p>
          <a:p>
            <a:pPr marL="822960" lvl="1" indent="-323850">
              <a:spcBef>
                <a:spcPts val="1200"/>
              </a:spcBef>
              <a:buClr>
                <a:srgbClr val="000000"/>
              </a:buClr>
              <a:buSzPct val="71428"/>
              <a:buFont typeface="Helvetica Neue"/>
            </a:pPr>
            <a:r>
              <a:rPr 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for analysis of trip volume</a:t>
            </a:r>
          </a:p>
          <a:p>
            <a:pPr marL="457200" marR="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Helvetica Neue"/>
            </a:pPr>
            <a:r>
              <a:rPr 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 dependent on historical data providing statistically significant evidence relationship between taxi/weather usage</a:t>
            </a:r>
          </a:p>
          <a:p>
            <a:pPr marL="822960" lvl="1" indent="-323850">
              <a:spcBef>
                <a:spcPts val="1200"/>
              </a:spcBef>
              <a:buClr>
                <a:srgbClr val="000000"/>
              </a:buClr>
              <a:buSzPct val="71428"/>
              <a:buFont typeface="Helvetica Neue"/>
            </a:pPr>
            <a:r>
              <a:rPr 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not, we’ll need to investigate another streaming data sources for incorporation into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B0604020202020204" charset="0"/>
              </a:rPr>
              <a:t>Team Administration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2710" indent="0">
              <a:buNone/>
            </a:pPr>
            <a:r>
              <a:rPr lang="en-US" dirty="0">
                <a:latin typeface="Helvetica Neue" panose="020B0604020202020204" charset="0"/>
              </a:rPr>
              <a:t>Team is leveraging </a:t>
            </a:r>
            <a:r>
              <a:rPr lang="en-US" dirty="0" err="1">
                <a:latin typeface="Helvetica Neue" panose="020B0604020202020204" charset="0"/>
              </a:rPr>
              <a:t>FreedCamp</a:t>
            </a:r>
            <a:r>
              <a:rPr lang="en-US" dirty="0">
                <a:latin typeface="Helvetica Neue" panose="020B0604020202020204" charset="0"/>
              </a:rPr>
              <a:t> to organize tasks and show progress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15" y="1930401"/>
            <a:ext cx="6400168" cy="47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47208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al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670</Words>
  <Application>Microsoft Office PowerPoint</Application>
  <PresentationFormat>On-screen Show (4:3)</PresentationFormat>
  <Paragraphs>101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Helvetica Neue</vt:lpstr>
      <vt:lpstr>Times New Roman</vt:lpstr>
      <vt:lpstr>Courier New</vt:lpstr>
      <vt:lpstr>Wingdings</vt:lpstr>
      <vt:lpstr>Noto Sans Symbols</vt:lpstr>
      <vt:lpstr>Arial</vt:lpstr>
      <vt:lpstr>Elemental</vt:lpstr>
      <vt:lpstr>Taxis in the mist:  Weather impact on NYC taxi use</vt:lpstr>
      <vt:lpstr>Weather Impacts on NYC Taxi Use</vt:lpstr>
      <vt:lpstr>Architectural Overview</vt:lpstr>
      <vt:lpstr>Architectural Overview</vt:lpstr>
      <vt:lpstr>Project Progress</vt:lpstr>
      <vt:lpstr>ERD (WIP)</vt:lpstr>
      <vt:lpstr>Challenges / Questions</vt:lpstr>
      <vt:lpstr>Team Administration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Taxis in the mist:  Weather impact on NYC taxi use</dc:title>
  <dc:creator>Andrea Pope</dc:creator>
  <cp:lastModifiedBy>Andrea Pope</cp:lastModifiedBy>
  <cp:revision>10</cp:revision>
  <dcterms:modified xsi:type="dcterms:W3CDTF">2016-11-15T02:57:26Z</dcterms:modified>
</cp:coreProperties>
</file>