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bg>
      <p:bgPr>
        <a:gradFill>
          <a:gsLst>
            <a:gs pos="0">
              <a:schemeClr val="dk2"/>
            </a:gs>
            <a:gs pos="50000">
              <a:srgbClr val="C2D8F5"/>
            </a:gs>
            <a:gs pos="100000">
              <a:srgbClr val="E1EBF9"/>
            </a:gs>
          </a:gsLst>
          <a:lin ang="540001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10800000">
            <a:off x="0" y="-7"/>
            <a:ext cx="9144000" cy="968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428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2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54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05221" y="4914900"/>
            <a:ext cx="5334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"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6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317300" y="628650"/>
            <a:ext cx="3887400" cy="3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1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Taxis in the mist:  Weather impact on NYC taxi use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477150" y="4629000"/>
            <a:ext cx="5609700" cy="51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2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W205 Group </a:t>
            </a: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Update</a:t>
            </a:r>
          </a:p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John Blakkan, Rohit Nair, Andrea Pope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 stack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58850" y="3680250"/>
            <a:ext cx="8026200" cy="6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558850" y="3680250"/>
            <a:ext cx="3458100" cy="502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S3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071150" y="3680250"/>
            <a:ext cx="4513800" cy="502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EBS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58850" y="3137300"/>
            <a:ext cx="3458100" cy="5028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HDFS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071150" y="2594300"/>
            <a:ext cx="2079900" cy="1045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PostgreSQL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58850" y="2051350"/>
            <a:ext cx="3458100" cy="1045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Spark SQL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071150" y="2051350"/>
            <a:ext cx="2079900" cy="502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Storm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58850" y="1508400"/>
            <a:ext cx="5592300" cy="502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SQL/BigQuery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205250" y="1508400"/>
            <a:ext cx="2379900" cy="1045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Tableau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205250" y="2611637"/>
            <a:ext cx="2379900" cy="10284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Apache/NginX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Exploratory Analysis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50" y="1275325"/>
            <a:ext cx="3834700" cy="3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774" y="1275324"/>
            <a:ext cx="3834700" cy="348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50" y="0"/>
            <a:ext cx="8729699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 Impacts on NYC Taxi Use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" y="2310675"/>
            <a:ext cx="5696100" cy="17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Char char="▪"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is taxi usage related to weather (temperature, precipitation, wind, …)?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Char char="▪"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inclement weather, are short trips or longer trips more prevalent?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Char char="▪"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behaviors are most common for beautiful days?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Char char="▪"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seasonality make a difference (e.g. taxis are used more on 50</a:t>
            </a:r>
            <a:r>
              <a:rPr lang="en" sz="1200" b="0" i="0" u="none" strike="noStrike" cap="none" baseline="30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days in fall, than </a:t>
            </a:r>
            <a:r>
              <a:rPr lang="en"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r>
              <a:rPr lang="en" sz="1200" b="0" i="0" u="none" strike="noStrike" cap="none" baseline="30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degree days in the Spring?)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Char char="▪"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passenger count change in different weather?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Char char="•"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- are people more willing to share a cab?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Char char="•"/>
            </a:pPr>
            <a:r>
              <a:rPr lang="en" sz="12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Financial - should cab companies be using their vans?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05221" y="4914900"/>
            <a:ext cx="533399" cy="22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" sz="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Shape 77" descr="taxiinsn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1625" y="2310675"/>
            <a:ext cx="2973600" cy="17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52400" y="911418"/>
            <a:ext cx="9082500" cy="1360800"/>
          </a:xfrm>
          <a:prstGeom prst="rect">
            <a:avLst/>
          </a:prstGeom>
          <a:noFill/>
          <a:ln w="9525" cap="flat" cmpd="sng">
            <a:solidFill>
              <a:srgbClr val="242852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0" i="1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York City Taxi &amp; Limousine Commission (TLC) released a staggeringly detailed historical dataset covering over 1.1 billion individual taxi trips in the city from January 2009 through June 2016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0" i="1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project is complementing this data set with historical weather data during this same time period to look at how weather impacts traveling trends, such as: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9285" y="4499356"/>
            <a:ext cx="8719518" cy="4536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25000"/>
              <a:buFont typeface="Noto Sans Symbols"/>
              <a:buNone/>
            </a:pPr>
            <a:r>
              <a:rPr lang="en" sz="14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Finally, leveraging the historical fact base, we will build a prediction model, that helps identify the number and location for cabs required given the forecast.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815400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42852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63975" y="1106512"/>
            <a:ext cx="3891600" cy="9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3800">
                <a:solidFill>
                  <a:srgbClr val="242852"/>
                </a:solidFill>
              </a:rPr>
              <a:t>2009-2015 </a:t>
            </a:r>
            <a:r>
              <a:rPr lang="en">
                <a:solidFill>
                  <a:srgbClr val="242852"/>
                </a:solidFill>
              </a:rPr>
              <a:t>TIMEFRAME</a:t>
            </a:r>
            <a:r>
              <a:rPr lang="en" sz="4900">
                <a:solidFill>
                  <a:srgbClr val="242852"/>
                </a:solidFill>
              </a:rPr>
              <a:t> 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63975" y="2620808"/>
            <a:ext cx="3999900" cy="8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4900">
                <a:solidFill>
                  <a:srgbClr val="242852"/>
                </a:solidFill>
              </a:rPr>
              <a:t>1.15B </a:t>
            </a:r>
            <a:r>
              <a:rPr lang="en">
                <a:solidFill>
                  <a:srgbClr val="242852"/>
                </a:solidFill>
              </a:rPr>
              <a:t>RECORDS</a:t>
            </a:r>
            <a:r>
              <a:rPr lang="en" sz="4900">
                <a:solidFill>
                  <a:srgbClr val="242852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42852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650599" y="1076525"/>
            <a:ext cx="2670600" cy="99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242852"/>
                </a:solidFill>
              </a:rPr>
              <a:t>$14.6B </a:t>
            </a:r>
            <a:r>
              <a:rPr lang="en">
                <a:solidFill>
                  <a:srgbClr val="242852"/>
                </a:solidFill>
              </a:rPr>
              <a:t>REVENUE</a:t>
            </a:r>
            <a:r>
              <a:rPr lang="en" sz="4900">
                <a:solidFill>
                  <a:srgbClr val="242852"/>
                </a:solidFill>
              </a:rPr>
              <a:t>  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650599" y="4059961"/>
            <a:ext cx="3162900" cy="9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242852"/>
                </a:solidFill>
              </a:rPr>
              <a:t>5.7B mi </a:t>
            </a:r>
            <a:r>
              <a:rPr lang="en">
                <a:solidFill>
                  <a:srgbClr val="242852"/>
                </a:solidFill>
              </a:rPr>
              <a:t>TRAVELLED</a:t>
            </a:r>
            <a:r>
              <a:rPr lang="en" sz="4900">
                <a:solidFill>
                  <a:srgbClr val="242852"/>
                </a:solidFill>
              </a:rPr>
              <a:t>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74416" y="4029974"/>
            <a:ext cx="2670600" cy="9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4900">
                <a:solidFill>
                  <a:srgbClr val="242852"/>
                </a:solidFill>
              </a:rPr>
              <a:t>1.9B </a:t>
            </a:r>
            <a:r>
              <a:rPr lang="en">
                <a:solidFill>
                  <a:srgbClr val="242852"/>
                </a:solidFill>
              </a:rPr>
              <a:t>PEOPLE</a:t>
            </a:r>
            <a:r>
              <a:rPr lang="en" sz="4900">
                <a:solidFill>
                  <a:srgbClr val="242852"/>
                </a:solidFill>
              </a:rPr>
              <a:t>  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650599" y="2620808"/>
            <a:ext cx="3162900" cy="9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4900">
                <a:solidFill>
                  <a:srgbClr val="242852"/>
                </a:solidFill>
              </a:rPr>
              <a:t>40M </a:t>
            </a:r>
            <a:r>
              <a:rPr lang="en">
                <a:solidFill>
                  <a:srgbClr val="242852"/>
                </a:solidFill>
              </a:rPr>
              <a:t>RECORDS/MTH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By The Numbers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Architectural Overview</a:t>
            </a:r>
          </a:p>
        </p:txBody>
      </p:sp>
      <p:sp>
        <p:nvSpPr>
          <p:cNvPr id="98" name="Shape 98"/>
          <p:cNvSpPr/>
          <p:nvPr/>
        </p:nvSpPr>
        <p:spPr>
          <a:xfrm>
            <a:off x="2927926" y="3123176"/>
            <a:ext cx="2731644" cy="1839131"/>
          </a:xfrm>
          <a:prstGeom prst="rect">
            <a:avLst/>
          </a:prstGeom>
          <a:solidFill>
            <a:srgbClr val="9FC3E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89525" y="1154518"/>
            <a:ext cx="2627901" cy="1664884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802023" y="1154551"/>
            <a:ext cx="4087534" cy="1664618"/>
          </a:xfrm>
          <a:prstGeom prst="rect">
            <a:avLst/>
          </a:prstGeom>
          <a:solidFill>
            <a:srgbClr val="C3BCC5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28034" y="1447293"/>
            <a:ext cx="1703784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Multiday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 forecast</a:t>
            </a:r>
          </a:p>
        </p:txBody>
      </p:sp>
      <p:sp>
        <p:nvSpPr>
          <p:cNvPr id="102" name="Shape 102"/>
          <p:cNvSpPr/>
          <p:nvPr/>
        </p:nvSpPr>
        <p:spPr>
          <a:xfrm>
            <a:off x="7242796" y="1987563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077110" y="1988795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802023" y="1094093"/>
            <a:ext cx="40875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layer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29872" y="1085513"/>
            <a:ext cx="25875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Speed/Reliability layer</a:t>
            </a:r>
          </a:p>
        </p:txBody>
      </p:sp>
      <p:sp>
        <p:nvSpPr>
          <p:cNvPr id="106" name="Shape 106"/>
          <p:cNvSpPr/>
          <p:nvPr/>
        </p:nvSpPr>
        <p:spPr>
          <a:xfrm>
            <a:off x="1397538" y="1989326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85719" y="3799187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/>
          <p:nvPr/>
        </p:nvSpPr>
        <p:spPr>
          <a:xfrm rot="-2244179">
            <a:off x="2422147" y="2875706"/>
            <a:ext cx="366752" cy="2453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Shape 109"/>
          <p:cNvSpPr/>
          <p:nvPr/>
        </p:nvSpPr>
        <p:spPr>
          <a:xfrm rot="2079352">
            <a:off x="5720372" y="2875434"/>
            <a:ext cx="371913" cy="2418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2960253" y="4713017"/>
            <a:ext cx="2666989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Analytic/Presentation layer</a:t>
            </a:r>
          </a:p>
        </p:txBody>
      </p:sp>
      <p:sp>
        <p:nvSpPr>
          <p:cNvPr id="111" name="Shape 111"/>
          <p:cNvSpPr/>
          <p:nvPr/>
        </p:nvSpPr>
        <p:spPr>
          <a:xfrm>
            <a:off x="828034" y="2250632"/>
            <a:ext cx="1703784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Cached Forecast</a:t>
            </a:r>
          </a:p>
        </p:txBody>
      </p:sp>
      <p:sp>
        <p:nvSpPr>
          <p:cNvPr id="112" name="Shape 112"/>
          <p:cNvSpPr/>
          <p:nvPr/>
        </p:nvSpPr>
        <p:spPr>
          <a:xfrm>
            <a:off x="4885126" y="1447293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 History</a:t>
            </a:r>
          </a:p>
        </p:txBody>
      </p:sp>
      <p:sp>
        <p:nvSpPr>
          <p:cNvPr id="113" name="Shape 113"/>
          <p:cNvSpPr/>
          <p:nvPr/>
        </p:nvSpPr>
        <p:spPr>
          <a:xfrm>
            <a:off x="6960268" y="1447293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Ride History</a:t>
            </a:r>
          </a:p>
        </p:txBody>
      </p:sp>
      <p:sp>
        <p:nvSpPr>
          <p:cNvPr id="114" name="Shape 114"/>
          <p:cNvSpPr/>
          <p:nvPr/>
        </p:nvSpPr>
        <p:spPr>
          <a:xfrm>
            <a:off x="5798216" y="2259128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15" name="Shape 115"/>
          <p:cNvSpPr/>
          <p:nvPr/>
        </p:nvSpPr>
        <p:spPr>
          <a:xfrm>
            <a:off x="3373039" y="3173748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Ride Prediction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3373039" y="4094745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Architectural Overview</a:t>
            </a:r>
          </a:p>
        </p:txBody>
      </p:sp>
      <p:sp>
        <p:nvSpPr>
          <p:cNvPr id="123" name="Shape 123"/>
          <p:cNvSpPr/>
          <p:nvPr/>
        </p:nvSpPr>
        <p:spPr>
          <a:xfrm>
            <a:off x="1487053" y="3974050"/>
            <a:ext cx="6114473" cy="988258"/>
          </a:xfrm>
          <a:prstGeom prst="rect">
            <a:avLst/>
          </a:prstGeom>
          <a:solidFill>
            <a:srgbClr val="9FC3E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9525" y="1154518"/>
            <a:ext cx="3594656" cy="2322973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802023" y="1154518"/>
            <a:ext cx="4087534" cy="2322972"/>
          </a:xfrm>
          <a:prstGeom prst="rect">
            <a:avLst/>
          </a:prstGeom>
          <a:solidFill>
            <a:srgbClr val="C3BCC5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5157285" y="2284757"/>
            <a:ext cx="416100" cy="207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802023" y="1170293"/>
            <a:ext cx="408753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1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layer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29872" y="1161713"/>
            <a:ext cx="2587554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1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Speed/Reliability layer</a:t>
            </a:r>
          </a:p>
        </p:txBody>
      </p:sp>
      <p:sp>
        <p:nvSpPr>
          <p:cNvPr id="129" name="Shape 129"/>
          <p:cNvSpPr/>
          <p:nvPr/>
        </p:nvSpPr>
        <p:spPr>
          <a:xfrm rot="-2244179">
            <a:off x="3656336" y="3605122"/>
            <a:ext cx="366752" cy="2453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/>
          <p:nvPr/>
        </p:nvSpPr>
        <p:spPr>
          <a:xfrm rot="2079352">
            <a:off x="4950267" y="3604850"/>
            <a:ext cx="371913" cy="2418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487053" y="4001981"/>
            <a:ext cx="61144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1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Analytic/Presentation layer</a:t>
            </a:r>
          </a:p>
        </p:txBody>
      </p:sp>
      <p:sp>
        <p:nvSpPr>
          <p:cNvPr id="132" name="Shape 132"/>
          <p:cNvSpPr/>
          <p:nvPr/>
        </p:nvSpPr>
        <p:spPr>
          <a:xfrm>
            <a:off x="4923805" y="1307662"/>
            <a:ext cx="3965699" cy="21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Ride data (from 3 taxi/ride-hailing databases, csv) cleaned/translated into consolidated Schema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with Weather Data (US government)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toolchain:  HDFS/Hive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Driven by monthly release cycle of TLC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Building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 demand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in Python (parameters in Postgres)</a:t>
            </a:r>
          </a:p>
          <a:p>
            <a:pPr marL="285750" marR="0" lvl="2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Updated monthly, following Data Ingestion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529872" y="1344992"/>
            <a:ext cx="3554309" cy="20082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from NOAA “REST” service (XML)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Speed/Reliability issues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Forecasts change several times/hr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 of NOAA service is variable, and sometimes unreliable</a:t>
            </a:r>
          </a:p>
          <a:p>
            <a:pPr marL="285750" marR="0" lvl="2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15 seconds during weekends/late evening</a:t>
            </a:r>
          </a:p>
          <a:p>
            <a:pPr marL="285750" marR="0" lvl="2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acceptable for end-user service</a:t>
            </a:r>
          </a:p>
          <a:p>
            <a:pPr marL="285750" marR="0" lvl="2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toolchain: Postgres (for cached data), Python/REST/XML.</a:t>
            </a:r>
          </a:p>
          <a:p>
            <a:pPr marL="285750" marR="0" lvl="2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cache on 10 min cycle</a:t>
            </a:r>
          </a:p>
        </p:txBody>
      </p:sp>
      <p:sp>
        <p:nvSpPr>
          <p:cNvPr id="134" name="Shape 134"/>
          <p:cNvSpPr/>
          <p:nvPr/>
        </p:nvSpPr>
        <p:spPr>
          <a:xfrm>
            <a:off x="1542470" y="4224234"/>
            <a:ext cx="5985164" cy="715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Predictions pre-computed from cached weather forecast and model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in Hive/SQL</a:t>
            </a:r>
          </a:p>
          <a:p>
            <a:pPr marL="285750" marR="0" lvl="1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(6 day anticipated ride utilization and avg. passenger count)</a:t>
            </a:r>
          </a:p>
          <a:p>
            <a:pPr marL="28575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Tableau User interface (prediction and historical data analysis)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Progress</a:t>
            </a:r>
          </a:p>
        </p:txBody>
      </p:sp>
      <p:sp>
        <p:nvSpPr>
          <p:cNvPr id="141" name="Shape 141"/>
          <p:cNvSpPr/>
          <p:nvPr/>
        </p:nvSpPr>
        <p:spPr>
          <a:xfrm>
            <a:off x="2927926" y="3123176"/>
            <a:ext cx="2731644" cy="1839131"/>
          </a:xfrm>
          <a:prstGeom prst="rect">
            <a:avLst/>
          </a:prstGeom>
          <a:solidFill>
            <a:srgbClr val="9FC3E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89525" y="1154518"/>
            <a:ext cx="2627901" cy="1664884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802023" y="1154551"/>
            <a:ext cx="4087534" cy="1664618"/>
          </a:xfrm>
          <a:prstGeom prst="rect">
            <a:avLst/>
          </a:prstGeom>
          <a:solidFill>
            <a:srgbClr val="C3BCC5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28034" y="1447293"/>
            <a:ext cx="1703784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Multiday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 forecast</a:t>
            </a:r>
          </a:p>
        </p:txBody>
      </p:sp>
      <p:sp>
        <p:nvSpPr>
          <p:cNvPr id="145" name="Shape 145"/>
          <p:cNvSpPr/>
          <p:nvPr/>
        </p:nvSpPr>
        <p:spPr>
          <a:xfrm>
            <a:off x="7242796" y="1987563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077110" y="1988795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802023" y="1094093"/>
            <a:ext cx="40875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1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layer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29872" y="1085513"/>
            <a:ext cx="2587500" cy="23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1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Speed/Reliability layer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7538" y="1989326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085719" y="3799187"/>
            <a:ext cx="416060" cy="2075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Shape 151"/>
          <p:cNvSpPr/>
          <p:nvPr/>
        </p:nvSpPr>
        <p:spPr>
          <a:xfrm rot="-2244179">
            <a:off x="2422147" y="2875706"/>
            <a:ext cx="366752" cy="2453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Shape 152"/>
          <p:cNvSpPr/>
          <p:nvPr/>
        </p:nvSpPr>
        <p:spPr>
          <a:xfrm rot="2079352">
            <a:off x="5720372" y="2875434"/>
            <a:ext cx="371913" cy="2418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2960253" y="4713017"/>
            <a:ext cx="2666989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400" b="1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Analytic/Presentation layer</a:t>
            </a:r>
          </a:p>
        </p:txBody>
      </p:sp>
      <p:sp>
        <p:nvSpPr>
          <p:cNvPr id="154" name="Shape 154"/>
          <p:cNvSpPr/>
          <p:nvPr/>
        </p:nvSpPr>
        <p:spPr>
          <a:xfrm>
            <a:off x="828034" y="2250632"/>
            <a:ext cx="1703784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Cached Forecast</a:t>
            </a:r>
          </a:p>
        </p:txBody>
      </p:sp>
      <p:sp>
        <p:nvSpPr>
          <p:cNvPr id="155" name="Shape 155"/>
          <p:cNvSpPr/>
          <p:nvPr/>
        </p:nvSpPr>
        <p:spPr>
          <a:xfrm>
            <a:off x="4885126" y="1447293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 History</a:t>
            </a:r>
          </a:p>
        </p:txBody>
      </p:sp>
      <p:sp>
        <p:nvSpPr>
          <p:cNvPr id="156" name="Shape 156"/>
          <p:cNvSpPr/>
          <p:nvPr/>
        </p:nvSpPr>
        <p:spPr>
          <a:xfrm>
            <a:off x="6960268" y="1447293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Ride History</a:t>
            </a:r>
          </a:p>
        </p:txBody>
      </p:sp>
      <p:sp>
        <p:nvSpPr>
          <p:cNvPr id="157" name="Shape 157"/>
          <p:cNvSpPr/>
          <p:nvPr/>
        </p:nvSpPr>
        <p:spPr>
          <a:xfrm>
            <a:off x="5798216" y="2259128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58" name="Shape 158"/>
          <p:cNvSpPr/>
          <p:nvPr/>
        </p:nvSpPr>
        <p:spPr>
          <a:xfrm>
            <a:off x="3373039" y="3173748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Ride Prediction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3373039" y="4094745"/>
            <a:ext cx="1841418" cy="499747"/>
          </a:xfrm>
          <a:prstGeom prst="rect">
            <a:avLst/>
          </a:prstGeom>
          <a:solidFill>
            <a:srgbClr val="477298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Presentation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4876589" y="1764412"/>
            <a:ext cx="538475" cy="241890"/>
          </a:xfrm>
          <a:prstGeom prst="ellipse">
            <a:avLst/>
          </a:prstGeom>
          <a:solidFill>
            <a:srgbClr val="E5E94B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</a:t>
            </a:r>
          </a:p>
        </p:txBody>
      </p:sp>
      <p:sp>
        <p:nvSpPr>
          <p:cNvPr id="161" name="Shape 161"/>
          <p:cNvSpPr/>
          <p:nvPr/>
        </p:nvSpPr>
        <p:spPr>
          <a:xfrm>
            <a:off x="7516938" y="1760972"/>
            <a:ext cx="549441" cy="241890"/>
          </a:xfrm>
          <a:prstGeom prst="ellipse">
            <a:avLst/>
          </a:prstGeom>
          <a:solidFill>
            <a:srgbClr val="E5E94B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IP*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881092" y="3287187"/>
            <a:ext cx="3103418" cy="761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 ride data set fully loaded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(100 M records; 6 months, fully loaded)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through mapping latitude/longitude for transformation</a:t>
            </a:r>
          </a:p>
        </p:txBody>
      </p:sp>
      <p:sp>
        <p:nvSpPr>
          <p:cNvPr id="163" name="Shape 163"/>
          <p:cNvSpPr/>
          <p:nvPr/>
        </p:nvSpPr>
        <p:spPr>
          <a:xfrm>
            <a:off x="2421777" y="2451271"/>
            <a:ext cx="538475" cy="241890"/>
          </a:xfrm>
          <a:prstGeom prst="ellipse">
            <a:avLst/>
          </a:prstGeom>
          <a:solidFill>
            <a:srgbClr val="E5E94B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</a:t>
            </a:r>
          </a:p>
        </p:txBody>
      </p:sp>
      <p:sp>
        <p:nvSpPr>
          <p:cNvPr id="164" name="Shape 164"/>
          <p:cNvSpPr/>
          <p:nvPr/>
        </p:nvSpPr>
        <p:spPr>
          <a:xfrm>
            <a:off x="2386659" y="1762256"/>
            <a:ext cx="538475" cy="241890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165" name="Shape 165"/>
          <p:cNvSpPr/>
          <p:nvPr/>
        </p:nvSpPr>
        <p:spPr>
          <a:xfrm>
            <a:off x="5746664" y="2455044"/>
            <a:ext cx="538475" cy="241890"/>
          </a:xfrm>
          <a:prstGeom prst="ellipse">
            <a:avLst/>
          </a:prstGeom>
          <a:solidFill>
            <a:srgbClr val="E5E94B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</a:t>
            </a:r>
          </a:p>
        </p:txBody>
      </p:sp>
      <p:sp>
        <p:nvSpPr>
          <p:cNvPr id="166" name="Shape 166"/>
          <p:cNvSpPr/>
          <p:nvPr/>
        </p:nvSpPr>
        <p:spPr>
          <a:xfrm>
            <a:off x="7079396" y="1760973"/>
            <a:ext cx="538475" cy="241890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ERD (WIP)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84726" y="3695594"/>
            <a:ext cx="8700600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PK = primary key; FK = foreign key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Blue tables represent raw data, transformed from original sources (csv, etc.)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Green tables represent aggregations created for analysis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Weather: recorded time at hourly level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Weather: air temperature recorded in degrees Fahrenheit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Weather: weather score is an overall score, based on low/high temps, wind, and current precipitation (see documentation)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Payment Types:  (1= Credit card, 2= Cash, 3= No charge, 4= Dispute, 5= Unknown, 6= Voided trip)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852"/>
              </a:buClr>
              <a:buSzPct val="100000"/>
              <a:buFont typeface="Helvetica Neue"/>
              <a:buAutoNum type="arabicPeriod"/>
            </a:pPr>
            <a:r>
              <a:rPr lang="en" sz="10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88" y="1054700"/>
            <a:ext cx="7188824" cy="2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 / Questions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605221" y="4914900"/>
            <a:ext cx="533399" cy="22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52400" y="1080654"/>
            <a:ext cx="8603100" cy="3920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100 GB of historical data, with only 6 months of taxi data loaded (it’s a large historical data set)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Converting longitude/latitude to (simplified) neighborhoods (underway)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Validating technology at each step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FHV (For Hire Vehicles)</a:t>
            </a:r>
          </a:p>
          <a:p>
            <a:pPr marL="822960" marR="0" lvl="1" indent="-3303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of trips and pickup location only</a:t>
            </a:r>
          </a:p>
          <a:p>
            <a:pPr marL="822960" marR="0" lvl="1" indent="-3303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analysis of trip volume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dependent on historical data providing statistically significant evidence relationship between taxi/weather usage</a:t>
            </a:r>
          </a:p>
          <a:p>
            <a:pPr marL="822960" marR="0" lvl="1" indent="-3303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we’ll need to investigate another streaming data sources for incorporation into analysis.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5375" y="815475"/>
            <a:ext cx="9144000" cy="43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Administration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199" cy="3086099"/>
          </a:xfrm>
          <a:prstGeom prst="rect">
            <a:avLst/>
          </a:prstGeom>
          <a:noFill/>
          <a:ln w="9525" cap="flat" cmpd="sng">
            <a:solidFill>
              <a:srgbClr val="242852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is leveraging FreedCamp and Git</a:t>
            </a:r>
            <a:r>
              <a:rPr lang="en" sz="14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</a:t>
            </a:r>
            <a:r>
              <a:rPr lang="en" sz="1400" b="0" i="0" u="none" strike="noStrike" cap="none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organize tasks and show progress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solidFill>
                  <a:srgbClr val="2428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https://github.com/blakkan/W205Project</a:t>
            </a:r>
          </a:p>
          <a:p>
            <a:pPr marL="92710" marR="0" lvl="0" indent="-38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400">
              <a:solidFill>
                <a:srgbClr val="2428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75" y="1780175"/>
            <a:ext cx="3688200" cy="2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860" y="1780175"/>
            <a:ext cx="3475838" cy="2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On-screen Show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Noto Sans Symbols</vt:lpstr>
      <vt:lpstr>Economica</vt:lpstr>
      <vt:lpstr>Times New Roman</vt:lpstr>
      <vt:lpstr>Courier New</vt:lpstr>
      <vt:lpstr>Helvetica Neue</vt:lpstr>
      <vt:lpstr>Open Sans</vt:lpstr>
      <vt:lpstr>luxe</vt:lpstr>
      <vt:lpstr>Taxis in the mist:  Weather impact on NYC taxi use</vt:lpstr>
      <vt:lpstr>Weather Impacts on NYC Taxi Use</vt:lpstr>
      <vt:lpstr>By The Numbers</vt:lpstr>
      <vt:lpstr>Architectural Overview</vt:lpstr>
      <vt:lpstr>Architectural Overview</vt:lpstr>
      <vt:lpstr>Project Progress</vt:lpstr>
      <vt:lpstr>ERD (WIP)</vt:lpstr>
      <vt:lpstr>Challenges / Questions</vt:lpstr>
      <vt:lpstr>Team Administration</vt:lpstr>
      <vt:lpstr>Tech stack</vt:lpstr>
      <vt:lpstr>Exploratory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in the mist:  Weather impact on NYC taxi use</dc:title>
  <cp:lastModifiedBy>Andrea Pope</cp:lastModifiedBy>
  <cp:revision>1</cp:revision>
  <dcterms:modified xsi:type="dcterms:W3CDTF">2016-11-16T04:39:37Z</dcterms:modified>
</cp:coreProperties>
</file>