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789B-F390-4516-8E41-B6D2B49252CC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03E0-B049-48D9-B15B-15CB93D8E2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7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789B-F390-4516-8E41-B6D2B49252CC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03E0-B049-48D9-B15B-15CB93D8E2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3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789B-F390-4516-8E41-B6D2B49252CC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03E0-B049-48D9-B15B-15CB93D8E2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4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789B-F390-4516-8E41-B6D2B49252CC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03E0-B049-48D9-B15B-15CB93D8E2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6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789B-F390-4516-8E41-B6D2B49252CC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03E0-B049-48D9-B15B-15CB93D8E2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9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789B-F390-4516-8E41-B6D2B49252CC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03E0-B049-48D9-B15B-15CB93D8E2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8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789B-F390-4516-8E41-B6D2B49252CC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03E0-B049-48D9-B15B-15CB93D8E2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3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789B-F390-4516-8E41-B6D2B49252CC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03E0-B049-48D9-B15B-15CB93D8E2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9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789B-F390-4516-8E41-B6D2B49252CC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03E0-B049-48D9-B15B-15CB93D8E2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8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789B-F390-4516-8E41-B6D2B49252CC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03E0-B049-48D9-B15B-15CB93D8E2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4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789B-F390-4516-8E41-B6D2B49252CC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03E0-B049-48D9-B15B-15CB93D8E2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0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A789B-F390-4516-8E41-B6D2B49252CC}" type="datetimeFigureOut">
              <a:rPr lang="en-US" smtClean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303E0-B049-48D9-B15B-15CB93D8E2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3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8310" y="819085"/>
            <a:ext cx="23350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yellow_rides_schema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994808"/>
              </p:ext>
            </p:extLst>
          </p:nvPr>
        </p:nvGraphicFramePr>
        <p:xfrm>
          <a:off x="738309" y="1089515"/>
          <a:ext cx="2335091" cy="3230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17024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221367">
                <a:tc>
                  <a:txBody>
                    <a:bodyPr/>
                    <a:lstStyle/>
                    <a:p>
                      <a:endParaRPr lang="en-US" sz="10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Vendor_id</a:t>
                      </a:r>
                    </a:p>
                    <a:p>
                      <a:r>
                        <a:rPr lang="en-US" sz="1000" dirty="0"/>
                        <a:t>tpep_pickup_datetime</a:t>
                      </a:r>
                    </a:p>
                    <a:p>
                      <a:r>
                        <a:rPr lang="en-US" sz="1000" dirty="0"/>
                        <a:t>Tpep_dropoff_datetime</a:t>
                      </a:r>
                    </a:p>
                    <a:p>
                      <a:r>
                        <a:rPr lang="en-US" sz="1000" dirty="0"/>
                        <a:t>Passenger_count</a:t>
                      </a:r>
                    </a:p>
                    <a:p>
                      <a:r>
                        <a:rPr lang="en-US" sz="1000" dirty="0"/>
                        <a:t>Trip_distance</a:t>
                      </a:r>
                    </a:p>
                    <a:p>
                      <a:r>
                        <a:rPr lang="en-US" sz="1000" dirty="0"/>
                        <a:t>Pickup_longitude</a:t>
                      </a:r>
                    </a:p>
                    <a:p>
                      <a:r>
                        <a:rPr lang="en-US" sz="1000" dirty="0"/>
                        <a:t>Pickup_latitude</a:t>
                      </a:r>
                    </a:p>
                    <a:p>
                      <a:r>
                        <a:rPr lang="en-US" sz="1000" dirty="0"/>
                        <a:t>RateCodeID</a:t>
                      </a:r>
                    </a:p>
                    <a:p>
                      <a:r>
                        <a:rPr lang="en-US" sz="1000" dirty="0"/>
                        <a:t>Store_and_fwd_flag</a:t>
                      </a:r>
                    </a:p>
                    <a:p>
                      <a:r>
                        <a:rPr lang="en-US" sz="1000" dirty="0"/>
                        <a:t>Dropoff_longitude</a:t>
                      </a:r>
                    </a:p>
                    <a:p>
                      <a:r>
                        <a:rPr lang="en-US" sz="1000" dirty="0"/>
                        <a:t>Dropoff_latitude</a:t>
                      </a:r>
                    </a:p>
                    <a:p>
                      <a:r>
                        <a:rPr lang="en-US" sz="1000" dirty="0"/>
                        <a:t>Payment_type</a:t>
                      </a:r>
                    </a:p>
                    <a:p>
                      <a:r>
                        <a:rPr lang="en-US" sz="1000" dirty="0"/>
                        <a:t>Fare_amount</a:t>
                      </a:r>
                    </a:p>
                    <a:p>
                      <a:r>
                        <a:rPr lang="en-US" sz="1000" dirty="0"/>
                        <a:t>Extra</a:t>
                      </a:r>
                    </a:p>
                    <a:p>
                      <a:r>
                        <a:rPr lang="en-US" sz="1000" dirty="0"/>
                        <a:t>Mta_tax</a:t>
                      </a:r>
                    </a:p>
                    <a:p>
                      <a:r>
                        <a:rPr lang="en-US" sz="1000" dirty="0"/>
                        <a:t>Tip_amount</a:t>
                      </a:r>
                    </a:p>
                    <a:p>
                      <a:r>
                        <a:rPr lang="en-US" sz="1000" dirty="0"/>
                        <a:t>Tolls_amount</a:t>
                      </a:r>
                    </a:p>
                    <a:p>
                      <a:r>
                        <a:rPr lang="en-US" sz="1000" dirty="0"/>
                        <a:t>Improvement_surcharge</a:t>
                      </a:r>
                    </a:p>
                    <a:p>
                      <a:r>
                        <a:rPr lang="en-US" sz="1000" dirty="0"/>
                        <a:t>Total_amount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date</a:t>
                      </a:r>
                    </a:p>
                    <a:p>
                      <a:r>
                        <a:rPr lang="en-US" sz="1000" dirty="0"/>
                        <a:t>date</a:t>
                      </a:r>
                    </a:p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string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0" y="6158917"/>
            <a:ext cx="7199791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Notes:</a:t>
            </a:r>
          </a:p>
          <a:p>
            <a:pPr marL="342900" indent="-342900">
              <a:buAutoNum type="arabicPeriod"/>
            </a:pPr>
            <a:r>
              <a:rPr lang="en-US" sz="1000" dirty="0"/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4909" y="110836"/>
            <a:ext cx="843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Raw Data Files (historical data focus)</a:t>
            </a:r>
          </a:p>
        </p:txBody>
      </p:sp>
      <p:sp>
        <p:nvSpPr>
          <p:cNvPr id="6" name="Rectangle 5"/>
          <p:cNvSpPr/>
          <p:nvPr/>
        </p:nvSpPr>
        <p:spPr>
          <a:xfrm>
            <a:off x="3809400" y="819085"/>
            <a:ext cx="23350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green_rides_schema</a:t>
            </a:r>
            <a:endParaRPr lang="en-US" sz="12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040534"/>
              </p:ext>
            </p:extLst>
          </p:nvPr>
        </p:nvGraphicFramePr>
        <p:xfrm>
          <a:off x="3809399" y="1089515"/>
          <a:ext cx="2335091" cy="3383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17024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221367">
                <a:tc>
                  <a:txBody>
                    <a:bodyPr/>
                    <a:lstStyle/>
                    <a:p>
                      <a:endParaRPr lang="en-US" sz="10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vendorID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lpep_pickup_datetime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lpep_dropoff_datetime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passenger_count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trip_distance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pickup_longitude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pickup_latitude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RateCodeID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Store_and_fwd_flag</a:t>
                      </a:r>
                    </a:p>
                    <a:p>
                      <a:r>
                        <a:rPr lang="en-US" sz="1000" dirty="0"/>
                        <a:t>Dropoff_longitude</a:t>
                      </a:r>
                    </a:p>
                    <a:p>
                      <a:r>
                        <a:rPr lang="en-US" sz="1000" dirty="0"/>
                        <a:t>Dropoff_latitude</a:t>
                      </a:r>
                    </a:p>
                    <a:p>
                      <a:r>
                        <a:rPr lang="en-US" sz="1000" dirty="0"/>
                        <a:t>Payment_type</a:t>
                      </a:r>
                    </a:p>
                    <a:p>
                      <a:r>
                        <a:rPr lang="en-US" sz="1000" dirty="0"/>
                        <a:t>Fare_amount</a:t>
                      </a:r>
                    </a:p>
                    <a:p>
                      <a:r>
                        <a:rPr lang="en-US" sz="1000" dirty="0"/>
                        <a:t>Extra</a:t>
                      </a:r>
                    </a:p>
                    <a:p>
                      <a:r>
                        <a:rPr lang="en-US" sz="1000" dirty="0"/>
                        <a:t>Mta_tax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Improvement_surcharge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Tip_amount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Tolls_amount</a:t>
                      </a:r>
                    </a:p>
                    <a:p>
                      <a:r>
                        <a:rPr lang="en-US" sz="1000" dirty="0" err="1"/>
                        <a:t>Total_amount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Trip_type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date</a:t>
                      </a:r>
                    </a:p>
                    <a:p>
                      <a:r>
                        <a:rPr lang="en-US" sz="1000" dirty="0"/>
                        <a:t>date</a:t>
                      </a:r>
                    </a:p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string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 err="1"/>
                        <a:t>int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575690" y="812516"/>
            <a:ext cx="23350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fhv_rides_schema</a:t>
            </a:r>
            <a:endParaRPr lang="en-US" sz="12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83898"/>
              </p:ext>
            </p:extLst>
          </p:nvPr>
        </p:nvGraphicFramePr>
        <p:xfrm>
          <a:off x="6575689" y="1082946"/>
          <a:ext cx="2335091" cy="792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17024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221367">
                <a:tc>
                  <a:txBody>
                    <a:bodyPr/>
                    <a:lstStyle/>
                    <a:p>
                      <a:endParaRPr lang="en-US" sz="10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dispatching_base_num</a:t>
                      </a:r>
                      <a:r>
                        <a:rPr lang="en-US" sz="1000" dirty="0"/>
                        <a:t>  </a:t>
                      </a:r>
                      <a:r>
                        <a:rPr lang="en-US" sz="1000" dirty="0" err="1"/>
                        <a:t>pickup_date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locationID</a:t>
                      </a:r>
                      <a:r>
                        <a:rPr lang="en-US" sz="1000" dirty="0"/>
                        <a:t>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date</a:t>
                      </a:r>
                    </a:p>
                    <a:p>
                      <a:r>
                        <a:rPr lang="en-US" sz="1000" dirty="0" err="1"/>
                        <a:t>int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70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51643" y="14752"/>
            <a:ext cx="17587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rides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87488"/>
              </p:ext>
            </p:extLst>
          </p:nvPr>
        </p:nvGraphicFramePr>
        <p:xfrm>
          <a:off x="10051643" y="285182"/>
          <a:ext cx="1758768" cy="3992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22328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436440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221367"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ride_id (pk)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passenger_count</a:t>
                      </a:r>
                    </a:p>
                    <a:p>
                      <a:r>
                        <a:rPr lang="en-US" sz="1000" dirty="0"/>
                        <a:t>trip_distance</a:t>
                      </a:r>
                    </a:p>
                    <a:p>
                      <a:r>
                        <a:rPr lang="en-US" sz="1000" dirty="0"/>
                        <a:t>pickup</a:t>
                      </a:r>
                      <a:r>
                        <a:rPr lang="en-US" sz="1000" baseline="0" dirty="0"/>
                        <a:t>_</a:t>
                      </a:r>
                      <a:r>
                        <a:rPr lang="en-US" sz="1000" dirty="0"/>
                        <a:t>longitude</a:t>
                      </a:r>
                    </a:p>
                    <a:p>
                      <a:r>
                        <a:rPr lang="en-US" sz="1000" dirty="0"/>
                        <a:t>pickup</a:t>
                      </a:r>
                      <a:r>
                        <a:rPr lang="en-US" sz="1000" baseline="0" dirty="0"/>
                        <a:t>_</a:t>
                      </a:r>
                      <a:r>
                        <a:rPr lang="en-US" sz="1000" dirty="0"/>
                        <a:t>latitude</a:t>
                      </a:r>
                    </a:p>
                    <a:p>
                      <a:r>
                        <a:rPr lang="en-US" sz="1000" dirty="0"/>
                        <a:t>dropoff _longitude</a:t>
                      </a:r>
                    </a:p>
                    <a:p>
                      <a:r>
                        <a:rPr lang="en-US" sz="1000" dirty="0"/>
                        <a:t>dropoff_latitude</a:t>
                      </a:r>
                    </a:p>
                    <a:p>
                      <a:r>
                        <a:rPr lang="en-US" sz="1000" dirty="0"/>
                        <a:t>pickup_time</a:t>
                      </a:r>
                    </a:p>
                    <a:p>
                      <a:r>
                        <a:rPr lang="en-US" sz="1000" dirty="0"/>
                        <a:t>dropoff_time</a:t>
                      </a:r>
                    </a:p>
                    <a:p>
                      <a:r>
                        <a:rPr lang="en-US" sz="1000" dirty="0"/>
                        <a:t>payment_type_id (fk)</a:t>
                      </a:r>
                    </a:p>
                    <a:p>
                      <a:r>
                        <a:rPr lang="en-US" sz="1000" dirty="0"/>
                        <a:t>fare_amount</a:t>
                      </a:r>
                    </a:p>
                    <a:p>
                      <a:r>
                        <a:rPr lang="en-US" sz="1000" dirty="0"/>
                        <a:t>extra_charges</a:t>
                      </a:r>
                    </a:p>
                    <a:p>
                      <a:r>
                        <a:rPr lang="en-US" sz="1000" dirty="0"/>
                        <a:t>Tolls</a:t>
                      </a:r>
                    </a:p>
                    <a:p>
                      <a:r>
                        <a:rPr lang="en-US" sz="1000" dirty="0"/>
                        <a:t>Tips</a:t>
                      </a:r>
                    </a:p>
                    <a:p>
                      <a:r>
                        <a:rPr lang="en-US" sz="10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date</a:t>
                      </a:r>
                    </a:p>
                    <a:p>
                      <a:r>
                        <a:rPr lang="en-US" sz="1000" dirty="0"/>
                        <a:t>date</a:t>
                      </a:r>
                    </a:p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8716394" y="2963251"/>
            <a:ext cx="2075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PaymentType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883303"/>
              </p:ext>
            </p:extLst>
          </p:nvPr>
        </p:nvGraphicFramePr>
        <p:xfrm>
          <a:off x="8716394" y="3233681"/>
          <a:ext cx="2086755" cy="5844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00715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486040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248505"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payment_type_id(pk)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335942">
                <a:tc>
                  <a:txBody>
                    <a:bodyPr/>
                    <a:lstStyle/>
                    <a:p>
                      <a:r>
                        <a:rPr lang="en-US" sz="1000" dirty="0"/>
                        <a:t>payment_type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-64655" y="5168317"/>
            <a:ext cx="7199791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Notes:</a:t>
            </a:r>
          </a:p>
          <a:p>
            <a:pPr marL="342900" indent="-342900">
              <a:buAutoNum type="arabicPeriod"/>
            </a:pPr>
            <a:r>
              <a:rPr lang="en-US" sz="1000" dirty="0"/>
              <a:t>PK = primary key; FK = foreign key</a:t>
            </a:r>
          </a:p>
          <a:p>
            <a:pPr marL="342900" indent="-342900">
              <a:buAutoNum type="arabicPeriod"/>
            </a:pPr>
            <a:r>
              <a:rPr lang="en-US" sz="1000" dirty="0"/>
              <a:t>Blue tables represent raw data, transformed from original sources (csv, etc.)</a:t>
            </a:r>
          </a:p>
          <a:p>
            <a:pPr marL="342900" indent="-342900">
              <a:buAutoNum type="arabicPeriod"/>
            </a:pPr>
            <a:r>
              <a:rPr lang="en-US" sz="1000" dirty="0"/>
              <a:t>Green tables represent aggregations created for analysis</a:t>
            </a:r>
          </a:p>
          <a:p>
            <a:pPr marL="342900" indent="-342900">
              <a:buAutoNum type="arabicPeriod"/>
            </a:pPr>
            <a:r>
              <a:rPr lang="en-US" sz="1000" dirty="0"/>
              <a:t>Weather: recorded time at hourly level</a:t>
            </a:r>
          </a:p>
          <a:p>
            <a:pPr marL="342900" indent="-342900">
              <a:buAutoNum type="arabicPeriod"/>
            </a:pPr>
            <a:r>
              <a:rPr lang="en-US" sz="1000" dirty="0"/>
              <a:t>Weather: air temperature recorded in degrees Fahrenheit</a:t>
            </a:r>
          </a:p>
          <a:p>
            <a:pPr marL="342900" indent="-342900">
              <a:buAutoNum type="arabicPeriod"/>
            </a:pPr>
            <a:r>
              <a:rPr lang="en-US" sz="1000" dirty="0"/>
              <a:t>Weather: weather score is an overall score, based on low/high temps, wind, and current precipitation (see documentation)</a:t>
            </a:r>
          </a:p>
          <a:p>
            <a:pPr marL="342900" indent="-342900">
              <a:buAutoNum type="arabicPeriod"/>
            </a:pPr>
            <a:r>
              <a:rPr lang="en-US" sz="1000" dirty="0"/>
              <a:t>Payment Types:  (1= Credit card, 2= Cash, 3= No charge, 4= Dispute, 5= Unknown, 6= Voided trip)</a:t>
            </a:r>
          </a:p>
          <a:p>
            <a:pPr marL="342900" indent="-342900">
              <a:buAutoNum type="arabicPeriod"/>
            </a:pPr>
            <a:r>
              <a:rPr lang="en-US" sz="1000" dirty="0"/>
              <a:t>…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8996719" y="1940373"/>
            <a:ext cx="1112217" cy="136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 flipH="1">
            <a:off x="8515715" y="3025391"/>
            <a:ext cx="649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9866193" y="1958926"/>
            <a:ext cx="186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∞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358468" y="520671"/>
            <a:ext cx="17587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weather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12311"/>
              </p:ext>
            </p:extLst>
          </p:nvPr>
        </p:nvGraphicFramePr>
        <p:xfrm>
          <a:off x="3342193" y="826918"/>
          <a:ext cx="1758768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22328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436440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222932"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weather_id (pk)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1055343">
                <a:tc>
                  <a:txBody>
                    <a:bodyPr/>
                    <a:lstStyle/>
                    <a:p>
                      <a:r>
                        <a:rPr lang="en-US" sz="1000" dirty="0"/>
                        <a:t>recorded_time</a:t>
                      </a:r>
                    </a:p>
                    <a:p>
                      <a:r>
                        <a:rPr lang="en-US" sz="1000" dirty="0"/>
                        <a:t>temperature</a:t>
                      </a:r>
                    </a:p>
                    <a:p>
                      <a:r>
                        <a:rPr lang="en-US" sz="1000" dirty="0"/>
                        <a:t>sky_cover_id(fk)</a:t>
                      </a:r>
                    </a:p>
                    <a:p>
                      <a:r>
                        <a:rPr lang="en-US" sz="1000" dirty="0"/>
                        <a:t>wind_id(fk)</a:t>
                      </a:r>
                    </a:p>
                    <a:p>
                      <a:r>
                        <a:rPr lang="en-US" sz="1000" dirty="0"/>
                        <a:t>precipitation</a:t>
                      </a:r>
                    </a:p>
                    <a:p>
                      <a:r>
                        <a:rPr lang="en-US" sz="1000" dirty="0"/>
                        <a:t>weather_score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4909" y="110836"/>
            <a:ext cx="843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Transformed Data Schema (historical data focus)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75568" y="1722569"/>
            <a:ext cx="1678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WindType</a:t>
            </a: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968388"/>
              </p:ext>
            </p:extLst>
          </p:nvPr>
        </p:nvGraphicFramePr>
        <p:xfrm>
          <a:off x="575567" y="1992999"/>
          <a:ext cx="1678106" cy="5844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797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248505"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wind_id(pk)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335942">
                <a:tc>
                  <a:txBody>
                    <a:bodyPr/>
                    <a:lstStyle/>
                    <a:p>
                      <a:r>
                        <a:rPr lang="en-US" sz="10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575567" y="576824"/>
            <a:ext cx="1678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SkyCover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835437"/>
              </p:ext>
            </p:extLst>
          </p:nvPr>
        </p:nvGraphicFramePr>
        <p:xfrm>
          <a:off x="258618" y="847254"/>
          <a:ext cx="1995054" cy="5844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96291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498763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248505"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sky_cover_id(pk)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335942">
                <a:tc>
                  <a:txBody>
                    <a:bodyPr/>
                    <a:lstStyle/>
                    <a:p>
                      <a:r>
                        <a:rPr lang="en-US" sz="1000" dirty="0"/>
                        <a:t>sky_cover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 flipV="1">
            <a:off x="2269950" y="1668563"/>
            <a:ext cx="1072242" cy="427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209156" y="1901731"/>
            <a:ext cx="186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269949" y="1030986"/>
            <a:ext cx="1045945" cy="43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44902" y="1408801"/>
            <a:ext cx="186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∞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09156" y="868514"/>
            <a:ext cx="186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</a:t>
            </a: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308859"/>
              </p:ext>
            </p:extLst>
          </p:nvPr>
        </p:nvGraphicFramePr>
        <p:xfrm>
          <a:off x="5131799" y="2238901"/>
          <a:ext cx="2295955" cy="216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8851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717104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233738"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???(pk) 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int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1055343">
                <a:tc>
                  <a:txBody>
                    <a:bodyPr/>
                    <a:lstStyle/>
                    <a:p>
                      <a:r>
                        <a:rPr lang="en-US" sz="1000" dirty="0"/>
                        <a:t>ride_date</a:t>
                      </a:r>
                    </a:p>
                    <a:p>
                      <a:r>
                        <a:rPr lang="en-US" sz="1000" dirty="0"/>
                        <a:t>day_of_week</a:t>
                      </a:r>
                    </a:p>
                    <a:p>
                      <a:r>
                        <a:rPr lang="en-US" sz="1000" dirty="0"/>
                        <a:t>hour</a:t>
                      </a:r>
                    </a:p>
                    <a:p>
                      <a:r>
                        <a:rPr lang="en-US" sz="1000" dirty="0"/>
                        <a:t>temperature</a:t>
                      </a:r>
                    </a:p>
                    <a:p>
                      <a:r>
                        <a:rPr lang="en-US" sz="1000" dirty="0"/>
                        <a:t>weather_score</a:t>
                      </a:r>
                    </a:p>
                    <a:p>
                      <a:r>
                        <a:rPr lang="en-US" sz="1000" dirty="0"/>
                        <a:t>precipitation</a:t>
                      </a:r>
                    </a:p>
                    <a:p>
                      <a:r>
                        <a:rPr lang="en-US" sz="1000" dirty="0"/>
                        <a:t>weather_score</a:t>
                      </a:r>
                    </a:p>
                    <a:p>
                      <a:r>
                        <a:rPr lang="en-US" sz="1000" dirty="0"/>
                        <a:t>pickup_neighborhood_id</a:t>
                      </a:r>
                    </a:p>
                    <a:p>
                      <a:r>
                        <a:rPr lang="en-US" sz="1000" dirty="0"/>
                        <a:t>dropoff_neighborhood_id</a:t>
                      </a:r>
                    </a:p>
                    <a:p>
                      <a:r>
                        <a:rPr lang="en-US" sz="1000" dirty="0"/>
                        <a:t>number_rides</a:t>
                      </a:r>
                    </a:p>
                    <a:p>
                      <a:r>
                        <a:rPr lang="en-US" sz="1000" dirty="0"/>
                        <a:t>total_fare</a:t>
                      </a:r>
                    </a:p>
                    <a:p>
                      <a:r>
                        <a:rPr lang="en-US" sz="1000" dirty="0"/>
                        <a:t>average_fare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</a:p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decimal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decimal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sp>
        <p:nvSpPr>
          <p:cNvPr id="76" name="Rectangle 75"/>
          <p:cNvSpPr/>
          <p:nvPr/>
        </p:nvSpPr>
        <p:spPr>
          <a:xfrm>
            <a:off x="5322632" y="1900659"/>
            <a:ext cx="21051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hourly_summary</a:t>
            </a:r>
          </a:p>
          <a:p>
            <a:pPr algn="ctr"/>
            <a:r>
              <a:rPr lang="en-US" sz="800" b="1" i="1" dirty="0"/>
              <a:t>(sample aggregation)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477768" y="898047"/>
            <a:ext cx="2075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Neighborhood</a:t>
            </a:r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68057"/>
              </p:ext>
            </p:extLst>
          </p:nvPr>
        </p:nvGraphicFramePr>
        <p:xfrm>
          <a:off x="7477768" y="1168477"/>
          <a:ext cx="2086755" cy="11019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00715">
                  <a:extLst>
                    <a:ext uri="{9D8B030D-6E8A-4147-A177-3AD203B41FA5}">
                      <a16:colId xmlns:a16="http://schemas.microsoft.com/office/drawing/2014/main" val="2146396053"/>
                    </a:ext>
                  </a:extLst>
                </a:gridCol>
                <a:gridCol w="486040">
                  <a:extLst>
                    <a:ext uri="{9D8B030D-6E8A-4147-A177-3AD203B41FA5}">
                      <a16:colId xmlns:a16="http://schemas.microsoft.com/office/drawing/2014/main" val="872119490"/>
                    </a:ext>
                  </a:extLst>
                </a:gridCol>
              </a:tblGrid>
              <a:tr h="248505"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neighborhood_id(pk)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45212"/>
                  </a:ext>
                </a:extLst>
              </a:tr>
              <a:tr h="335942">
                <a:tc>
                  <a:txBody>
                    <a:bodyPr/>
                    <a:lstStyle/>
                    <a:p>
                      <a:r>
                        <a:rPr lang="en-US" sz="1000" dirty="0"/>
                        <a:t>neighborhood</a:t>
                      </a:r>
                    </a:p>
                    <a:p>
                      <a:r>
                        <a:rPr lang="en-US" sz="1000" dirty="0"/>
                        <a:t>longitude</a:t>
                      </a:r>
                    </a:p>
                    <a:p>
                      <a:r>
                        <a:rPr lang="en-US" sz="1000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  <a:p>
                      <a:r>
                        <a:rPr lang="en-US" sz="10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32991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4290634" y="2105507"/>
            <a:ext cx="186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∞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161724" y="1709601"/>
            <a:ext cx="186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∞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 flipV="1">
            <a:off x="4126814" y="2155350"/>
            <a:ext cx="880931" cy="93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136202" y="2817746"/>
            <a:ext cx="186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∞</a:t>
            </a:r>
          </a:p>
        </p:txBody>
      </p:sp>
      <p:cxnSp>
        <p:nvCxnSpPr>
          <p:cNvPr id="99" name="Straight Connector 98"/>
          <p:cNvCxnSpPr>
            <a:endCxn id="79" idx="1"/>
          </p:cNvCxnSpPr>
          <p:nvPr/>
        </p:nvCxnSpPr>
        <p:spPr>
          <a:xfrm flipV="1">
            <a:off x="6979788" y="1719449"/>
            <a:ext cx="497980" cy="2045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endCxn id="79" idx="1"/>
          </p:cNvCxnSpPr>
          <p:nvPr/>
        </p:nvCxnSpPr>
        <p:spPr>
          <a:xfrm flipV="1">
            <a:off x="7044706" y="1719449"/>
            <a:ext cx="433062" cy="1932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041920" y="3642833"/>
            <a:ext cx="186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∞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471307" y="1744904"/>
            <a:ext cx="186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∞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291337" y="1431701"/>
            <a:ext cx="186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</a:t>
            </a:r>
          </a:p>
        </p:txBody>
      </p:sp>
      <p:cxnSp>
        <p:nvCxnSpPr>
          <p:cNvPr id="126" name="Straight Connector 125"/>
          <p:cNvCxnSpPr/>
          <p:nvPr/>
        </p:nvCxnSpPr>
        <p:spPr>
          <a:xfrm flipH="1">
            <a:off x="9460447" y="1372218"/>
            <a:ext cx="698384" cy="3780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9460447" y="1062165"/>
            <a:ext cx="727263" cy="7091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9922503" y="1246379"/>
            <a:ext cx="186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78674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353</Words>
  <Application>Microsoft Office PowerPoint</Application>
  <PresentationFormat>Widescreen</PresentationFormat>
  <Paragraphs>209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Pope</dc:creator>
  <cp:lastModifiedBy>Andrea Pope</cp:lastModifiedBy>
  <cp:revision>36</cp:revision>
  <dcterms:created xsi:type="dcterms:W3CDTF">2016-09-25T19:30:29Z</dcterms:created>
  <dcterms:modified xsi:type="dcterms:W3CDTF">2016-11-13T03:43:19Z</dcterms:modified>
</cp:coreProperties>
</file>