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72" r:id="rId3"/>
    <p:sldId id="275" r:id="rId4"/>
    <p:sldId id="284" r:id="rId5"/>
    <p:sldId id="286" r:id="rId6"/>
    <p:sldId id="287" r:id="rId7"/>
    <p:sldId id="288" r:id="rId8"/>
    <p:sldId id="277" r:id="rId9"/>
    <p:sldId id="278" r:id="rId10"/>
    <p:sldId id="285" r:id="rId11"/>
    <p:sldId id="274" r:id="rId12"/>
    <p:sldId id="259" r:id="rId13"/>
    <p:sldId id="260" r:id="rId14"/>
    <p:sldId id="290" r:id="rId15"/>
    <p:sldId id="292" r:id="rId16"/>
    <p:sldId id="265" r:id="rId1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6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363" name="Shape 65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hape 118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7651" name="Shape 119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hape 118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7651" name="Shape 119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0415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hape 118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7651" name="Shape 119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0662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hape 193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1747" name="Shape 19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1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507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507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2066922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843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7891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507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3418239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hape 1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555" name="Shape 177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93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5603" name="Shape 94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"/>
          <p:cNvSpPr>
            <a:spLocks/>
          </p:cNvSpPr>
          <p:nvPr/>
        </p:nvSpPr>
        <p:spPr bwMode="auto">
          <a:xfrm>
            <a:off x="2744788" y="757238"/>
            <a:ext cx="1081087" cy="1123950"/>
          </a:xfrm>
          <a:custGeom>
            <a:avLst/>
            <a:gdLst>
              <a:gd name="T0" fmla="*/ 0 w 43265"/>
              <a:gd name="T1" fmla="*/ 44998 h 44998"/>
              <a:gd name="T2" fmla="*/ 0 w 43265"/>
              <a:gd name="T3" fmla="*/ 0 h 44998"/>
              <a:gd name="T4" fmla="*/ 43265 w 43265"/>
              <a:gd name="T5" fmla="*/ 0 h 44998"/>
              <a:gd name="T6" fmla="*/ 0 w 43265"/>
              <a:gd name="T7" fmla="*/ 0 h 44998"/>
              <a:gd name="T8" fmla="*/ 43265 w 43265"/>
              <a:gd name="T9" fmla="*/ 44998 h 44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Shape 11"/>
          <p:cNvSpPr>
            <a:spLocks/>
          </p:cNvSpPr>
          <p:nvPr/>
        </p:nvSpPr>
        <p:spPr bwMode="auto">
          <a:xfrm rot="10800000">
            <a:off x="5318125" y="3267075"/>
            <a:ext cx="1081088" cy="1123950"/>
          </a:xfrm>
          <a:custGeom>
            <a:avLst/>
            <a:gdLst>
              <a:gd name="T0" fmla="*/ 0 w 43265"/>
              <a:gd name="T1" fmla="*/ 44998 h 44998"/>
              <a:gd name="T2" fmla="*/ 0 w 43265"/>
              <a:gd name="T3" fmla="*/ 0 h 44998"/>
              <a:gd name="T4" fmla="*/ 43265 w 43265"/>
              <a:gd name="T5" fmla="*/ 0 h 44998"/>
              <a:gd name="T6" fmla="*/ 0 w 43265"/>
              <a:gd name="T7" fmla="*/ 0 h 44998"/>
              <a:gd name="T8" fmla="*/ 43265 w 43265"/>
              <a:gd name="T9" fmla="*/ 44998 h 44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6" name="Shape 14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2E46444-AD7E-41B8-8A73-697CFE21A8D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997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7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CB59A550-4244-4492-9587-14A7C07D460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89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bg>
      <p:bgPr>
        <a:gradFill rotWithShape="0">
          <a:gsLst>
            <a:gs pos="0">
              <a:srgbClr val="B7B7B7"/>
            </a:gs>
            <a:gs pos="50000">
              <a:srgbClr val="C2D8F5"/>
            </a:gs>
            <a:gs pos="100000">
              <a:srgbClr val="E1EBF9"/>
            </a:gs>
          </a:gsLst>
          <a:lin ang="540000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9"/>
          <p:cNvSpPr/>
          <p:nvPr/>
        </p:nvSpPr>
        <p:spPr>
          <a:xfrm rot="10800000">
            <a:off x="0" y="0"/>
            <a:ext cx="9144000" cy="96837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42852"/>
          </a:solidFill>
          <a:ln>
            <a:noFill/>
          </a:ln>
        </p:spPr>
        <p:txBody>
          <a:bodyPr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0" y="26220"/>
            <a:ext cx="7543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52400" y="1028700"/>
            <a:ext cx="8839200" cy="30861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4320" marR="0" lvl="0" indent="-10541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123191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59998"/>
              <a:buFont typeface="Arial"/>
              <a:buChar char="•"/>
              <a:defRPr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005838" marR="0" lvl="2" indent="-128269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ct val="59998"/>
              <a:buFont typeface="Courier New"/>
              <a:buChar char="o"/>
              <a:defRPr sz="17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-1549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❖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645920" marR="0" lvl="4" indent="-15367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sz="15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965960" marR="0" lvl="5" indent="-16002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40280" marR="0" lvl="6" indent="-15494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•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14600" marR="0" lvl="7" indent="-16256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834640" marR="0" lvl="8" indent="-15240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62"/>
          <p:cNvSpPr txBox="1">
            <a:spLocks noGrp="1"/>
          </p:cNvSpPr>
          <p:nvPr>
            <p:ph type="sldNum" idx="10"/>
          </p:nvPr>
        </p:nvSpPr>
        <p:spPr>
          <a:xfrm>
            <a:off x="8605838" y="4914900"/>
            <a:ext cx="533400" cy="228600"/>
          </a:xfrm>
        </p:spPr>
        <p:txBody>
          <a:bodyPr tIns="45700" bIns="9125" anchor="b"/>
          <a:lstStyle>
            <a:lvl1pPr>
              <a:buClr>
                <a:srgbClr val="B7B7B7"/>
              </a:buClr>
              <a:buSzPct val="25000"/>
              <a:buFont typeface="Times New Roman" panose="02020603050405020304" pitchFamily="18" charset="0"/>
              <a:buNone/>
              <a:defRPr sz="1600">
                <a:solidFill>
                  <a:srgbClr val="B7B7B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fld id="{F8CB3DAF-9075-4E9D-AAFE-135652B52D6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813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6"/>
          <p:cNvSpPr>
            <a:spLocks/>
          </p:cNvSpPr>
          <p:nvPr/>
        </p:nvSpPr>
        <p:spPr bwMode="auto">
          <a:xfrm flipH="1">
            <a:off x="7596188" y="460375"/>
            <a:ext cx="1081087" cy="1125538"/>
          </a:xfrm>
          <a:custGeom>
            <a:avLst/>
            <a:gdLst>
              <a:gd name="T0" fmla="*/ 0 w 43265"/>
              <a:gd name="T1" fmla="*/ 44998 h 44998"/>
              <a:gd name="T2" fmla="*/ 0 w 43265"/>
              <a:gd name="T3" fmla="*/ 0 h 44998"/>
              <a:gd name="T4" fmla="*/ 43265 w 43265"/>
              <a:gd name="T5" fmla="*/ 0 h 44998"/>
              <a:gd name="T6" fmla="*/ 0 w 43265"/>
              <a:gd name="T7" fmla="*/ 0 h 44998"/>
              <a:gd name="T8" fmla="*/ 43265 w 43265"/>
              <a:gd name="T9" fmla="*/ 44998 h 44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" name="Shape 17"/>
          <p:cNvSpPr>
            <a:spLocks/>
          </p:cNvSpPr>
          <p:nvPr/>
        </p:nvSpPr>
        <p:spPr bwMode="auto">
          <a:xfrm rot="10800000" flipH="1">
            <a:off x="466725" y="3557588"/>
            <a:ext cx="1081088" cy="1125537"/>
          </a:xfrm>
          <a:custGeom>
            <a:avLst/>
            <a:gdLst>
              <a:gd name="T0" fmla="*/ 0 w 43265"/>
              <a:gd name="T1" fmla="*/ 44998 h 44998"/>
              <a:gd name="T2" fmla="*/ 0 w 43265"/>
              <a:gd name="T3" fmla="*/ 0 h 44998"/>
              <a:gd name="T4" fmla="*/ 43265 w 43265"/>
              <a:gd name="T5" fmla="*/ 0 h 44998"/>
              <a:gd name="T6" fmla="*/ 0 w 43265"/>
              <a:gd name="T7" fmla="*/ 0 h 44998"/>
              <a:gd name="T8" fmla="*/ 43265 w 43265"/>
              <a:gd name="T9" fmla="*/ 44998 h 44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="ctr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19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27CCE6E9-831C-4916-AF61-EE6627535D6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966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" name="Shape 29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8B52478C-9AEA-47E8-89F1-84FAFA70B11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295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2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8241F8AF-1372-45DE-8149-C63146DD52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932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" name="Shape 36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8C8D5D04-1FDB-42F5-A9CF-A81D6E59AE6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416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8"/>
          <p:cNvSpPr>
            <a:spLocks noChangeArrowheads="1"/>
          </p:cNvSpPr>
          <p:nvPr/>
        </p:nvSpPr>
        <p:spPr bwMode="auto">
          <a:xfrm>
            <a:off x="0" y="5045075"/>
            <a:ext cx="9144000" cy="984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" name="Shape 40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DE31D66-B5AF-4C3E-96F6-F975B305A00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334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2"/>
          <p:cNvSpPr>
            <a:spLocks noChangeArrowheads="1"/>
          </p:cNvSpPr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cxnSp>
        <p:nvCxnSpPr>
          <p:cNvPr id="6" name="Shape 43"/>
          <p:cNvCxnSpPr>
            <a:cxnSpLocks noChangeShapeType="1"/>
          </p:cNvCxnSpPr>
          <p:nvPr/>
        </p:nvCxnSpPr>
        <p:spPr bwMode="auto">
          <a:xfrm>
            <a:off x="5029200" y="4495800"/>
            <a:ext cx="468313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47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1611D00A-8219-46FA-A1C7-BC19DDF1815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560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="ctr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3" name="Shape 50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348396F8-44CE-4C8C-985D-1CE2FF7FA91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856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2"/>
          <p:cNvSpPr>
            <a:spLocks noChangeArrowheads="1"/>
          </p:cNvSpPr>
          <p:nvPr/>
        </p:nvSpPr>
        <p:spPr bwMode="auto">
          <a:xfrm>
            <a:off x="0" y="5045075"/>
            <a:ext cx="9144000" cy="984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="ctr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5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0BA57FC-AB7A-4628-BDDF-1A7DA187AC3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400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title"/>
          </p:nvPr>
        </p:nvSpPr>
        <p:spPr bwMode="auto">
          <a:xfrm>
            <a:off x="311150" y="315913"/>
            <a:ext cx="8521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311150" y="1225550"/>
            <a:ext cx="8521700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Shape 8"/>
          <p:cNvSpPr txBox="1">
            <a:spLocks noGrp="1"/>
          </p:cNvSpPr>
          <p:nvPr>
            <p:ph type="sldNum" idx="12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Economica" charset="0"/>
                <a:cs typeface="Economica" charset="0"/>
                <a:sym typeface="Economica" charset="0"/>
              </a:defRPr>
            </a:lvl1pPr>
          </a:lstStyle>
          <a:p>
            <a:fld id="{3ACAD5AD-93C6-43AE-B45D-A1619222DFB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publish/NYCTaxi-Analysis/NYCTaxiLimoDash#!/publish-confir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public.tableau.com/profile/publish/NYCTaxi-Analysis/PredictionDetailswFilters#!/publish-confirm" TargetMode="External"/><Relationship Id="rId4" Type="http://schemas.openxmlformats.org/officeDocument/2006/relationships/hyperlink" Target="https://public.tableau.com/profile/publish/NYCTaxi-Analysis/Predicting#!/publish-confir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67"/>
          <p:cNvSpPr txBox="1">
            <a:spLocks noGrp="1"/>
          </p:cNvSpPr>
          <p:nvPr>
            <p:ph type="ctrTitle"/>
          </p:nvPr>
        </p:nvSpPr>
        <p:spPr>
          <a:xfrm>
            <a:off x="2654300" y="1062038"/>
            <a:ext cx="3630613" cy="1919287"/>
          </a:xfrm>
        </p:spPr>
        <p:txBody>
          <a:bodyPr tIns="45700" bIns="45700"/>
          <a:lstStyle/>
          <a:p>
            <a:pPr marL="457200" algn="l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sz="2800" b="1" dirty="0">
                <a:solidFill>
                  <a:srgbClr val="242852"/>
                </a:solidFill>
                <a:latin typeface="+mn-lt"/>
                <a:cs typeface="Helvetica Neue" charset="0"/>
                <a:sym typeface="Helvetica Neue" charset="0"/>
              </a:rPr>
              <a:t>Taxis in the mist:</a:t>
            </a:r>
            <a:br>
              <a:rPr lang="en-US" altLang="en-US" sz="2800" b="1" dirty="0">
                <a:solidFill>
                  <a:srgbClr val="242852"/>
                </a:solidFill>
                <a:latin typeface="+mn-lt"/>
                <a:cs typeface="Helvetica Neue" charset="0"/>
                <a:sym typeface="Helvetica Neue" charset="0"/>
              </a:rPr>
            </a:br>
            <a:r>
              <a:rPr lang="en-US" altLang="en-US" sz="2800" b="1" dirty="0">
                <a:solidFill>
                  <a:srgbClr val="242852"/>
                </a:solidFill>
                <a:latin typeface="+mn-lt"/>
                <a:cs typeface="Helvetica Neue" charset="0"/>
                <a:sym typeface="Helvetica Neue" charset="0"/>
              </a:rPr>
              <a:t>Weather and ride demand in New York City</a:t>
            </a:r>
          </a:p>
        </p:txBody>
      </p:sp>
      <p:sp>
        <p:nvSpPr>
          <p:cNvPr id="14339" name="Shape 68"/>
          <p:cNvSpPr txBox="1">
            <a:spLocks noGrp="1"/>
          </p:cNvSpPr>
          <p:nvPr>
            <p:ph type="subTitle" idx="1"/>
          </p:nvPr>
        </p:nvSpPr>
        <p:spPr>
          <a:xfrm>
            <a:off x="2773363" y="3462338"/>
            <a:ext cx="3392487" cy="701675"/>
          </a:xfrm>
        </p:spPr>
        <p:txBody>
          <a:bodyPr tIns="45700" bIns="45700" anchor="ctr"/>
          <a:lstStyle/>
          <a:p>
            <a:pPr marL="457200" algn="r"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Noto Sans Symbols"/>
              <a:buNone/>
            </a:pPr>
            <a:r>
              <a:rPr lang="en-US" altLang="en-US" sz="1200" dirty="0">
                <a:solidFill>
                  <a:srgbClr val="242852"/>
                </a:solidFill>
                <a:latin typeface="+mn-lt"/>
                <a:cs typeface="Helvetica Neue" charset="0"/>
                <a:sym typeface="Helvetica Neue" charset="0"/>
              </a:rPr>
              <a:t>W205 Group Project </a:t>
            </a:r>
          </a:p>
          <a:p>
            <a:pPr marL="457200" algn="r"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Noto Sans Symbols"/>
              <a:buNone/>
            </a:pPr>
            <a:r>
              <a:rPr lang="en-US" altLang="en-US" sz="1200" dirty="0">
                <a:solidFill>
                  <a:srgbClr val="242852"/>
                </a:solidFill>
                <a:latin typeface="+mn-lt"/>
                <a:cs typeface="Helvetica Neue" charset="0"/>
                <a:sym typeface="Helvetica Neue" charset="0"/>
              </a:rPr>
              <a:t>John Blakkan, Rohit Nair, Andrea Pope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0483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How we got here…</a:t>
            </a:r>
          </a:p>
        </p:txBody>
      </p:sp>
      <p:sp>
        <p:nvSpPr>
          <p:cNvPr id="20484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284911D7-1958-4165-8B48-0CF82F0214FF}" type="slidenum">
              <a:rPr lang="en-US" altLang="en-US"/>
              <a:pPr algn="l"/>
              <a:t>10</a:t>
            </a:fld>
            <a:endParaRPr lang="en-US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80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2531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Helvetica Neue" charset="0"/>
                <a:cs typeface="Helvetica Neue" charset="0"/>
                <a:sym typeface="Helvetica Neue" charset="0"/>
              </a:rPr>
              <a:t>Data Set</a:t>
            </a:r>
          </a:p>
        </p:txBody>
      </p:sp>
      <p:sp>
        <p:nvSpPr>
          <p:cNvPr id="22532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2254BEAE-32FF-449F-AD9B-86BCDABBFE07}" type="slidenum">
              <a:rPr lang="en-US" altLang="en-US"/>
              <a:pPr algn="l"/>
              <a:t>11</a:t>
            </a:fld>
            <a:endParaRPr lang="en-US" altLang="en-US" dirty="0"/>
          </a:p>
        </p:txBody>
      </p:sp>
      <p:sp>
        <p:nvSpPr>
          <p:cNvPr id="22533" name="Shape 182"/>
          <p:cNvSpPr txBox="1">
            <a:spLocks noGrp="1"/>
          </p:cNvSpPr>
          <p:nvPr>
            <p:ph type="body" idx="1"/>
          </p:nvPr>
        </p:nvSpPr>
        <p:spPr>
          <a:xfrm>
            <a:off x="268288" y="993775"/>
            <a:ext cx="8604250" cy="3921125"/>
          </a:xfrm>
        </p:spPr>
        <p:txBody>
          <a:bodyPr tIns="45700" bIns="45700"/>
          <a:lstStyle/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New York City Taxi and Limousine Commission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Regulates yellow/green cabs, limousines (“For Hire Vehicles- FHV”)</a:t>
            </a: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endParaRPr lang="en-US" altLang="en-US" sz="1800" dirty="0">
              <a:solidFill>
                <a:srgbClr val="000000"/>
              </a:solidFill>
              <a:latin typeface="+mj-lt"/>
              <a:cs typeface="Helvetica Neue" charset="0"/>
              <a:sym typeface="Helvetica Neue" charset="0"/>
            </a:endParaRP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Released large data set of ride from 2009 onward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40 million records per month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Over 1.15 Billion rides total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Publicly available on Amazon AWS s3 service</a:t>
            </a: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endParaRPr lang="en-US" altLang="en-US" sz="1800" dirty="0">
              <a:solidFill>
                <a:srgbClr val="000000"/>
              </a:solidFill>
              <a:latin typeface="+mj-lt"/>
              <a:cs typeface="Helvetica Neue" charset="0"/>
              <a:sym typeface="Helvetica Neue" charset="0"/>
            </a:endParaRP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NOAA Weather resources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Historical available from NOAA website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Six-date real-time forecast separately available from NOAA REST service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endParaRPr lang="en-US" altLang="en-US" sz="2200" dirty="0">
              <a:solidFill>
                <a:srgbClr val="000000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96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4579" name="Shape 97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Architectural Overview</a:t>
            </a:r>
          </a:p>
        </p:txBody>
      </p:sp>
      <p:sp>
        <p:nvSpPr>
          <p:cNvPr id="24580" name="Shape 98"/>
          <p:cNvSpPr>
            <a:spLocks noChangeArrowheads="1"/>
          </p:cNvSpPr>
          <p:nvPr/>
        </p:nvSpPr>
        <p:spPr bwMode="auto">
          <a:xfrm>
            <a:off x="2927350" y="3122613"/>
            <a:ext cx="2732088" cy="1839912"/>
          </a:xfrm>
          <a:prstGeom prst="rect">
            <a:avLst/>
          </a:prstGeom>
          <a:solidFill>
            <a:srgbClr val="9FC3E3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488950" y="1154113"/>
            <a:ext cx="2628900" cy="1665287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 dirty="0">
              <a:solidFill>
                <a:schemeClr val="lt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82" name="Shape 100"/>
          <p:cNvSpPr>
            <a:spLocks noChangeArrowheads="1"/>
          </p:cNvSpPr>
          <p:nvPr/>
        </p:nvSpPr>
        <p:spPr bwMode="auto">
          <a:xfrm>
            <a:off x="4802188" y="1154113"/>
            <a:ext cx="4087812" cy="1665287"/>
          </a:xfrm>
          <a:prstGeom prst="rect">
            <a:avLst/>
          </a:prstGeom>
          <a:solidFill>
            <a:srgbClr val="C3BCC5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4583" name="Shape 101"/>
          <p:cNvSpPr>
            <a:spLocks noChangeArrowheads="1"/>
          </p:cNvSpPr>
          <p:nvPr/>
        </p:nvSpPr>
        <p:spPr bwMode="auto">
          <a:xfrm>
            <a:off x="828675" y="1447800"/>
            <a:ext cx="1703388" cy="498475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Current Multiday</a:t>
            </a:r>
          </a:p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Weather forecast</a:t>
            </a:r>
          </a:p>
        </p:txBody>
      </p:sp>
      <p:sp>
        <p:nvSpPr>
          <p:cNvPr id="24584" name="Shape 102"/>
          <p:cNvSpPr>
            <a:spLocks noChangeArrowheads="1"/>
          </p:cNvSpPr>
          <p:nvPr/>
        </p:nvSpPr>
        <p:spPr bwMode="auto">
          <a:xfrm>
            <a:off x="7242175" y="1987550"/>
            <a:ext cx="415925" cy="20796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4585" name="Shape 103"/>
          <p:cNvSpPr>
            <a:spLocks noChangeArrowheads="1"/>
          </p:cNvSpPr>
          <p:nvPr/>
        </p:nvSpPr>
        <p:spPr bwMode="auto">
          <a:xfrm>
            <a:off x="6076950" y="1989138"/>
            <a:ext cx="415925" cy="2079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4586" name="Shape 104"/>
          <p:cNvSpPr txBox="1">
            <a:spLocks noChangeArrowheads="1"/>
          </p:cNvSpPr>
          <p:nvPr/>
        </p:nvSpPr>
        <p:spPr bwMode="auto">
          <a:xfrm>
            <a:off x="4802188" y="1093788"/>
            <a:ext cx="40878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Batch layer</a:t>
            </a:r>
          </a:p>
        </p:txBody>
      </p:sp>
      <p:sp>
        <p:nvSpPr>
          <p:cNvPr id="24587" name="Shape 105"/>
          <p:cNvSpPr txBox="1">
            <a:spLocks noChangeArrowheads="1"/>
          </p:cNvSpPr>
          <p:nvPr/>
        </p:nvSpPr>
        <p:spPr bwMode="auto">
          <a:xfrm>
            <a:off x="530225" y="1085850"/>
            <a:ext cx="25876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Speed/Reliability layer</a:t>
            </a:r>
          </a:p>
        </p:txBody>
      </p:sp>
      <p:sp>
        <p:nvSpPr>
          <p:cNvPr id="24588" name="Shape 106"/>
          <p:cNvSpPr>
            <a:spLocks noChangeArrowheads="1"/>
          </p:cNvSpPr>
          <p:nvPr/>
        </p:nvSpPr>
        <p:spPr bwMode="auto">
          <a:xfrm>
            <a:off x="1397000" y="1989138"/>
            <a:ext cx="415925" cy="2079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4589" name="Shape 107"/>
          <p:cNvSpPr>
            <a:spLocks noChangeArrowheads="1"/>
          </p:cNvSpPr>
          <p:nvPr/>
        </p:nvSpPr>
        <p:spPr bwMode="auto">
          <a:xfrm>
            <a:off x="4086225" y="3798888"/>
            <a:ext cx="415925" cy="2079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4590" name="Shape 108"/>
          <p:cNvSpPr>
            <a:spLocks noChangeArrowheads="1"/>
          </p:cNvSpPr>
          <p:nvPr/>
        </p:nvSpPr>
        <p:spPr bwMode="auto">
          <a:xfrm rot="-2244179">
            <a:off x="2422525" y="2874963"/>
            <a:ext cx="366713" cy="2460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4591" name="Shape 109"/>
          <p:cNvSpPr>
            <a:spLocks noChangeArrowheads="1"/>
          </p:cNvSpPr>
          <p:nvPr/>
        </p:nvSpPr>
        <p:spPr bwMode="auto">
          <a:xfrm rot="2079352">
            <a:off x="5719763" y="2874963"/>
            <a:ext cx="373062" cy="24288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4592" name="Shape 110"/>
          <p:cNvSpPr txBox="1">
            <a:spLocks noChangeArrowheads="1"/>
          </p:cNvSpPr>
          <p:nvPr/>
        </p:nvSpPr>
        <p:spPr bwMode="auto">
          <a:xfrm>
            <a:off x="2960688" y="4713288"/>
            <a:ext cx="26670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Analytic/Presentation layer</a:t>
            </a:r>
          </a:p>
        </p:txBody>
      </p:sp>
      <p:sp>
        <p:nvSpPr>
          <p:cNvPr id="24593" name="Shape 111"/>
          <p:cNvSpPr>
            <a:spLocks noChangeArrowheads="1"/>
          </p:cNvSpPr>
          <p:nvPr/>
        </p:nvSpPr>
        <p:spPr bwMode="auto">
          <a:xfrm>
            <a:off x="828675" y="2251075"/>
            <a:ext cx="1703388" cy="500063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Cached Forecast</a:t>
            </a:r>
          </a:p>
        </p:txBody>
      </p:sp>
      <p:sp>
        <p:nvSpPr>
          <p:cNvPr id="24594" name="Shape 112"/>
          <p:cNvSpPr>
            <a:spLocks noChangeArrowheads="1"/>
          </p:cNvSpPr>
          <p:nvPr/>
        </p:nvSpPr>
        <p:spPr bwMode="auto">
          <a:xfrm>
            <a:off x="4884738" y="1447800"/>
            <a:ext cx="1841500" cy="498475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Weather History</a:t>
            </a:r>
          </a:p>
        </p:txBody>
      </p:sp>
      <p:sp>
        <p:nvSpPr>
          <p:cNvPr id="24595" name="Shape 113"/>
          <p:cNvSpPr>
            <a:spLocks noChangeArrowheads="1"/>
          </p:cNvSpPr>
          <p:nvPr/>
        </p:nvSpPr>
        <p:spPr bwMode="auto">
          <a:xfrm>
            <a:off x="6959600" y="1447800"/>
            <a:ext cx="1841500" cy="498475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Ride History</a:t>
            </a:r>
          </a:p>
        </p:txBody>
      </p:sp>
      <p:sp>
        <p:nvSpPr>
          <p:cNvPr id="24596" name="Shape 114"/>
          <p:cNvSpPr>
            <a:spLocks noChangeArrowheads="1"/>
          </p:cNvSpPr>
          <p:nvPr/>
        </p:nvSpPr>
        <p:spPr bwMode="auto">
          <a:xfrm>
            <a:off x="5797550" y="2259013"/>
            <a:ext cx="1841500" cy="500062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Model</a:t>
            </a:r>
          </a:p>
        </p:txBody>
      </p:sp>
      <p:sp>
        <p:nvSpPr>
          <p:cNvPr id="24597" name="Shape 115"/>
          <p:cNvSpPr>
            <a:spLocks noChangeArrowheads="1"/>
          </p:cNvSpPr>
          <p:nvPr/>
        </p:nvSpPr>
        <p:spPr bwMode="auto">
          <a:xfrm>
            <a:off x="3373438" y="3173413"/>
            <a:ext cx="1841500" cy="500062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Ride Prediction</a:t>
            </a:r>
          </a:p>
        </p:txBody>
      </p:sp>
      <p:sp>
        <p:nvSpPr>
          <p:cNvPr id="24598" name="Shape 116"/>
          <p:cNvSpPr>
            <a:spLocks noChangeArrowheads="1"/>
          </p:cNvSpPr>
          <p:nvPr/>
        </p:nvSpPr>
        <p:spPr bwMode="auto">
          <a:xfrm>
            <a:off x="3373438" y="4094163"/>
            <a:ext cx="1841500" cy="500062"/>
          </a:xfrm>
          <a:prstGeom prst="rect">
            <a:avLst/>
          </a:prstGeom>
          <a:solidFill>
            <a:srgbClr val="477298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sz="1200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Results Presentation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ape 121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6627" name="Shape 122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Architectural Overview</a:t>
            </a:r>
          </a:p>
        </p:txBody>
      </p:sp>
      <p:sp>
        <p:nvSpPr>
          <p:cNvPr id="26628" name="Shape 123"/>
          <p:cNvSpPr>
            <a:spLocks noChangeArrowheads="1"/>
          </p:cNvSpPr>
          <p:nvPr/>
        </p:nvSpPr>
        <p:spPr bwMode="auto">
          <a:xfrm>
            <a:off x="1487488" y="3973513"/>
            <a:ext cx="6113462" cy="989012"/>
          </a:xfrm>
          <a:prstGeom prst="rect">
            <a:avLst/>
          </a:prstGeom>
          <a:solidFill>
            <a:srgbClr val="9FC3E3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488950" y="1154113"/>
            <a:ext cx="3595688" cy="2324100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47729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 dirty="0">
              <a:solidFill>
                <a:schemeClr val="lt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30" name="Shape 125"/>
          <p:cNvSpPr>
            <a:spLocks noChangeArrowheads="1"/>
          </p:cNvSpPr>
          <p:nvPr/>
        </p:nvSpPr>
        <p:spPr bwMode="auto">
          <a:xfrm>
            <a:off x="4802188" y="1154113"/>
            <a:ext cx="4087812" cy="2324100"/>
          </a:xfrm>
          <a:prstGeom prst="rect">
            <a:avLst/>
          </a:prstGeom>
          <a:solidFill>
            <a:srgbClr val="C3BCC5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6631" name="Shape 126"/>
          <p:cNvSpPr>
            <a:spLocks noChangeArrowheads="1"/>
          </p:cNvSpPr>
          <p:nvPr/>
        </p:nvSpPr>
        <p:spPr bwMode="auto">
          <a:xfrm>
            <a:off x="5157788" y="2284413"/>
            <a:ext cx="415925" cy="2079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6632" name="Shape 127"/>
          <p:cNvSpPr txBox="1">
            <a:spLocks noChangeArrowheads="1"/>
          </p:cNvSpPr>
          <p:nvPr/>
        </p:nvSpPr>
        <p:spPr bwMode="auto">
          <a:xfrm>
            <a:off x="4802188" y="1169988"/>
            <a:ext cx="40878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b="1" dirty="0">
                <a:solidFill>
                  <a:srgbClr val="242852"/>
                </a:solidFill>
                <a:latin typeface="+mj-lt"/>
                <a:cs typeface="Helvetica Neue" charset="0"/>
                <a:sym typeface="Helvetica Neue" charset="0"/>
              </a:rPr>
              <a:t>Batch layer</a:t>
            </a:r>
          </a:p>
        </p:txBody>
      </p:sp>
      <p:sp>
        <p:nvSpPr>
          <p:cNvPr id="26633" name="Shape 128"/>
          <p:cNvSpPr txBox="1">
            <a:spLocks noChangeArrowheads="1"/>
          </p:cNvSpPr>
          <p:nvPr/>
        </p:nvSpPr>
        <p:spPr bwMode="auto">
          <a:xfrm>
            <a:off x="530225" y="1162050"/>
            <a:ext cx="25876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b="1" dirty="0">
                <a:solidFill>
                  <a:srgbClr val="242852"/>
                </a:solidFill>
                <a:latin typeface="+mj-lt"/>
                <a:cs typeface="Helvetica Neue" charset="0"/>
                <a:sym typeface="Helvetica Neue" charset="0"/>
              </a:rPr>
              <a:t>Speed/Reliability layer</a:t>
            </a:r>
          </a:p>
        </p:txBody>
      </p:sp>
      <p:sp>
        <p:nvSpPr>
          <p:cNvPr id="26634" name="Shape 129"/>
          <p:cNvSpPr>
            <a:spLocks noChangeArrowheads="1"/>
          </p:cNvSpPr>
          <p:nvPr/>
        </p:nvSpPr>
        <p:spPr bwMode="auto">
          <a:xfrm rot="-2244179">
            <a:off x="3656013" y="3605213"/>
            <a:ext cx="366712" cy="2444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6635" name="Shape 130"/>
          <p:cNvSpPr>
            <a:spLocks noChangeArrowheads="1"/>
          </p:cNvSpPr>
          <p:nvPr/>
        </p:nvSpPr>
        <p:spPr bwMode="auto">
          <a:xfrm rot="2079352">
            <a:off x="4949825" y="3605213"/>
            <a:ext cx="373063" cy="241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>
            <a:solidFill>
              <a:srgbClr val="477298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FFFFFF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26636" name="Shape 131"/>
          <p:cNvSpPr txBox="1">
            <a:spLocks noChangeArrowheads="1"/>
          </p:cNvSpPr>
          <p:nvPr/>
        </p:nvSpPr>
        <p:spPr bwMode="auto">
          <a:xfrm>
            <a:off x="1487488" y="4002088"/>
            <a:ext cx="61134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Helvetica Neue" charset="0"/>
              <a:buNone/>
            </a:pPr>
            <a:r>
              <a:rPr lang="en-US" altLang="en-US" b="1" dirty="0">
                <a:solidFill>
                  <a:srgbClr val="242852"/>
                </a:solidFill>
                <a:latin typeface="+mj-lt"/>
                <a:cs typeface="Helvetica Neue" charset="0"/>
                <a:sym typeface="Helvetica Neue" charset="0"/>
              </a:rPr>
              <a:t>Analytic/Presentation layer</a:t>
            </a:r>
          </a:p>
        </p:txBody>
      </p:sp>
      <p:sp>
        <p:nvSpPr>
          <p:cNvPr id="26637" name="Shape 132"/>
          <p:cNvSpPr>
            <a:spLocks noChangeArrowheads="1"/>
          </p:cNvSpPr>
          <p:nvPr/>
        </p:nvSpPr>
        <p:spPr bwMode="auto">
          <a:xfrm>
            <a:off x="4924425" y="1308100"/>
            <a:ext cx="3965575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285750" indent="-260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285750" indent="-260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  <a:buFont typeface="Helvetica Neue" charset="0"/>
              <a:buNone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Data Ingestion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Ride data (from 3 taxi/ride-hailing databases, csv) cleaned/translated into consolidated Schema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Joined with Weather Data (US government)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Main toolchain:  HDFS/Hive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Driven by monthly release cycle of TLC data</a:t>
            </a: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sz="1000" dirty="0">
              <a:latin typeface="+mj-lt"/>
              <a:cs typeface="Helvetica Neue" charset="0"/>
              <a:sym typeface="Helvetica Neue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sz="1000" dirty="0">
              <a:latin typeface="+mj-lt"/>
              <a:cs typeface="Helvetica Neue" charset="0"/>
              <a:sym typeface="Helvetica Neue" charset="0"/>
            </a:endParaRPr>
          </a:p>
          <a:p>
            <a:pPr eaLnBrk="1" hangingPunct="1">
              <a:buClr>
                <a:srgbClr val="000000"/>
              </a:buClr>
              <a:buSzPct val="25000"/>
              <a:buFont typeface="Helvetica Neue" charset="0"/>
              <a:buNone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Model Building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Predict demand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Model in Python (parameters in Postgres)</a:t>
            </a:r>
          </a:p>
          <a:p>
            <a:pPr lvl="2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Updated monthly, following Data Ingestion</a:t>
            </a:r>
          </a:p>
        </p:txBody>
      </p:sp>
      <p:sp>
        <p:nvSpPr>
          <p:cNvPr id="26638" name="Shape 133"/>
          <p:cNvSpPr>
            <a:spLocks noChangeArrowheads="1"/>
          </p:cNvSpPr>
          <p:nvPr/>
        </p:nvSpPr>
        <p:spPr bwMode="auto">
          <a:xfrm>
            <a:off x="530225" y="1344613"/>
            <a:ext cx="3554413" cy="200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285750" indent="-260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285750" indent="-260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  <a:buFont typeface="Helvetica Neue" charset="0"/>
              <a:buNone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Data ingestion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Pull from NOAA “REST” service (XML)</a:t>
            </a:r>
          </a:p>
          <a:p>
            <a:pPr eaLnBrk="1" hangingPunct="1">
              <a:buClr>
                <a:srgbClr val="000000"/>
              </a:buClr>
              <a:buSzPct val="25000"/>
              <a:buFont typeface="Helvetica Neue" charset="0"/>
              <a:buNone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Speed/Reliability issues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Forecasts change several times/hr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Response time of NOAA service is variable, and sometimes unreliable</a:t>
            </a:r>
          </a:p>
          <a:p>
            <a:pPr lvl="2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&gt; 15 seconds during weekends/late evening</a:t>
            </a:r>
          </a:p>
          <a:p>
            <a:pPr lvl="2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Not acceptable for end-user service</a:t>
            </a:r>
          </a:p>
          <a:p>
            <a:pPr lvl="2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Main toolchain: Postgres (for cached data), Python/REST/XML.</a:t>
            </a:r>
          </a:p>
          <a:p>
            <a:pPr lvl="2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Update cache on 10 min cycle</a:t>
            </a:r>
          </a:p>
        </p:txBody>
      </p:sp>
      <p:sp>
        <p:nvSpPr>
          <p:cNvPr id="26639" name="Shape 134"/>
          <p:cNvSpPr>
            <a:spLocks noChangeArrowheads="1"/>
          </p:cNvSpPr>
          <p:nvPr/>
        </p:nvSpPr>
        <p:spPr bwMode="auto">
          <a:xfrm>
            <a:off x="1543050" y="4224338"/>
            <a:ext cx="5984875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285750" indent="-260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285750" indent="-260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Predictions pre-computed from cached weather forecast and model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Stored in Hive/SQL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Results (6 day anticipated ride utilization and avg. passenger count)</a:t>
            </a:r>
          </a:p>
          <a:p>
            <a:pPr eaLnBrk="1" hangingPunct="1"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altLang="en-US" sz="1000" dirty="0">
                <a:latin typeface="+mj-lt"/>
                <a:cs typeface="Helvetica Neue" charset="0"/>
                <a:sym typeface="Helvetica Neue" charset="0"/>
              </a:rPr>
              <a:t>Tableau User interface (prediction and historical data analysis)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ape 121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6627" name="Shape 122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Training the Prediction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44" y="823083"/>
            <a:ext cx="7256827" cy="432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51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ape 121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6627" name="Shape 122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Training the Prediction Model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891536"/>
            <a:ext cx="7516091" cy="41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17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hape 196"/>
          <p:cNvSpPr>
            <a:spLocks noChangeArrowheads="1"/>
          </p:cNvSpPr>
          <p:nvPr/>
        </p:nvSpPr>
        <p:spPr bwMode="auto">
          <a:xfrm>
            <a:off x="0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0723" name="Shape 197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D9D9D9"/>
                </a:solidFill>
                <a:latin typeface="+mj-lt"/>
                <a:cs typeface="Helvetica Neue" charset="0"/>
                <a:sym typeface="Helvetica Neue" charset="0"/>
              </a:rPr>
              <a:t>Technology stack</a:t>
            </a:r>
          </a:p>
        </p:txBody>
      </p:sp>
      <p:sp>
        <p:nvSpPr>
          <p:cNvPr id="30724" name="Shape 198"/>
          <p:cNvSpPr txBox="1">
            <a:spLocks noChangeArrowheads="1"/>
          </p:cNvSpPr>
          <p:nvPr/>
        </p:nvSpPr>
        <p:spPr bwMode="auto">
          <a:xfrm>
            <a:off x="558800" y="3679825"/>
            <a:ext cx="8026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dirty="0"/>
          </a:p>
          <a:p>
            <a:pPr algn="ctr" eaLnBrk="1" hangingPunct="1"/>
            <a:endParaRPr lang="en-US" altLang="en-US" dirty="0"/>
          </a:p>
        </p:txBody>
      </p:sp>
      <p:sp>
        <p:nvSpPr>
          <p:cNvPr id="199" name="Shape 199"/>
          <p:cNvSpPr txBox="1">
            <a:spLocks noChangeArrowheads="1"/>
          </p:cNvSpPr>
          <p:nvPr/>
        </p:nvSpPr>
        <p:spPr bwMode="auto">
          <a:xfrm>
            <a:off x="765175" y="2825750"/>
            <a:ext cx="1436688" cy="1604963"/>
          </a:xfrm>
          <a:prstGeom prst="rect">
            <a:avLst/>
          </a:prstGeom>
          <a:solidFill>
            <a:srgbClr val="1C45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CCCCCC"/>
                </a:solidFill>
              </a:rPr>
              <a:t>Amazon S3</a:t>
            </a:r>
          </a:p>
        </p:txBody>
      </p:sp>
      <p:sp>
        <p:nvSpPr>
          <p:cNvPr id="30726" name="Shape 201"/>
          <p:cNvSpPr txBox="1">
            <a:spLocks noChangeArrowheads="1"/>
          </p:cNvSpPr>
          <p:nvPr/>
        </p:nvSpPr>
        <p:spPr bwMode="auto">
          <a:xfrm>
            <a:off x="2362200" y="3927475"/>
            <a:ext cx="3459163" cy="503238"/>
          </a:xfrm>
          <a:prstGeom prst="rect">
            <a:avLst/>
          </a:prstGeom>
          <a:solidFill>
            <a:srgbClr val="1155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434343"/>
                </a:solidFill>
              </a:rPr>
              <a:t>HDFS</a:t>
            </a:r>
          </a:p>
        </p:txBody>
      </p:sp>
      <p:sp>
        <p:nvSpPr>
          <p:cNvPr id="30727" name="Shape 202"/>
          <p:cNvSpPr txBox="1">
            <a:spLocks noChangeArrowheads="1"/>
          </p:cNvSpPr>
          <p:nvPr/>
        </p:nvSpPr>
        <p:spPr bwMode="auto">
          <a:xfrm>
            <a:off x="5981700" y="2825750"/>
            <a:ext cx="2081213" cy="1046163"/>
          </a:xfrm>
          <a:prstGeom prst="rect">
            <a:avLst/>
          </a:prstGeom>
          <a:solidFill>
            <a:srgbClr val="3C7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dirty="0">
              <a:solidFill>
                <a:srgbClr val="434343"/>
              </a:solidFill>
            </a:endParaRPr>
          </a:p>
          <a:p>
            <a:pPr algn="ctr" eaLnBrk="1" hangingPunct="1"/>
            <a:r>
              <a:rPr lang="en-US" altLang="en-US" dirty="0">
                <a:solidFill>
                  <a:srgbClr val="434343"/>
                </a:solidFill>
              </a:rPr>
              <a:t>PostgreSQL</a:t>
            </a:r>
          </a:p>
        </p:txBody>
      </p:sp>
      <p:sp>
        <p:nvSpPr>
          <p:cNvPr id="30728" name="Shape 203"/>
          <p:cNvSpPr txBox="1">
            <a:spLocks noChangeArrowheads="1"/>
          </p:cNvSpPr>
          <p:nvPr/>
        </p:nvSpPr>
        <p:spPr bwMode="auto">
          <a:xfrm>
            <a:off x="2362200" y="2841625"/>
            <a:ext cx="1604963" cy="1046163"/>
          </a:xfrm>
          <a:prstGeom prst="rect">
            <a:avLst/>
          </a:prstGeom>
          <a:solidFill>
            <a:srgbClr val="6D9E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dirty="0">
              <a:solidFill>
                <a:srgbClr val="434343"/>
              </a:solidFill>
            </a:endParaRPr>
          </a:p>
          <a:p>
            <a:pPr algn="ctr" eaLnBrk="1" hangingPunct="1"/>
            <a:endParaRPr lang="en-US" altLang="en-US" dirty="0">
              <a:solidFill>
                <a:srgbClr val="434343"/>
              </a:solidFill>
            </a:endParaRPr>
          </a:p>
          <a:p>
            <a:pPr algn="ctr" eaLnBrk="1" hangingPunct="1"/>
            <a:r>
              <a:rPr lang="en-US" altLang="en-US" dirty="0">
                <a:solidFill>
                  <a:srgbClr val="434343"/>
                </a:solidFill>
              </a:rPr>
              <a:t>Spark SQL</a:t>
            </a:r>
          </a:p>
        </p:txBody>
      </p:sp>
      <p:sp>
        <p:nvSpPr>
          <p:cNvPr id="30729" name="Shape 206"/>
          <p:cNvSpPr txBox="1">
            <a:spLocks noChangeArrowheads="1"/>
          </p:cNvSpPr>
          <p:nvPr/>
        </p:nvSpPr>
        <p:spPr bwMode="auto">
          <a:xfrm>
            <a:off x="6759575" y="1728788"/>
            <a:ext cx="1303338" cy="1046162"/>
          </a:xfrm>
          <a:prstGeom prst="rect">
            <a:avLst/>
          </a:prstGeom>
          <a:solidFill>
            <a:srgbClr val="D9EA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solidFill>
                <a:srgbClr val="434343"/>
              </a:solidFill>
            </a:endParaRPr>
          </a:p>
          <a:p>
            <a:pPr algn="ctr" eaLnBrk="1" hangingPunct="1"/>
            <a:r>
              <a:rPr lang="en-US" altLang="en-US" dirty="0">
                <a:solidFill>
                  <a:srgbClr val="434343"/>
                </a:solidFill>
              </a:rPr>
              <a:t>Tableau</a:t>
            </a:r>
          </a:p>
        </p:txBody>
      </p:sp>
      <p:sp>
        <p:nvSpPr>
          <p:cNvPr id="30730" name="Shape 203"/>
          <p:cNvSpPr txBox="1">
            <a:spLocks noChangeArrowheads="1"/>
          </p:cNvSpPr>
          <p:nvPr/>
        </p:nvSpPr>
        <p:spPr bwMode="auto">
          <a:xfrm>
            <a:off x="4210050" y="2841625"/>
            <a:ext cx="1603375" cy="1046163"/>
          </a:xfrm>
          <a:prstGeom prst="rect">
            <a:avLst/>
          </a:prstGeom>
          <a:solidFill>
            <a:srgbClr val="6D9E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dirty="0">
              <a:solidFill>
                <a:srgbClr val="434343"/>
              </a:solidFill>
            </a:endParaRPr>
          </a:p>
          <a:p>
            <a:pPr algn="ctr" eaLnBrk="1" hangingPunct="1"/>
            <a:endParaRPr lang="en-US" altLang="en-US" dirty="0">
              <a:solidFill>
                <a:srgbClr val="434343"/>
              </a:solidFill>
            </a:endParaRPr>
          </a:p>
          <a:p>
            <a:pPr algn="ctr" eaLnBrk="1" hangingPunct="1"/>
            <a:r>
              <a:rPr lang="en-US" altLang="en-US" dirty="0">
                <a:solidFill>
                  <a:srgbClr val="434343"/>
                </a:solidFill>
              </a:rPr>
              <a:t>Hive</a:t>
            </a:r>
          </a:p>
        </p:txBody>
      </p:sp>
      <p:sp>
        <p:nvSpPr>
          <p:cNvPr id="30731" name="Shape 201"/>
          <p:cNvSpPr txBox="1">
            <a:spLocks noChangeArrowheads="1"/>
          </p:cNvSpPr>
          <p:nvPr/>
        </p:nvSpPr>
        <p:spPr bwMode="auto">
          <a:xfrm>
            <a:off x="5981700" y="3919538"/>
            <a:ext cx="2081213" cy="503237"/>
          </a:xfrm>
          <a:prstGeom prst="rect">
            <a:avLst/>
          </a:prstGeom>
          <a:solidFill>
            <a:srgbClr val="1155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434343"/>
                </a:solidFill>
              </a:rPr>
              <a:t>EXT4</a:t>
            </a:r>
          </a:p>
        </p:txBody>
      </p:sp>
      <p:sp>
        <p:nvSpPr>
          <p:cNvPr id="30732" name="Shape 206"/>
          <p:cNvSpPr txBox="1">
            <a:spLocks noChangeArrowheads="1"/>
          </p:cNvSpPr>
          <p:nvPr/>
        </p:nvSpPr>
        <p:spPr bwMode="auto">
          <a:xfrm>
            <a:off x="765175" y="1717675"/>
            <a:ext cx="5834063" cy="1046163"/>
          </a:xfrm>
          <a:prstGeom prst="rect">
            <a:avLst/>
          </a:prstGeom>
          <a:solidFill>
            <a:srgbClr val="D9EA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solidFill>
                <a:srgbClr val="434343"/>
              </a:solidFill>
            </a:endParaRPr>
          </a:p>
          <a:p>
            <a:pPr algn="ctr" eaLnBrk="1" hangingPunct="1"/>
            <a:r>
              <a:rPr lang="en-US" altLang="en-US" dirty="0">
                <a:solidFill>
                  <a:srgbClr val="434343"/>
                </a:solidFill>
              </a:rPr>
              <a:t>Python/Shell Scripting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6387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Predicting Demand </a:t>
            </a:r>
          </a:p>
        </p:txBody>
      </p:sp>
      <p:sp>
        <p:nvSpPr>
          <p:cNvPr id="16388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51E2AD5B-D7F8-4549-9898-D2D91687C141}" type="slidenum">
              <a:rPr lang="en-US" altLang="en-US"/>
              <a:pPr algn="l"/>
              <a:t>2</a:t>
            </a:fld>
            <a:endParaRPr lang="en-US" altLang="en-US" dirty="0"/>
          </a:p>
        </p:txBody>
      </p:sp>
      <p:sp>
        <p:nvSpPr>
          <p:cNvPr id="16389" name="Shape 182"/>
          <p:cNvSpPr txBox="1">
            <a:spLocks noGrp="1"/>
          </p:cNvSpPr>
          <p:nvPr>
            <p:ph type="body" idx="1"/>
          </p:nvPr>
        </p:nvSpPr>
        <p:spPr>
          <a:xfrm>
            <a:off x="268289" y="1365482"/>
            <a:ext cx="3294370" cy="3535649"/>
          </a:xfrm>
        </p:spPr>
        <p:txBody>
          <a:bodyPr tIns="45700" bIns="45700"/>
          <a:lstStyle/>
          <a:p>
            <a:pPr marL="282575" indent="-149225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Economic Concerns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Each idle minute is profit lost, never recovered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Service Level (potential long-term customer loss)</a:t>
            </a:r>
          </a:p>
          <a:p>
            <a:pPr marL="498475" lvl="1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None/>
            </a:pPr>
            <a:endParaRPr lang="en-US" altLang="en-US" sz="1600" dirty="0">
              <a:solidFill>
                <a:srgbClr val="000000"/>
              </a:solidFill>
              <a:latin typeface="+mj-lt"/>
              <a:cs typeface="Helvetica Neue" charset="0"/>
              <a:sym typeface="Helvetica Neue" charset="0"/>
            </a:endParaRPr>
          </a:p>
          <a:p>
            <a:pPr marL="282575" indent="-149225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Gov’t: Integration with municipal transit services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Deploy large vs. small busses on a line, or longer/shorter trains</a:t>
            </a:r>
          </a:p>
          <a:p>
            <a:pPr marL="456565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endParaRPr lang="en-US" altLang="en-US" sz="1800" dirty="0">
              <a:solidFill>
                <a:srgbClr val="000000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  <p:sp>
        <p:nvSpPr>
          <p:cNvPr id="6" name="Shape 182"/>
          <p:cNvSpPr txBox="1">
            <a:spLocks/>
          </p:cNvSpPr>
          <p:nvPr/>
        </p:nvSpPr>
        <p:spPr bwMode="auto">
          <a:xfrm>
            <a:off x="4296936" y="1365483"/>
            <a:ext cx="4851827" cy="374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105410" algn="l" rtl="0" eaLnBrk="0" fontAlgn="base" hangingPunct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0080" marR="0" lvl="1" indent="-123191" algn="l" rtl="0" eaLnBrk="0" fontAlgn="base" hangingPunct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59998"/>
              <a:buFont typeface="Arial"/>
              <a:buChar char="•"/>
              <a:defRPr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005838" marR="0" lvl="2" indent="-128269" algn="l" rtl="0" eaLnBrk="0" fontAlgn="base" hangingPunct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ct val="59998"/>
              <a:buFont typeface="Courier New"/>
              <a:buChar char="o"/>
              <a:defRPr sz="17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-154939" algn="l" rtl="0" eaLnBrk="0" fontAlgn="base" hangingPunct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❖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645920" marR="0" lvl="4" indent="-15367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Noto Sans Symbols"/>
              <a:buChar char="❧"/>
              <a:defRPr sz="15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965960" marR="0" lvl="5" indent="-16002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40280" marR="0" lvl="6" indent="-15494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•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14600" marR="0" lvl="7" indent="-16256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834640" marR="0" lvl="8" indent="-152401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59999"/>
              <a:buFont typeface="Noto Sans Symbols"/>
              <a:buChar char="❧"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82575" indent="-149225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Taxi companies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Guidance on pre-positioning at taxi stands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Allocating vehicles (big or small), staff, other resources</a:t>
            </a:r>
          </a:p>
          <a:p>
            <a:pPr marL="282575" indent="-149225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Ride Hailing Services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Setting incentives for drivers (e.g. “Surge” rates)</a:t>
            </a:r>
          </a:p>
          <a:p>
            <a:pPr marL="282575" indent="-149225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Independent Drivers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Schedule planning; when/where to work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Replace intuition with data-driven methods</a:t>
            </a:r>
          </a:p>
          <a:p>
            <a:pPr marL="282575" indent="-149225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Event Planners/Individual Passengers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kern="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E.g.: If cab use will be high, maybe charter a coach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8289" y="1003610"/>
            <a:ext cx="312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+mj-lt"/>
              </a:rPr>
              <a:t>Addresses…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96936" y="1003610"/>
            <a:ext cx="337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+mj-lt"/>
              </a:rPr>
              <a:t>Stakeholders…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0483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Impact of Weather</a:t>
            </a:r>
          </a:p>
        </p:txBody>
      </p:sp>
      <p:sp>
        <p:nvSpPr>
          <p:cNvPr id="20484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284911D7-1958-4165-8B48-0CF82F0214FF}" type="slidenum">
              <a:rPr lang="en-US" altLang="en-US"/>
              <a:pPr algn="l"/>
              <a:t>3</a:t>
            </a:fld>
            <a:endParaRPr lang="en-US" altLang="en-US" dirty="0"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268288" y="993775"/>
            <a:ext cx="4809234" cy="3921125"/>
          </a:xfrm>
        </p:spPr>
        <p:txBody>
          <a:bodyPr tIns="45700" bIns="45700">
            <a:noAutofit/>
          </a:bodyPr>
          <a:lstStyle/>
          <a:p>
            <a:pPr marL="457200" indent="-32385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▪"/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Local demand could be predicted based solely on  time (Month/Day, Day of Week, Hour of Day)</a:t>
            </a:r>
          </a:p>
          <a:p>
            <a:pPr marL="133350" indent="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None/>
              <a:defRPr/>
            </a:pPr>
            <a:endParaRPr lang="en-US" sz="2000" dirty="0">
              <a:solidFill>
                <a:srgbClr val="000000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457200" indent="-32385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▪"/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We propose weather as an additional factor in demand planning</a:t>
            </a:r>
          </a:p>
          <a:p>
            <a:pPr marL="822960" lvl="1" indent="-32385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▪"/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Willingness to walk to subway</a:t>
            </a:r>
          </a:p>
          <a:p>
            <a:pPr marL="822960" lvl="1" indent="-32385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▪"/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Willingness to wait for a bus</a:t>
            </a:r>
          </a:p>
        </p:txBody>
      </p:sp>
      <p:pic>
        <p:nvPicPr>
          <p:cNvPr id="20486" name="Shape 77" descr="taxiinsnow.pn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270" y="1089026"/>
            <a:ext cx="2973387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0483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So, what did we find?</a:t>
            </a:r>
          </a:p>
        </p:txBody>
      </p:sp>
      <p:sp>
        <p:nvSpPr>
          <p:cNvPr id="20484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284911D7-1958-4165-8B48-0CF82F0214FF}" type="slidenum">
              <a:rPr lang="en-US" altLang="en-US"/>
              <a:pPr algn="l"/>
              <a:t>4</a:t>
            </a:fld>
            <a:endParaRPr lang="en-US" altLang="en-US" dirty="0"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268288" y="993775"/>
            <a:ext cx="8604250" cy="3921125"/>
          </a:xfrm>
        </p:spPr>
        <p:txBody>
          <a:bodyPr tIns="45700" bIns="45700">
            <a:noAutofit/>
          </a:bodyPr>
          <a:lstStyle/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As expected, weather does impact ridership, e.g.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Less rides overall during precipitation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Cooler temperatures appears to raise ridership more than heat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Temperature seems to be tied to seasonality, more riders in moderate fall weather than in moderate spring weather (this warrants further analysis)</a:t>
            </a:r>
            <a:endParaRPr lang="en-US" sz="1600" dirty="0">
              <a:solidFill>
                <a:srgbClr val="000000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457200" indent="-32385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▪"/>
              <a:defRPr/>
            </a:pPr>
            <a:endParaRPr lang="en-US" sz="1600" dirty="0">
              <a:solidFill>
                <a:srgbClr val="000000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457200" indent="-32385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▪"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rPr>
              <a:t>See Tableau Public</a:t>
            </a:r>
          </a:p>
          <a:p>
            <a:pPr marL="499110" lvl="1" indent="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  <a:hlinkClick r:id="rId3"/>
              </a:rPr>
              <a:t>https://public.tableau.com/profile/publish/NYCTaxi-Analysis/NYCTaxiLimoDash#!/publish-confirm</a:t>
            </a:r>
            <a:endParaRPr lang="en-US" sz="1600" dirty="0">
              <a:solidFill>
                <a:srgbClr val="000000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499110" lvl="1" indent="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None/>
              <a:defRPr/>
            </a:pPr>
            <a:endParaRPr lang="en-US" sz="1600" dirty="0">
              <a:solidFill>
                <a:srgbClr val="000000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499110" lvl="1" indent="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  <a:hlinkClick r:id="rId4"/>
              </a:rPr>
              <a:t>https://public.tableau.com/profile/publish/NYCTaxi-Analysis/Predicting#!/publish-confirm</a:t>
            </a:r>
            <a:endParaRPr lang="en-US" sz="1600" dirty="0">
              <a:solidFill>
                <a:srgbClr val="000000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499110" lvl="1" indent="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None/>
              <a:defRPr/>
            </a:pPr>
            <a:endParaRPr lang="en-US" sz="1600" dirty="0">
              <a:solidFill>
                <a:srgbClr val="000000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499110" lvl="1" indent="0" eaLnBrk="1" fontAlgn="auto" hangingPunct="1">
              <a:spcBef>
                <a:spcPts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  <a:hlinkClick r:id="rId5"/>
              </a:rPr>
              <a:t>https://public.tableau.com/profile/publish/NYCTaxi-Analysis/PredictionDetailswFilters#!/publish-confirm</a:t>
            </a:r>
            <a:endParaRPr lang="en-US" sz="1600" dirty="0">
              <a:solidFill>
                <a:srgbClr val="000000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897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9"/>
          <p:cNvSpPr>
            <a:spLocks noChangeArrowheads="1"/>
          </p:cNvSpPr>
          <p:nvPr/>
        </p:nvSpPr>
        <p:spPr bwMode="auto">
          <a:xfrm>
            <a:off x="4763" y="1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21" y="0"/>
            <a:ext cx="66418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8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9"/>
          <p:cNvSpPr>
            <a:spLocks noChangeArrowheads="1"/>
          </p:cNvSpPr>
          <p:nvPr/>
        </p:nvSpPr>
        <p:spPr bwMode="auto">
          <a:xfrm>
            <a:off x="4763" y="1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483" y="0"/>
            <a:ext cx="638503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4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9"/>
          <p:cNvSpPr>
            <a:spLocks noChangeArrowheads="1"/>
          </p:cNvSpPr>
          <p:nvPr/>
        </p:nvSpPr>
        <p:spPr bwMode="auto">
          <a:xfrm>
            <a:off x="4763" y="1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14" y="0"/>
            <a:ext cx="64631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7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4819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Scaling &amp; Enhancement</a:t>
            </a:r>
          </a:p>
        </p:txBody>
      </p:sp>
      <p:sp>
        <p:nvSpPr>
          <p:cNvPr id="34820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9EC126A3-A73C-4D9D-8C25-3D7574F548CA}" type="slidenum">
              <a:rPr lang="en-US" altLang="en-US"/>
              <a:pPr algn="l"/>
              <a:t>8</a:t>
            </a:fld>
            <a:endParaRPr lang="en-US" altLang="en-US" dirty="0"/>
          </a:p>
        </p:txBody>
      </p:sp>
      <p:sp>
        <p:nvSpPr>
          <p:cNvPr id="34821" name="Shape 182"/>
          <p:cNvSpPr txBox="1">
            <a:spLocks noGrp="1"/>
          </p:cNvSpPr>
          <p:nvPr>
            <p:ph type="body" idx="1"/>
          </p:nvPr>
        </p:nvSpPr>
        <p:spPr>
          <a:xfrm>
            <a:off x="268288" y="993775"/>
            <a:ext cx="8604250" cy="3921125"/>
          </a:xfrm>
        </p:spPr>
        <p:txBody>
          <a:bodyPr tIns="45700" bIns="45700"/>
          <a:lstStyle/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2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Ride data is very large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But we mostly JOIN our very large data set with a small data-set</a:t>
            </a:r>
          </a:p>
          <a:p>
            <a:pPr marL="1187450" lvl="2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E.g. Weather is by day; only 365 days in a year</a:t>
            </a:r>
          </a:p>
          <a:p>
            <a:pPr marL="1187450" lvl="2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Geographic references are combined into zip-codes/boroughs</a:t>
            </a:r>
          </a:p>
          <a:p>
            <a:pPr marL="1187450" lvl="2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What could be an Order (MxN) operation turns into an Order(M) operation (or order M*Log(N) where N is small</a:t>
            </a: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endParaRPr lang="en-US" altLang="en-US" sz="2000" dirty="0">
              <a:solidFill>
                <a:srgbClr val="000000"/>
              </a:solidFill>
              <a:latin typeface="+mj-lt"/>
              <a:cs typeface="Helvetica Neue" charset="0"/>
              <a:sym typeface="Helvetica Neue" charset="0"/>
            </a:endParaRP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Current solution not architected for more than one weather region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US has 374 total Metropolitan Statistical Census areas</a:t>
            </a:r>
          </a:p>
          <a:p>
            <a:pPr marL="1187450" lvl="2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Smaller than NYC, but still large in population</a:t>
            </a:r>
          </a:p>
          <a:p>
            <a:pPr marL="1187450" lvl="2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Each region might have multiple weather patterns</a:t>
            </a:r>
          </a:p>
          <a:p>
            <a:pPr marL="1187450" lvl="2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18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Each region could have different taxi rules, laws, public transport, …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endParaRPr lang="en-US" altLang="en-US" sz="2200" dirty="0">
              <a:solidFill>
                <a:srgbClr val="000000"/>
              </a:solidFill>
              <a:latin typeface="+mj-lt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179"/>
          <p:cNvSpPr>
            <a:spLocks noChangeArrowheads="1"/>
          </p:cNvSpPr>
          <p:nvPr/>
        </p:nvSpPr>
        <p:spPr bwMode="auto">
          <a:xfrm>
            <a:off x="4763" y="815975"/>
            <a:ext cx="9144000" cy="432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867" name="Shape 180"/>
          <p:cNvSpPr txBox="1">
            <a:spLocks noGrp="1"/>
          </p:cNvSpPr>
          <p:nvPr>
            <p:ph type="title"/>
          </p:nvPr>
        </p:nvSpPr>
        <p:spPr>
          <a:xfrm>
            <a:off x="0" y="26988"/>
            <a:ext cx="7543800" cy="68580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+mj-lt"/>
                <a:cs typeface="Helvetica Neue" charset="0"/>
                <a:sym typeface="Helvetica Neue" charset="0"/>
              </a:rPr>
              <a:t>Some Lessons Learned</a:t>
            </a:r>
          </a:p>
        </p:txBody>
      </p:sp>
      <p:sp>
        <p:nvSpPr>
          <p:cNvPr id="36868" name="Shape 18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fld id="{EB02D947-4296-4680-B123-6B4DE483D8FE}" type="slidenum">
              <a:rPr lang="en-US" altLang="en-US"/>
              <a:pPr algn="l"/>
              <a:t>9</a:t>
            </a:fld>
            <a:endParaRPr lang="en-US" altLang="en-US" dirty="0"/>
          </a:p>
        </p:txBody>
      </p:sp>
      <p:sp>
        <p:nvSpPr>
          <p:cNvPr id="36869" name="Shape 182"/>
          <p:cNvSpPr txBox="1">
            <a:spLocks noGrp="1"/>
          </p:cNvSpPr>
          <p:nvPr>
            <p:ph type="body" idx="1"/>
          </p:nvPr>
        </p:nvSpPr>
        <p:spPr>
          <a:xfrm>
            <a:off x="268288" y="993775"/>
            <a:ext cx="8604250" cy="3921125"/>
          </a:xfrm>
        </p:spPr>
        <p:txBody>
          <a:bodyPr tIns="45700" bIns="45700"/>
          <a:lstStyle/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Results:  Weather impact is real; worth including in ridership models</a:t>
            </a: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endParaRPr lang="en-US" altLang="en-US" sz="2000" dirty="0">
              <a:solidFill>
                <a:srgbClr val="000000"/>
              </a:solidFill>
              <a:latin typeface="+mj-lt"/>
              <a:cs typeface="Helvetica Neue" charset="0"/>
              <a:sym typeface="Helvetica Neue" charset="0"/>
            </a:endParaRPr>
          </a:p>
          <a:p>
            <a:pPr marL="457200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Project Development: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Pre-calculation of results (like Lambda architecture) is almost unavoidable with big data sets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Tableau is a good choice for rapid development of a user interface (write to sql table, Tableau does the rest)</a:t>
            </a:r>
          </a:p>
          <a:p>
            <a:pPr marL="822325" lvl="1" indent="-3238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Helvetica Neue" charset="0"/>
              <a:buChar char="▪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Helvetica Neue" charset="0"/>
                <a:sym typeface="Helvetica Neue" charset="0"/>
              </a:rPr>
              <a:t>Don’t assume you need to do an SQL JOIN.  With highly disparate sized tables, roll your own hash-join with pyspark shared routines/broadcast variables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799</Words>
  <Application>Microsoft Office PowerPoint</Application>
  <PresentationFormat>On-screen Show (16:9)</PresentationFormat>
  <Paragraphs>137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Noto Sans Symbols</vt:lpstr>
      <vt:lpstr>Courier New</vt:lpstr>
      <vt:lpstr>Times New Roman</vt:lpstr>
      <vt:lpstr>Arial</vt:lpstr>
      <vt:lpstr>Economica</vt:lpstr>
      <vt:lpstr>Helvetica Neue</vt:lpstr>
      <vt:lpstr>luxe</vt:lpstr>
      <vt:lpstr>Taxis in the mist: Weather and ride demand in New York City</vt:lpstr>
      <vt:lpstr>Predicting Demand </vt:lpstr>
      <vt:lpstr>Impact of Weather</vt:lpstr>
      <vt:lpstr>So, what did we find?</vt:lpstr>
      <vt:lpstr>PowerPoint Presentation</vt:lpstr>
      <vt:lpstr>PowerPoint Presentation</vt:lpstr>
      <vt:lpstr>PowerPoint Presentation</vt:lpstr>
      <vt:lpstr>Scaling &amp; Enhancement</vt:lpstr>
      <vt:lpstr>Some Lessons Learned</vt:lpstr>
      <vt:lpstr>How we got here…</vt:lpstr>
      <vt:lpstr>Data Set</vt:lpstr>
      <vt:lpstr>Architectural Overview</vt:lpstr>
      <vt:lpstr>Architectural Overview</vt:lpstr>
      <vt:lpstr>Training the Prediction Model</vt:lpstr>
      <vt:lpstr>Training the Prediction Model</vt:lpstr>
      <vt:lpstr>Technology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Taxis in the mist:  Weather impact on NYC taxi use</dc:title>
  <cp:lastModifiedBy>Andrea Pope</cp:lastModifiedBy>
  <cp:revision>23</cp:revision>
  <dcterms:modified xsi:type="dcterms:W3CDTF">2016-12-07T05:12:11Z</dcterms:modified>
</cp:coreProperties>
</file>