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5" r:id="rId4"/>
    <p:sldId id="284" r:id="rId5"/>
    <p:sldId id="286" r:id="rId6"/>
    <p:sldId id="287" r:id="rId7"/>
    <p:sldId id="288" r:id="rId8"/>
    <p:sldId id="277" r:id="rId9"/>
    <p:sldId id="278" r:id="rId10"/>
    <p:sldId id="285" r:id="rId11"/>
    <p:sldId id="274" r:id="rId12"/>
    <p:sldId id="259" r:id="rId13"/>
    <p:sldId id="260" r:id="rId14"/>
    <p:sldId id="282" r:id="rId15"/>
    <p:sldId id="26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3" name="Shape 6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6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9699" name="Shape 16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695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1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0669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43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41823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3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>
            <a:spLocks/>
          </p:cNvSpPr>
          <p:nvPr/>
        </p:nvSpPr>
        <p:spPr bwMode="auto">
          <a:xfrm>
            <a:off x="2744788" y="757238"/>
            <a:ext cx="1081087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 rot="10800000">
            <a:off x="5318125" y="3267075"/>
            <a:ext cx="1081088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2E46444-AD7E-41B8-8A73-697CFE21A8D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CB59A550-4244-4492-9587-14A7C07D46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 rotWithShape="0">
          <a:gsLst>
            <a:gs pos="0">
              <a:srgbClr val="B7B7B7"/>
            </a:gs>
            <a:gs pos="50000">
              <a:srgbClr val="C2D8F5"/>
            </a:gs>
            <a:gs pos="100000">
              <a:srgbClr val="E1EBF9"/>
            </a:gs>
          </a:gsLst>
          <a:lin ang="54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/>
          <p:cNvSpPr/>
          <p:nvPr/>
        </p:nvSpPr>
        <p:spPr>
          <a:xfrm rot="10800000">
            <a:off x="0" y="0"/>
            <a:ext cx="9144000" cy="96837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62"/>
          <p:cNvSpPr txBox="1">
            <a:spLocks noGrp="1"/>
          </p:cNvSpPr>
          <p:nvPr>
            <p:ph type="sldNum" idx="10"/>
          </p:nvPr>
        </p:nvSpPr>
        <p:spPr>
          <a:xfrm>
            <a:off x="8605838" y="4914900"/>
            <a:ext cx="533400" cy="228600"/>
          </a:xfrm>
        </p:spPr>
        <p:txBody>
          <a:bodyPr tIns="45700" bIns="9125" anchor="b"/>
          <a:lstStyle>
            <a:lvl1pPr>
              <a:buClr>
                <a:srgbClr val="B7B7B7"/>
              </a:buClr>
              <a:buSzPct val="25000"/>
              <a:buFont typeface="Times New Roman" panose="02020603050405020304" pitchFamily="18" charset="0"/>
              <a:buNone/>
              <a:defRPr sz="160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8CB3DAF-9075-4E9D-AAFE-135652B52D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"/>
          <p:cNvSpPr>
            <a:spLocks/>
          </p:cNvSpPr>
          <p:nvPr/>
        </p:nvSpPr>
        <p:spPr bwMode="auto">
          <a:xfrm flipH="1">
            <a:off x="7596188" y="460375"/>
            <a:ext cx="1081087" cy="1125538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hape 17"/>
          <p:cNvSpPr>
            <a:spLocks/>
          </p:cNvSpPr>
          <p:nvPr/>
        </p:nvSpPr>
        <p:spPr bwMode="auto">
          <a:xfrm rot="10800000" flipH="1">
            <a:off x="466725" y="3557588"/>
            <a:ext cx="1081088" cy="1125537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7CCE6E9-831C-4916-AF61-EE6627535D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B52478C-9AEA-47E8-89F1-84FAFA70B1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9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241F8AF-1372-45DE-8149-C63146DD52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3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C8D5D04-1FDB-42F5-A9CF-A81D6E59AE6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1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31D66-B5AF-4C3E-96F6-F975B305A00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3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6" name="Shape 43"/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611D00A-8219-46FA-A1C7-BC19DDF181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" name="Shape 5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48396F8-44CE-4C8C-985D-1CE2FF7FA9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5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0BA57FC-AB7A-4628-BDDF-1A7DA187AC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0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315913"/>
            <a:ext cx="852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225550"/>
            <a:ext cx="85217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Economica" charset="0"/>
                <a:cs typeface="Economica" charset="0"/>
                <a:sym typeface="Economica" charset="0"/>
              </a:defRPr>
            </a:lvl1pPr>
          </a:lstStyle>
          <a:p>
            <a:fld id="{3ACAD5AD-93C6-43AE-B45D-A1619222DFB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ublish/NYCTaxi-Analysis/NYCTaxiLimoDash#!/publish-confi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ublic.tableau.com/profile/publish/NYCTaxi-Analysis/PredictionDetailswFilters#!/publish-confirm" TargetMode="External"/><Relationship Id="rId4" Type="http://schemas.openxmlformats.org/officeDocument/2006/relationships/hyperlink" Target="https://public.tableau.com/profile/publish/NYCTaxi-Analysis/Predicting#!/publish-confir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7"/>
          <p:cNvSpPr txBox="1">
            <a:spLocks noGrp="1"/>
          </p:cNvSpPr>
          <p:nvPr>
            <p:ph type="ctrTitle"/>
          </p:nvPr>
        </p:nvSpPr>
        <p:spPr>
          <a:xfrm>
            <a:off x="2654300" y="1062038"/>
            <a:ext cx="3630613" cy="1919287"/>
          </a:xfrm>
        </p:spPr>
        <p:txBody>
          <a:bodyPr tIns="45700" bIns="45700"/>
          <a:lstStyle/>
          <a:p>
            <a:pPr marL="457200" algn="l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Taxis in the mist:</a:t>
            </a:r>
            <a:b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</a:b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Weather and ride demand in New York City</a:t>
            </a:r>
          </a:p>
        </p:txBody>
      </p:sp>
      <p:sp>
        <p:nvSpPr>
          <p:cNvPr id="14339" name="Shape 68"/>
          <p:cNvSpPr txBox="1">
            <a:spLocks noGrp="1"/>
          </p:cNvSpPr>
          <p:nvPr>
            <p:ph type="subTitle" idx="1"/>
          </p:nvPr>
        </p:nvSpPr>
        <p:spPr>
          <a:xfrm>
            <a:off x="2773363" y="3462338"/>
            <a:ext cx="3392487" cy="701675"/>
          </a:xfrm>
        </p:spPr>
        <p:txBody>
          <a:bodyPr tIns="45700" bIns="45700" anchor="ctr"/>
          <a:lstStyle/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W205 Group Project </a:t>
            </a:r>
          </a:p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How we got here…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10</a:t>
            </a:fld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Set</a:t>
            </a:r>
          </a:p>
        </p:txBody>
      </p:sp>
      <p:sp>
        <p:nvSpPr>
          <p:cNvPr id="2253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254BEAE-32FF-449F-AD9B-86BCDABBFE07}" type="slidenum">
              <a:rPr lang="en-US" altLang="en-US"/>
              <a:pPr algn="l"/>
              <a:t>11</a:t>
            </a:fld>
            <a:endParaRPr lang="en-US" altLang="en-US" dirty="0"/>
          </a:p>
        </p:txBody>
      </p:sp>
      <p:sp>
        <p:nvSpPr>
          <p:cNvPr id="2253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New York City Taxi and Limousine Commission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Regulates yellow/green cabs, limousines (“For Hire Vehicles- FHV”)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Released large data set of ride from 2009 onward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40 million records per month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Over 1.15 Billion rides total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Publicly available on Amazon AWS s3 service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NOAA Weather resources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Historical available from NOAA website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Six-date real-time forecast separately available from NOAA REST service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6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79" name="Shape 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4580" name="Shape 98"/>
          <p:cNvSpPr>
            <a:spLocks noChangeArrowheads="1"/>
          </p:cNvSpPr>
          <p:nvPr/>
        </p:nvSpPr>
        <p:spPr bwMode="auto">
          <a:xfrm>
            <a:off x="2927350" y="3122613"/>
            <a:ext cx="2732088" cy="18399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8950" y="1154113"/>
            <a:ext cx="2628900" cy="166528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2" name="Shape 100"/>
          <p:cNvSpPr>
            <a:spLocks noChangeArrowheads="1"/>
          </p:cNvSpPr>
          <p:nvPr/>
        </p:nvSpPr>
        <p:spPr bwMode="auto">
          <a:xfrm>
            <a:off x="4802188" y="1154113"/>
            <a:ext cx="4087812" cy="1665287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3" name="Shape 101"/>
          <p:cNvSpPr>
            <a:spLocks noChangeArrowheads="1"/>
          </p:cNvSpPr>
          <p:nvPr/>
        </p:nvSpPr>
        <p:spPr bwMode="auto">
          <a:xfrm>
            <a:off x="828675" y="1447800"/>
            <a:ext cx="1703388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Current Multiday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forecast</a:t>
            </a:r>
          </a:p>
        </p:txBody>
      </p:sp>
      <p:sp>
        <p:nvSpPr>
          <p:cNvPr id="24584" name="Shape 102"/>
          <p:cNvSpPr>
            <a:spLocks noChangeArrowheads="1"/>
          </p:cNvSpPr>
          <p:nvPr/>
        </p:nvSpPr>
        <p:spPr bwMode="auto">
          <a:xfrm>
            <a:off x="7242175" y="1987550"/>
            <a:ext cx="415925" cy="2079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5" name="Shape 103"/>
          <p:cNvSpPr>
            <a:spLocks noChangeArrowheads="1"/>
          </p:cNvSpPr>
          <p:nvPr/>
        </p:nvSpPr>
        <p:spPr bwMode="auto">
          <a:xfrm>
            <a:off x="607695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6" name="Shape 104"/>
          <p:cNvSpPr txBox="1">
            <a:spLocks noChangeArrowheads="1"/>
          </p:cNvSpPr>
          <p:nvPr/>
        </p:nvSpPr>
        <p:spPr bwMode="auto">
          <a:xfrm>
            <a:off x="4802188" y="10937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4587" name="Shape 105"/>
          <p:cNvSpPr txBox="1">
            <a:spLocks noChangeArrowheads="1"/>
          </p:cNvSpPr>
          <p:nvPr/>
        </p:nvSpPr>
        <p:spPr bwMode="auto">
          <a:xfrm>
            <a:off x="530225" y="10858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4588" name="Shape 106"/>
          <p:cNvSpPr>
            <a:spLocks noChangeArrowheads="1"/>
          </p:cNvSpPr>
          <p:nvPr/>
        </p:nvSpPr>
        <p:spPr bwMode="auto">
          <a:xfrm>
            <a:off x="139700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9" name="Shape 107"/>
          <p:cNvSpPr>
            <a:spLocks noChangeArrowheads="1"/>
          </p:cNvSpPr>
          <p:nvPr/>
        </p:nvSpPr>
        <p:spPr bwMode="auto">
          <a:xfrm>
            <a:off x="4086225" y="379888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0" name="Shape 108"/>
          <p:cNvSpPr>
            <a:spLocks noChangeArrowheads="1"/>
          </p:cNvSpPr>
          <p:nvPr/>
        </p:nvSpPr>
        <p:spPr bwMode="auto">
          <a:xfrm rot="-2244179">
            <a:off x="2422525" y="2874963"/>
            <a:ext cx="366713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1" name="Shape 109"/>
          <p:cNvSpPr>
            <a:spLocks noChangeArrowheads="1"/>
          </p:cNvSpPr>
          <p:nvPr/>
        </p:nvSpPr>
        <p:spPr bwMode="auto">
          <a:xfrm rot="2079352">
            <a:off x="5719763" y="2874963"/>
            <a:ext cx="373062" cy="2428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2" name="Shape 110"/>
          <p:cNvSpPr txBox="1">
            <a:spLocks noChangeArrowheads="1"/>
          </p:cNvSpPr>
          <p:nvPr/>
        </p:nvSpPr>
        <p:spPr bwMode="auto">
          <a:xfrm>
            <a:off x="2960688" y="4713288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4593" name="Shape 111"/>
          <p:cNvSpPr>
            <a:spLocks noChangeArrowheads="1"/>
          </p:cNvSpPr>
          <p:nvPr/>
        </p:nvSpPr>
        <p:spPr bwMode="auto">
          <a:xfrm>
            <a:off x="828675" y="2251075"/>
            <a:ext cx="1703388" cy="500063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Cached Forecast</a:t>
            </a:r>
          </a:p>
        </p:txBody>
      </p:sp>
      <p:sp>
        <p:nvSpPr>
          <p:cNvPr id="24594" name="Shape 112"/>
          <p:cNvSpPr>
            <a:spLocks noChangeArrowheads="1"/>
          </p:cNvSpPr>
          <p:nvPr/>
        </p:nvSpPr>
        <p:spPr bwMode="auto">
          <a:xfrm>
            <a:off x="4884738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History</a:t>
            </a:r>
          </a:p>
        </p:txBody>
      </p:sp>
      <p:sp>
        <p:nvSpPr>
          <p:cNvPr id="24595" name="Shape 113"/>
          <p:cNvSpPr>
            <a:spLocks noChangeArrowheads="1"/>
          </p:cNvSpPr>
          <p:nvPr/>
        </p:nvSpPr>
        <p:spPr bwMode="auto">
          <a:xfrm>
            <a:off x="6959600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History</a:t>
            </a:r>
          </a:p>
        </p:txBody>
      </p:sp>
      <p:sp>
        <p:nvSpPr>
          <p:cNvPr id="24596" name="Shape 114"/>
          <p:cNvSpPr>
            <a:spLocks noChangeArrowheads="1"/>
          </p:cNvSpPr>
          <p:nvPr/>
        </p:nvSpPr>
        <p:spPr bwMode="auto">
          <a:xfrm>
            <a:off x="5797550" y="22590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Model</a:t>
            </a:r>
          </a:p>
        </p:txBody>
      </p:sp>
      <p:sp>
        <p:nvSpPr>
          <p:cNvPr id="24597" name="Shape 115"/>
          <p:cNvSpPr>
            <a:spLocks noChangeArrowheads="1"/>
          </p:cNvSpPr>
          <p:nvPr/>
        </p:nvSpPr>
        <p:spPr bwMode="auto">
          <a:xfrm>
            <a:off x="3373438" y="31734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Prediction</a:t>
            </a:r>
          </a:p>
        </p:txBody>
      </p:sp>
      <p:sp>
        <p:nvSpPr>
          <p:cNvPr id="24598" name="Shape 116"/>
          <p:cNvSpPr>
            <a:spLocks noChangeArrowheads="1"/>
          </p:cNvSpPr>
          <p:nvPr/>
        </p:nvSpPr>
        <p:spPr bwMode="auto">
          <a:xfrm>
            <a:off x="3373438" y="409416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Results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6628" name="Shape 123"/>
          <p:cNvSpPr>
            <a:spLocks noChangeArrowheads="1"/>
          </p:cNvSpPr>
          <p:nvPr/>
        </p:nvSpPr>
        <p:spPr bwMode="auto">
          <a:xfrm>
            <a:off x="1487488" y="3973513"/>
            <a:ext cx="6113462" cy="9890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" y="1154113"/>
            <a:ext cx="3595688" cy="23241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30" name="Shape 125"/>
          <p:cNvSpPr>
            <a:spLocks noChangeArrowheads="1"/>
          </p:cNvSpPr>
          <p:nvPr/>
        </p:nvSpPr>
        <p:spPr bwMode="auto">
          <a:xfrm>
            <a:off x="4802188" y="1154113"/>
            <a:ext cx="4087812" cy="2324100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1" name="Shape 126"/>
          <p:cNvSpPr>
            <a:spLocks noChangeArrowheads="1"/>
          </p:cNvSpPr>
          <p:nvPr/>
        </p:nvSpPr>
        <p:spPr bwMode="auto">
          <a:xfrm>
            <a:off x="5157788" y="2284413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2" name="Shape 127"/>
          <p:cNvSpPr txBox="1">
            <a:spLocks noChangeArrowheads="1"/>
          </p:cNvSpPr>
          <p:nvPr/>
        </p:nvSpPr>
        <p:spPr bwMode="auto">
          <a:xfrm>
            <a:off x="4802188" y="11699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6633" name="Shape 128"/>
          <p:cNvSpPr txBox="1">
            <a:spLocks noChangeArrowheads="1"/>
          </p:cNvSpPr>
          <p:nvPr/>
        </p:nvSpPr>
        <p:spPr bwMode="auto">
          <a:xfrm>
            <a:off x="530225" y="11620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6634" name="Shape 129"/>
          <p:cNvSpPr>
            <a:spLocks noChangeArrowheads="1"/>
          </p:cNvSpPr>
          <p:nvPr/>
        </p:nvSpPr>
        <p:spPr bwMode="auto">
          <a:xfrm rot="-2244179">
            <a:off x="3656013" y="3605213"/>
            <a:ext cx="366712" cy="244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5" name="Shape 130"/>
          <p:cNvSpPr>
            <a:spLocks noChangeArrowheads="1"/>
          </p:cNvSpPr>
          <p:nvPr/>
        </p:nvSpPr>
        <p:spPr bwMode="auto">
          <a:xfrm rot="2079352">
            <a:off x="4949825" y="3605213"/>
            <a:ext cx="373063" cy="24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6" name="Shape 131"/>
          <p:cNvSpPr txBox="1">
            <a:spLocks noChangeArrowheads="1"/>
          </p:cNvSpPr>
          <p:nvPr/>
        </p:nvSpPr>
        <p:spPr bwMode="auto">
          <a:xfrm>
            <a:off x="1487488" y="4002088"/>
            <a:ext cx="6113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6637" name="Shape 132"/>
          <p:cNvSpPr>
            <a:spLocks noChangeArrowheads="1"/>
          </p:cNvSpPr>
          <p:nvPr/>
        </p:nvSpPr>
        <p:spPr bwMode="auto">
          <a:xfrm>
            <a:off x="4924425" y="1308100"/>
            <a:ext cx="39655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Ride data (from 3 taxi/ride-hailing databases, csv) cleaned/translated into consolidated Schema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Joined with Weather Data (US government)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 HDFS/Hive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Driven by monthly release cycle of TLC data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Building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 demand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in Python (parameters in Postgres)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Updated monthly, following Data Ingestion</a:t>
            </a:r>
          </a:p>
        </p:txBody>
      </p:sp>
      <p:sp>
        <p:nvSpPr>
          <p:cNvPr id="26638" name="Shape 133"/>
          <p:cNvSpPr>
            <a:spLocks noChangeArrowheads="1"/>
          </p:cNvSpPr>
          <p:nvPr/>
        </p:nvSpPr>
        <p:spPr bwMode="auto">
          <a:xfrm>
            <a:off x="530225" y="1344613"/>
            <a:ext cx="355441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Pull from NOAA “REST” service (XML)</a:t>
            </a: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Speed/Reliability issues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Forecasts change several times/hr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Response time of NOAA service is variable, and sometimes unreliable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&gt; 15 seconds during weekends/late evening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Not acceptable for end-user service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Postgres (for cached data), Python/REST/XML.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 cache on 10 min cycle</a:t>
            </a:r>
          </a:p>
        </p:txBody>
      </p:sp>
      <p:sp>
        <p:nvSpPr>
          <p:cNvPr id="26639" name="Shape 134"/>
          <p:cNvSpPr>
            <a:spLocks noChangeArrowheads="1"/>
          </p:cNvSpPr>
          <p:nvPr/>
        </p:nvSpPr>
        <p:spPr bwMode="auto">
          <a:xfrm>
            <a:off x="1543050" y="4224338"/>
            <a:ext cx="59848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Predictions pre-computed from cached weather forecast and model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Stored in Hive/SQL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Results (6 day anticipated ride utilization and avg. passenger count)</a:t>
            </a:r>
          </a:p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7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8675" name="Shape 17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368" y="763558"/>
            <a:ext cx="153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Rides (yellow and green)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02284"/>
              </p:ext>
            </p:extLst>
          </p:nvPr>
        </p:nvGraphicFramePr>
        <p:xfrm>
          <a:off x="342514" y="966381"/>
          <a:ext cx="152998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3946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6034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</a:t>
                      </a:r>
                      <a:r>
                        <a:rPr lang="en-US" sz="800" baseline="0" dirty="0"/>
                        <a:t>_</a:t>
                      </a:r>
                      <a:r>
                        <a:rPr lang="en-US" sz="800" dirty="0"/>
                        <a:t>longitude</a:t>
                      </a:r>
                    </a:p>
                    <a:p>
                      <a:r>
                        <a:rPr lang="en-US" sz="800" dirty="0"/>
                        <a:t>pickup</a:t>
                      </a:r>
                      <a:r>
                        <a:rPr lang="en-US" sz="800" baseline="0" dirty="0"/>
                        <a:t>_</a:t>
                      </a:r>
                      <a:r>
                        <a:rPr lang="en-US" sz="800" dirty="0"/>
                        <a:t>latitude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Pickup_dayofweek</a:t>
                      </a:r>
                    </a:p>
                    <a:p>
                      <a:r>
                        <a:rPr lang="en-US" sz="800" dirty="0"/>
                        <a:t>Pickup_week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5301" y="2345572"/>
            <a:ext cx="13190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weather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46784"/>
              </p:ext>
            </p:extLst>
          </p:nvPr>
        </p:nvGraphicFramePr>
        <p:xfrm>
          <a:off x="4863017" y="2553321"/>
          <a:ext cx="1319076" cy="1356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5710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weather_id (pk)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US" sz="800" dirty="0"/>
                        <a:t>recorded_time</a:t>
                      </a:r>
                    </a:p>
                    <a:p>
                      <a:r>
                        <a:rPr lang="en-US" sz="800" dirty="0"/>
                        <a:t>Precipitation</a:t>
                      </a:r>
                    </a:p>
                    <a:p>
                      <a:r>
                        <a:rPr lang="en-US" sz="800" dirty="0"/>
                        <a:t>Snow</a:t>
                      </a:r>
                    </a:p>
                    <a:p>
                      <a:r>
                        <a:rPr lang="en-US" sz="800" dirty="0"/>
                        <a:t>Maximum</a:t>
                      </a:r>
                      <a:r>
                        <a:rPr lang="en-US" sz="800" baseline="0" dirty="0"/>
                        <a:t> Temp</a:t>
                      </a:r>
                    </a:p>
                    <a:p>
                      <a:r>
                        <a:rPr lang="en-US" sz="800" baseline="0" dirty="0"/>
                        <a:t>Minimum Temp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decimal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1364"/>
              </p:ext>
            </p:extLst>
          </p:nvPr>
        </p:nvGraphicFramePr>
        <p:xfrm>
          <a:off x="6922961" y="2023985"/>
          <a:ext cx="1721966" cy="185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413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37828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Pickup_zipcode</a:t>
                      </a:r>
                    </a:p>
                    <a:p>
                      <a:r>
                        <a:rPr lang="en-US" sz="800" dirty="0"/>
                        <a:t>Pickup_borough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  <a:p>
                      <a:r>
                        <a:rPr lang="en-US" sz="800" dirty="0"/>
                        <a:t>Precipitation</a:t>
                      </a:r>
                    </a:p>
                    <a:p>
                      <a:r>
                        <a:rPr lang="en-US" sz="800" dirty="0"/>
                        <a:t>Snow</a:t>
                      </a:r>
                    </a:p>
                    <a:p>
                      <a:r>
                        <a:rPr lang="en-US" sz="800" dirty="0"/>
                        <a:t>Maximum</a:t>
                      </a:r>
                      <a:r>
                        <a:rPr lang="en-US" sz="800" baseline="0" dirty="0"/>
                        <a:t> Temp</a:t>
                      </a:r>
                    </a:p>
                    <a:p>
                      <a:r>
                        <a:rPr lang="en-US" sz="800" baseline="0" dirty="0"/>
                        <a:t>Minimum Temp</a:t>
                      </a:r>
                      <a:endParaRPr lang="en-US" sz="800" dirty="0"/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  <a:p>
                      <a:r>
                        <a:rPr lang="en-US" sz="800" dirty="0"/>
                        <a:t>Decimal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22961" y="1797244"/>
            <a:ext cx="17219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Rides Weather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0253" y="867432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Hourly Rides by Zip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89630"/>
              </p:ext>
            </p:extLst>
          </p:nvPr>
        </p:nvGraphicFramePr>
        <p:xfrm>
          <a:off x="2287004" y="1073978"/>
          <a:ext cx="1565066" cy="12794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42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8645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88989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passenger_count</a:t>
                      </a:r>
                    </a:p>
                    <a:p>
                      <a:r>
                        <a:rPr lang="en-US" sz="800" dirty="0"/>
                        <a:t>Pickup_zipcode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 flipV="1">
            <a:off x="6182094" y="1349448"/>
            <a:ext cx="174760" cy="6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857940" y="3899886"/>
            <a:ext cx="743752" cy="87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1582" y="3886801"/>
            <a:ext cx="1602344" cy="82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514" y="2485672"/>
            <a:ext cx="152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Group on all fields (relative PK) and sum rides</a:t>
            </a:r>
          </a:p>
          <a:p>
            <a:r>
              <a:rPr lang="en-US" sz="750" i="1" dirty="0">
                <a:latin typeface="+mj-lt"/>
              </a:rPr>
              <a:t>Week and Day of Week are Used in Prediction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86210" y="4503638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Location Borough Map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37870"/>
              </p:ext>
            </p:extLst>
          </p:nvPr>
        </p:nvGraphicFramePr>
        <p:xfrm>
          <a:off x="4617028" y="1207625"/>
          <a:ext cx="1565066" cy="465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42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528645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Zip_code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274703">
                <a:tc>
                  <a:txBody>
                    <a:bodyPr/>
                    <a:lstStyle/>
                    <a:p>
                      <a:r>
                        <a:rPr lang="en-US" sz="800" dirty="0"/>
                        <a:t>Borough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580276" y="994324"/>
            <a:ext cx="160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Zip by Neighborhood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8081" y="3279566"/>
            <a:ext cx="17513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Rides (FHV)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68903"/>
              </p:ext>
            </p:extLst>
          </p:nvPr>
        </p:nvGraphicFramePr>
        <p:xfrm>
          <a:off x="918081" y="3482389"/>
          <a:ext cx="1751318" cy="1400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776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210244">
                <a:tc>
                  <a:txBody>
                    <a:bodyPr/>
                    <a:lstStyle/>
                    <a:p>
                      <a:r>
                        <a:rPr lang="en-US" sz="800" dirty="0"/>
                        <a:t>ride_source</a:t>
                      </a:r>
                    </a:p>
                    <a:p>
                      <a:r>
                        <a:rPr lang="en-US" sz="800" dirty="0"/>
                        <a:t>locationID</a:t>
                      </a:r>
                    </a:p>
                    <a:p>
                      <a:r>
                        <a:rPr lang="en-US" sz="800" dirty="0"/>
                        <a:t>Pickup_year</a:t>
                      </a:r>
                    </a:p>
                    <a:p>
                      <a:r>
                        <a:rPr lang="en-US" sz="800" dirty="0"/>
                        <a:t>Pickup_month</a:t>
                      </a:r>
                    </a:p>
                    <a:p>
                      <a:r>
                        <a:rPr lang="en-US" sz="800" dirty="0"/>
                        <a:t>Pickup_day</a:t>
                      </a:r>
                    </a:p>
                    <a:p>
                      <a:r>
                        <a:rPr lang="en-US" sz="800" dirty="0"/>
                        <a:t>Pickup_hour</a:t>
                      </a:r>
                    </a:p>
                    <a:p>
                      <a:r>
                        <a:rPr lang="en-US" sz="800" dirty="0"/>
                        <a:t>Pickup_dayofweek</a:t>
                      </a:r>
                    </a:p>
                    <a:p>
                      <a:r>
                        <a:rPr lang="en-US" sz="800" dirty="0"/>
                        <a:t>Pickup_week</a:t>
                      </a:r>
                    </a:p>
                    <a:p>
                      <a:r>
                        <a:rPr lang="en-US" sz="800" dirty="0"/>
                        <a:t>Ride_count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Int</a:t>
                      </a:r>
                    </a:p>
                    <a:p>
                      <a:r>
                        <a:rPr lang="en-US" sz="800" dirty="0"/>
                        <a:t>Big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66111" y="2993308"/>
            <a:ext cx="831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i="1" dirty="0">
                <a:latin typeface="+mj-lt"/>
              </a:rPr>
              <a:t>Weather as recorded at LaGuardia Airport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1921181" y="1482287"/>
            <a:ext cx="233201" cy="204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3852070" y="1918686"/>
            <a:ext cx="2624048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53793" y="1309537"/>
            <a:ext cx="863234" cy="23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88261"/>
              </p:ext>
            </p:extLst>
          </p:nvPr>
        </p:nvGraphicFramePr>
        <p:xfrm>
          <a:off x="4186210" y="4685768"/>
          <a:ext cx="1751318" cy="433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776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locationID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242510">
                <a:tc>
                  <a:txBody>
                    <a:bodyPr/>
                    <a:lstStyle/>
                    <a:p>
                      <a:r>
                        <a:rPr lang="en-US" sz="800" dirty="0"/>
                        <a:t>Borough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Arrow: Right 27"/>
          <p:cNvSpPr/>
          <p:nvPr/>
        </p:nvSpPr>
        <p:spPr>
          <a:xfrm>
            <a:off x="2873386" y="3670488"/>
            <a:ext cx="3963832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7130" y="3894637"/>
            <a:ext cx="17377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Distinct (PK) on ride_source, zip code, passenger count, and hour/day/month/year</a:t>
            </a:r>
          </a:p>
        </p:txBody>
      </p:sp>
      <p:sp>
        <p:nvSpPr>
          <p:cNvPr id="30" name="Arrow: Right 29"/>
          <p:cNvSpPr/>
          <p:nvPr/>
        </p:nvSpPr>
        <p:spPr>
          <a:xfrm>
            <a:off x="6306265" y="2768078"/>
            <a:ext cx="573824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164093" y="2154700"/>
            <a:ext cx="350747" cy="2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</p:cNvCxnSpPr>
          <p:nvPr/>
        </p:nvCxnSpPr>
        <p:spPr>
          <a:xfrm flipH="1" flipV="1">
            <a:off x="5156379" y="3729084"/>
            <a:ext cx="366176" cy="18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8079" y="4846315"/>
            <a:ext cx="1737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Distinct (PK) on ride_source, locationID, and hour/day/month/year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172" y="2355388"/>
            <a:ext cx="1529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>
                <a:latin typeface="+mj-lt"/>
              </a:rPr>
              <a:t>Group on all fields (relative PK) and sum rides</a:t>
            </a:r>
          </a:p>
        </p:txBody>
      </p:sp>
    </p:spTree>
    <p:extLst>
      <p:ext uri="{BB962C8B-B14F-4D97-AF65-F5344CB8AC3E}">
        <p14:creationId xmlns:p14="http://schemas.microsoft.com/office/powerpoint/2010/main" val="23173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96"/>
          <p:cNvSpPr>
            <a:spLocks noChangeArrowheads="1"/>
          </p:cNvSpPr>
          <p:nvPr/>
        </p:nvSpPr>
        <p:spPr bwMode="auto">
          <a:xfrm>
            <a:off x="0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723" name="Shape 1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D9D9D9"/>
                </a:solidFill>
                <a:latin typeface="+mj-lt"/>
                <a:cs typeface="Helvetica Neue" charset="0"/>
                <a:sym typeface="Helvetica Neue" charset="0"/>
              </a:rPr>
              <a:t>Technology stack</a:t>
            </a:r>
          </a:p>
        </p:txBody>
      </p:sp>
      <p:sp>
        <p:nvSpPr>
          <p:cNvPr id="30724" name="Shape 198"/>
          <p:cNvSpPr txBox="1">
            <a:spLocks noChangeArrowheads="1"/>
          </p:cNvSpPr>
          <p:nvPr/>
        </p:nvSpPr>
        <p:spPr bwMode="auto">
          <a:xfrm>
            <a:off x="558800" y="3679825"/>
            <a:ext cx="802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</p:txBody>
      </p:sp>
      <p:sp>
        <p:nvSpPr>
          <p:cNvPr id="199" name="Shape 199"/>
          <p:cNvSpPr txBox="1">
            <a:spLocks noChangeArrowheads="1"/>
          </p:cNvSpPr>
          <p:nvPr/>
        </p:nvSpPr>
        <p:spPr bwMode="auto">
          <a:xfrm>
            <a:off x="765175" y="2825750"/>
            <a:ext cx="1436688" cy="1604963"/>
          </a:xfrm>
          <a:prstGeom prst="rect">
            <a:avLst/>
          </a:prstGeom>
          <a:solidFill>
            <a:srgbClr val="1C45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CCCCC"/>
                </a:solidFill>
              </a:rPr>
              <a:t>Amazon S3</a:t>
            </a:r>
          </a:p>
        </p:txBody>
      </p:sp>
      <p:sp>
        <p:nvSpPr>
          <p:cNvPr id="30726" name="Shape 201"/>
          <p:cNvSpPr txBox="1">
            <a:spLocks noChangeArrowheads="1"/>
          </p:cNvSpPr>
          <p:nvPr/>
        </p:nvSpPr>
        <p:spPr bwMode="auto">
          <a:xfrm>
            <a:off x="2362200" y="3927475"/>
            <a:ext cx="3459163" cy="503238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30727" name="Shape 202"/>
          <p:cNvSpPr txBox="1">
            <a:spLocks noChangeArrowheads="1"/>
          </p:cNvSpPr>
          <p:nvPr/>
        </p:nvSpPr>
        <p:spPr bwMode="auto">
          <a:xfrm>
            <a:off x="5981700" y="2825750"/>
            <a:ext cx="2081213" cy="1046163"/>
          </a:xfrm>
          <a:prstGeom prst="rect">
            <a:avLst/>
          </a:prstGeom>
          <a:solidFill>
            <a:srgbClr val="3C7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30728" name="Shape 203"/>
          <p:cNvSpPr txBox="1">
            <a:spLocks noChangeArrowheads="1"/>
          </p:cNvSpPr>
          <p:nvPr/>
        </p:nvSpPr>
        <p:spPr bwMode="auto">
          <a:xfrm>
            <a:off x="2362200" y="2841625"/>
            <a:ext cx="1604963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30729" name="Shape 206"/>
          <p:cNvSpPr txBox="1">
            <a:spLocks noChangeArrowheads="1"/>
          </p:cNvSpPr>
          <p:nvPr/>
        </p:nvSpPr>
        <p:spPr bwMode="auto">
          <a:xfrm>
            <a:off x="6759575" y="1728788"/>
            <a:ext cx="1303338" cy="1046162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30730" name="Shape 203"/>
          <p:cNvSpPr txBox="1">
            <a:spLocks noChangeArrowheads="1"/>
          </p:cNvSpPr>
          <p:nvPr/>
        </p:nvSpPr>
        <p:spPr bwMode="auto">
          <a:xfrm>
            <a:off x="4210050" y="2841625"/>
            <a:ext cx="1603375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0731" name="Shape 201"/>
          <p:cNvSpPr txBox="1">
            <a:spLocks noChangeArrowheads="1"/>
          </p:cNvSpPr>
          <p:nvPr/>
        </p:nvSpPr>
        <p:spPr bwMode="auto">
          <a:xfrm>
            <a:off x="5981700" y="3919538"/>
            <a:ext cx="2081213" cy="503237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EXT4</a:t>
            </a:r>
          </a:p>
        </p:txBody>
      </p:sp>
      <p:sp>
        <p:nvSpPr>
          <p:cNvPr id="30732" name="Shape 206"/>
          <p:cNvSpPr txBox="1">
            <a:spLocks noChangeArrowheads="1"/>
          </p:cNvSpPr>
          <p:nvPr/>
        </p:nvSpPr>
        <p:spPr bwMode="auto">
          <a:xfrm>
            <a:off x="765175" y="1717675"/>
            <a:ext cx="5834063" cy="1046163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Python/Shell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Predicting Demand </a:t>
            </a:r>
          </a:p>
        </p:txBody>
      </p:sp>
      <p:sp>
        <p:nvSpPr>
          <p:cNvPr id="1638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1E2AD5B-D7F8-4549-9898-D2D91687C141}" type="slidenum">
              <a:rPr lang="en-US" altLang="en-US"/>
              <a:pPr algn="l"/>
              <a:t>2</a:t>
            </a:fld>
            <a:endParaRPr lang="en-US" altLang="en-US" dirty="0"/>
          </a:p>
        </p:txBody>
      </p:sp>
      <p:sp>
        <p:nvSpPr>
          <p:cNvPr id="16389" name="Shape 182"/>
          <p:cNvSpPr txBox="1">
            <a:spLocks noGrp="1"/>
          </p:cNvSpPr>
          <p:nvPr>
            <p:ph type="body" idx="1"/>
          </p:nvPr>
        </p:nvSpPr>
        <p:spPr>
          <a:xfrm>
            <a:off x="268289" y="1365482"/>
            <a:ext cx="3294370" cy="3535649"/>
          </a:xfrm>
        </p:spPr>
        <p:txBody>
          <a:bodyPr tIns="45700" bIns="45700"/>
          <a:lstStyle/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Economic Concerns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idle minute is profit lost, never recovered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Service Level (potential long-term customer loss)</a:t>
            </a:r>
          </a:p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US" altLang="en-US" sz="16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Gov’t: Integration with municipal transit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Deploy large vs. small busses on a line, or longer/shorter trains</a:t>
            </a:r>
          </a:p>
          <a:p>
            <a:pPr marL="456565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6" name="Shape 182"/>
          <p:cNvSpPr txBox="1">
            <a:spLocks/>
          </p:cNvSpPr>
          <p:nvPr/>
        </p:nvSpPr>
        <p:spPr bwMode="auto">
          <a:xfrm>
            <a:off x="4296936" y="1365483"/>
            <a:ext cx="4851827" cy="37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05410" algn="l" rtl="0" eaLnBrk="0" fontAlgn="base" hangingPunc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 eaLnBrk="0" fontAlgn="base" hangingPunct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 eaLnBrk="0" fontAlgn="base" hangingPunct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 eaLnBrk="0" fontAlgn="base" hangingPunct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Taxi companies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Guidance on pre-positioning at taxi stands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Allocating vehicles (big or small), staff, other resources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Hailing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Setting incentives for drivers (e.g. “Surge” rates)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Independent Drivers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Schedule planning; when/where to work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Replace intuition with data-driven methods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Event Planners/Individual Passengers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E.g.: If cab use will be high, maybe charter a coach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289" y="1003610"/>
            <a:ext cx="3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Addresses…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6936" y="1003610"/>
            <a:ext cx="33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Stakeholders…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Impact of Weather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3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4809234" cy="3921125"/>
          </a:xfrm>
        </p:spPr>
        <p:txBody>
          <a:bodyPr tIns="45700" bIns="45700">
            <a:noAutofit/>
          </a:bodyPr>
          <a:lstStyle/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Local demand could be predicted based solely on  time (Month/Day, Day of Week, Hour of Day)</a:t>
            </a:r>
          </a:p>
          <a:p>
            <a:pPr marL="133350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We propose weather as an additional factor in demand planning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walk to subway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wait for a bus</a:t>
            </a:r>
          </a:p>
        </p:txBody>
      </p:sp>
      <p:pic>
        <p:nvPicPr>
          <p:cNvPr id="20486" name="Shape 77" descr="taxiinsnow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0" y="1089026"/>
            <a:ext cx="29733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So, what did we find?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4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>
            <a:noAutofit/>
          </a:bodyPr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As expected, weather does impact ridership, e.g.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Less rides overall during precipitation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Cooler temperatures appears to raise ridership more than heat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Temperature seems to be tied to seasonality, more riders in moderate fall weather than in moderate spring weather (this warrants further analysis)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See Tableau Public</a:t>
            </a: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3"/>
              </a:rPr>
              <a:t>https://public.tableau.com/profile/publish/NYCTaxi-Analysis/NYCTaxiLimoDash#!/publish-confirm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4"/>
              </a:rPr>
              <a:t>https://public.tableau.com/profile/publish/NYCTaxi-Analysis/Predicting#!/publish-confirm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5"/>
              </a:rPr>
              <a:t>https://public.tableau.com/profile/publish/NYCTaxi-Analysis/PredictionDetailswFilters#!/publish-confirm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9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1" y="0"/>
            <a:ext cx="6641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3" y="0"/>
            <a:ext cx="63850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4" y="0"/>
            <a:ext cx="6463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Scaling &amp; Enhancement</a:t>
            </a:r>
          </a:p>
        </p:txBody>
      </p:sp>
      <p:sp>
        <p:nvSpPr>
          <p:cNvPr id="34820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9EC126A3-A73C-4D9D-8C25-3D7574F548CA}" type="slidenum">
              <a:rPr lang="en-US" altLang="en-US"/>
              <a:pPr algn="l"/>
              <a:t>8</a:t>
            </a:fld>
            <a:endParaRPr lang="en-US" altLang="en-US" dirty="0"/>
          </a:p>
        </p:txBody>
      </p:sp>
      <p:sp>
        <p:nvSpPr>
          <p:cNvPr id="34821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data is very large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But we mostly JOIN our very large data set with a small data-set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 Weather is by day; only 365 days in a year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Geographic references are combined into zip-codes/boroughs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What could be an Order (MxN) operation turns into an Order(M) operation (or order M*Log(N) where N is small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Current solution not architected for more than one weather region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US has 374 total Metropolitan Statistical Census areas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Smaller than NYC, but still large in population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might have multiple weather patterns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could have different taxi rules, laws, public transport, …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Some Lessons Learned</a:t>
            </a:r>
          </a:p>
        </p:txBody>
      </p:sp>
      <p:sp>
        <p:nvSpPr>
          <p:cNvPr id="3686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EB02D947-4296-4680-B123-6B4DE483D8FE}" type="slidenum">
              <a:rPr lang="en-US" altLang="en-US"/>
              <a:pPr algn="l"/>
              <a:t>9</a:t>
            </a:fld>
            <a:endParaRPr lang="en-US" altLang="en-US" dirty="0"/>
          </a:p>
        </p:txBody>
      </p:sp>
      <p:sp>
        <p:nvSpPr>
          <p:cNvPr id="3686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Results:  Weather impact is real; worth including in ridership models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Project Development: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Pre-calculation of results (like Lambda architecture) is almost unavoidable with big data sets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Tableau is a good choice for rapid development of a user interface (write to sql table, Tableau does the rest)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Don’t assume you need to do an SQL JOIN.  With highly disparate sized tables, roll your own hash-join with pyspark shared routines/broadcast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1087</Words>
  <Application>Microsoft Office PowerPoint</Application>
  <PresentationFormat>On-screen Show (16:9)</PresentationFormat>
  <Paragraphs>251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Economica</vt:lpstr>
      <vt:lpstr>Helvetica Neue</vt:lpstr>
      <vt:lpstr>Courier New</vt:lpstr>
      <vt:lpstr>Times New Roman</vt:lpstr>
      <vt:lpstr>Noto Sans Symbols</vt:lpstr>
      <vt:lpstr>Arial</vt:lpstr>
      <vt:lpstr>luxe</vt:lpstr>
      <vt:lpstr>Taxis in the mist: Weather and ride demand in New York City</vt:lpstr>
      <vt:lpstr>Predicting Demand </vt:lpstr>
      <vt:lpstr>Impact of Weather</vt:lpstr>
      <vt:lpstr>So, what did we find?</vt:lpstr>
      <vt:lpstr>PowerPoint Presentation</vt:lpstr>
      <vt:lpstr>PowerPoint Presentation</vt:lpstr>
      <vt:lpstr>PowerPoint Presentation</vt:lpstr>
      <vt:lpstr>Scaling &amp; Enhancement</vt:lpstr>
      <vt:lpstr>Some Lessons Learned</vt:lpstr>
      <vt:lpstr>How we got here…</vt:lpstr>
      <vt:lpstr>Data Set</vt:lpstr>
      <vt:lpstr>Architectural Overview</vt:lpstr>
      <vt:lpstr>Architectural Overview</vt:lpstr>
      <vt:lpstr>Data Flow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Andrea Pope</cp:lastModifiedBy>
  <cp:revision>20</cp:revision>
  <dcterms:modified xsi:type="dcterms:W3CDTF">2016-12-07T04:36:27Z</dcterms:modified>
</cp:coreProperties>
</file>