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73" r:id="rId4"/>
    <p:sldId id="275" r:id="rId5"/>
    <p:sldId id="274" r:id="rId6"/>
    <p:sldId id="259" r:id="rId7"/>
    <p:sldId id="260" r:id="rId8"/>
    <p:sldId id="262" r:id="rId9"/>
    <p:sldId id="265" r:id="rId10"/>
    <p:sldId id="276" r:id="rId11"/>
    <p:sldId id="277" r:id="rId12"/>
    <p:sldId id="278" r:id="rId13"/>
    <p:sldId id="279" r:id="rId14"/>
    <p:sldId id="280" r:id="rId15"/>
    <p:sldId id="264" r:id="rId16"/>
    <p:sldId id="266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63" name="Shape 6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5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843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89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939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98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hape 18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hape 18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hape 20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6083" name="Shape 210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59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55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9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hape 9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1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hape 11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6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699" name="Shape 16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9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Shape 1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>
            <a:spLocks/>
          </p:cNvSpPr>
          <p:nvPr/>
        </p:nvSpPr>
        <p:spPr bwMode="auto">
          <a:xfrm>
            <a:off x="2744788" y="757238"/>
            <a:ext cx="1081087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hape 11"/>
          <p:cNvSpPr>
            <a:spLocks/>
          </p:cNvSpPr>
          <p:nvPr/>
        </p:nvSpPr>
        <p:spPr bwMode="auto">
          <a:xfrm rot="10800000">
            <a:off x="5318125" y="3267075"/>
            <a:ext cx="1081088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" name="Shape 1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2E46444-AD7E-41B8-8A73-697CFE21A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9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CB59A550-4244-4492-9587-14A7C07D4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bg>
      <p:bgPr>
        <a:gradFill rotWithShape="0">
          <a:gsLst>
            <a:gs pos="0">
              <a:srgbClr val="B7B7B7"/>
            </a:gs>
            <a:gs pos="50000">
              <a:srgbClr val="C2D8F5"/>
            </a:gs>
            <a:gs pos="100000">
              <a:srgbClr val="E1EBF9"/>
            </a:gs>
          </a:gsLst>
          <a:lin ang="54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9"/>
          <p:cNvSpPr/>
          <p:nvPr/>
        </p:nvSpPr>
        <p:spPr>
          <a:xfrm rot="10800000">
            <a:off x="0" y="0"/>
            <a:ext cx="9144000" cy="96837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42852"/>
          </a:solidFill>
          <a:ln>
            <a:noFill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2400" y="1028700"/>
            <a:ext cx="8839200" cy="3086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4320" marR="0" lvl="0" indent="-10541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62"/>
          <p:cNvSpPr txBox="1">
            <a:spLocks noGrp="1"/>
          </p:cNvSpPr>
          <p:nvPr>
            <p:ph type="sldNum" idx="10"/>
          </p:nvPr>
        </p:nvSpPr>
        <p:spPr>
          <a:xfrm>
            <a:off x="8605838" y="4914900"/>
            <a:ext cx="533400" cy="228600"/>
          </a:xfrm>
        </p:spPr>
        <p:txBody>
          <a:bodyPr tIns="45700" bIns="9125" anchor="b"/>
          <a:lstStyle>
            <a:lvl1pPr>
              <a:buClr>
                <a:srgbClr val="B7B7B7"/>
              </a:buClr>
              <a:buSzPct val="25000"/>
              <a:buFont typeface="Times New Roman" panose="02020603050405020304" pitchFamily="18" charset="0"/>
              <a:buNone/>
              <a:defRPr sz="160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F8CB3DAF-9075-4E9D-AAFE-135652B52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1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"/>
          <p:cNvSpPr>
            <a:spLocks/>
          </p:cNvSpPr>
          <p:nvPr/>
        </p:nvSpPr>
        <p:spPr bwMode="auto">
          <a:xfrm flipH="1">
            <a:off x="7596188" y="460375"/>
            <a:ext cx="1081087" cy="1125538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hape 17"/>
          <p:cNvSpPr>
            <a:spLocks/>
          </p:cNvSpPr>
          <p:nvPr/>
        </p:nvSpPr>
        <p:spPr bwMode="auto">
          <a:xfrm rot="10800000" flipH="1">
            <a:off x="466725" y="3557588"/>
            <a:ext cx="1081088" cy="1125537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27CCE6E9-831C-4916-AF61-EE6627535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66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B52478C-9AEA-47E8-89F1-84FAFA70B1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95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241F8AF-1372-45DE-8149-C63146DD5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6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C8D5D04-1FDB-42F5-A9CF-A81D6E59A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1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DE31D66-B5AF-4C3E-96F6-F975B305A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3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" name="Shape 43"/>
          <p:cNvCxnSpPr>
            <a:cxnSpLocks noChangeShapeType="1"/>
          </p:cNvCxnSpPr>
          <p:nvPr/>
        </p:nvCxnSpPr>
        <p:spPr bwMode="auto">
          <a:xfrm>
            <a:off x="5029200" y="4495800"/>
            <a:ext cx="46831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611D00A-8219-46FA-A1C7-BC19DDF181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0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3" name="Shape 5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348396F8-44CE-4C8C-985D-1CE2FF7FA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5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2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0BA57FC-AB7A-4628-BDDF-1A7DA187AC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00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315913"/>
            <a:ext cx="852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225550"/>
            <a:ext cx="85217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Economica" charset="0"/>
                <a:cs typeface="Economica" charset="0"/>
                <a:sym typeface="Economica" charset="0"/>
              </a:defRPr>
            </a:lvl1pPr>
          </a:lstStyle>
          <a:p>
            <a:fld id="{3ACAD5AD-93C6-43AE-B45D-A1619222DF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67"/>
          <p:cNvSpPr txBox="1">
            <a:spLocks noGrp="1"/>
          </p:cNvSpPr>
          <p:nvPr>
            <p:ph type="ctrTitle"/>
          </p:nvPr>
        </p:nvSpPr>
        <p:spPr>
          <a:xfrm>
            <a:off x="2654300" y="1062038"/>
            <a:ext cx="3630613" cy="1919287"/>
          </a:xfrm>
        </p:spPr>
        <p:txBody>
          <a:bodyPr tIns="45700" bIns="45700"/>
          <a:lstStyle/>
          <a:p>
            <a:pPr marL="457200" algn="l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2800" b="1">
                <a:solidFill>
                  <a:srgbClr val="242852"/>
                </a:solidFill>
                <a:latin typeface="Helvetica Neue" charset="0"/>
                <a:cs typeface="Helvetica Neue" charset="0"/>
                <a:sym typeface="Helvetica Neue" charset="0"/>
              </a:rPr>
              <a:t>Taxis in the mist:</a:t>
            </a:r>
            <a:br>
              <a:rPr lang="en-US" altLang="en-US" sz="2800" b="1">
                <a:solidFill>
                  <a:srgbClr val="242852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altLang="en-US" sz="2800" b="1">
                <a:solidFill>
                  <a:srgbClr val="242852"/>
                </a:solidFill>
                <a:latin typeface="Helvetica Neue" charset="0"/>
                <a:cs typeface="Helvetica Neue" charset="0"/>
                <a:sym typeface="Helvetica Neue" charset="0"/>
              </a:rPr>
              <a:t>Weather and ride demand in New York City</a:t>
            </a:r>
          </a:p>
        </p:txBody>
      </p:sp>
      <p:sp>
        <p:nvSpPr>
          <p:cNvPr id="14339" name="Shape 68"/>
          <p:cNvSpPr txBox="1">
            <a:spLocks noGrp="1"/>
          </p:cNvSpPr>
          <p:nvPr>
            <p:ph type="subTitle" idx="1"/>
          </p:nvPr>
        </p:nvSpPr>
        <p:spPr>
          <a:xfrm>
            <a:off x="2773363" y="3462338"/>
            <a:ext cx="3392487" cy="701675"/>
          </a:xfrm>
        </p:spPr>
        <p:txBody>
          <a:bodyPr tIns="45700" bIns="45700" anchor="ctr"/>
          <a:lstStyle/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>
                <a:solidFill>
                  <a:srgbClr val="242852"/>
                </a:solidFill>
                <a:latin typeface="Helvetica Neue" charset="0"/>
                <a:cs typeface="Helvetica Neue" charset="0"/>
                <a:sym typeface="Helvetica Neue" charset="0"/>
              </a:rPr>
              <a:t>W205 Group Project </a:t>
            </a:r>
          </a:p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>
                <a:solidFill>
                  <a:srgbClr val="242852"/>
                </a:solidFill>
                <a:latin typeface="Helvetica Neue" charset="0"/>
                <a:cs typeface="Helvetica Neue" charset="0"/>
                <a:sym typeface="Helvetica Neue" charset="0"/>
              </a:rPr>
              <a:t>John Blakkan, Rohit Nair, Andrea Pope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1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Results</a:t>
            </a:r>
          </a:p>
        </p:txBody>
      </p:sp>
      <p:sp>
        <p:nvSpPr>
          <p:cNvPr id="32772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A21D1282-C15B-4F55-847A-ACF10A66F65E}" type="slidenum">
              <a:rPr lang="en-US" altLang="en-US"/>
              <a:pPr algn="l"/>
              <a:t>10</a:t>
            </a:fld>
            <a:endParaRPr lang="en-US" altLang="en-US"/>
          </a:p>
        </p:txBody>
      </p:sp>
      <p:sp>
        <p:nvSpPr>
          <p:cNvPr id="32773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We present a regional ride prediction for New York City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As expected, weather does impact ridership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Extreme cold appears to raise ridership more than heat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Ridership has an annual seasonality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More riders in moderate fall weather than in moderate spring weather.  This warrants further analysis.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19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Scaling &amp; Enhancement</a:t>
            </a:r>
          </a:p>
        </p:txBody>
      </p:sp>
      <p:sp>
        <p:nvSpPr>
          <p:cNvPr id="34820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9EC126A3-A73C-4D9D-8C25-3D7574F548CA}" type="slidenum">
              <a:rPr lang="en-US" altLang="en-US"/>
              <a:pPr algn="l"/>
              <a:t>11</a:t>
            </a:fld>
            <a:endParaRPr lang="en-US" altLang="en-US"/>
          </a:p>
        </p:txBody>
      </p:sp>
      <p:sp>
        <p:nvSpPr>
          <p:cNvPr id="34821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Ride data is very large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But we mostly JOIN our very large data set with a small data-set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E.g. Weather is by day; only 365 days in a year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Geographic references are combined into zip-codes/boroughs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What could be an Order (MxN) operation turns into an Order(M) operation (or order M*Log(N) where N is small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Current solution not architected for more than one weather region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US has 374 total Metropolitan Statistical Census areas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Smaller than NYC, but still large in population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Each region might have multiple weather patterns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Some Lessons Learned</a:t>
            </a:r>
          </a:p>
        </p:txBody>
      </p:sp>
      <p:sp>
        <p:nvSpPr>
          <p:cNvPr id="3686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EB02D947-4296-4680-B123-6B4DE483D8FE}" type="slidenum">
              <a:rPr lang="en-US" altLang="en-US"/>
              <a:pPr algn="l"/>
              <a:t>12</a:t>
            </a:fld>
            <a:endParaRPr lang="en-US" altLang="en-US"/>
          </a:p>
        </p:txBody>
      </p:sp>
      <p:sp>
        <p:nvSpPr>
          <p:cNvPr id="36869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Results:  Weather impact is real; worth including in ridership models.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Project Development: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Pre-calculation of results (like Lambda architecture) is almost unavoidable with big data sets</a:t>
            </a:r>
            <a:endParaRPr lang="en-US" altLang="en-US" sz="20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Tableau is a good choice for rapid development of a user interface (write to sql table, Tableau does the rest)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Don’t assume you need to do an SQL JOIN.  With highly disparate sized tables, roll your own hash-join with pyspark shared routines/broadcast variables.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5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8916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451D766A-0E56-46E6-9B2B-1E44825820EC}" type="slidenum">
              <a:rPr lang="en-US" altLang="en-US"/>
              <a:pPr algn="l"/>
              <a:t>13</a:t>
            </a:fld>
            <a:endParaRPr lang="en-US" altLang="en-US"/>
          </a:p>
        </p:txBody>
      </p:sp>
      <p:sp>
        <p:nvSpPr>
          <p:cNvPr id="38917" name="Shape 182"/>
          <p:cNvSpPr txBox="1">
            <a:spLocks noGrp="1"/>
          </p:cNvSpPr>
          <p:nvPr>
            <p:ph type="body" idx="1"/>
          </p:nvPr>
        </p:nvSpPr>
        <p:spPr>
          <a:xfrm>
            <a:off x="2282825" y="2254250"/>
            <a:ext cx="4234516" cy="1131888"/>
          </a:xfrm>
        </p:spPr>
        <p:txBody>
          <a:bodyPr tIns="45700" bIns="45700"/>
          <a:lstStyle/>
          <a:p>
            <a:pPr marL="498475" lvl="1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7200" dirty="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Backup Slides/Reference</a:t>
            </a:r>
          </a:p>
        </p:txBody>
      </p:sp>
      <p:sp>
        <p:nvSpPr>
          <p:cNvPr id="4096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741C4827-6D35-4B15-A829-4D78DDB124B7}" type="slidenum">
              <a:rPr lang="en-US" altLang="en-US"/>
              <a:pPr algn="l"/>
              <a:t>14</a:t>
            </a:fld>
            <a:endParaRPr lang="en-US" altLang="en-US"/>
          </a:p>
        </p:txBody>
      </p:sp>
      <p:sp>
        <p:nvSpPr>
          <p:cNvPr id="40965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98475" lvl="1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endParaRPr lang="en-US" altLang="en-US" sz="22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hape 187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1" name="Shape 188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Team Administration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ln cap="flat">
            <a:solidFill>
              <a:srgbClr val="242852">
                <a:alpha val="0"/>
              </a:srgbClr>
            </a:solidFill>
            <a:round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0"/>
              </a:spcBef>
              <a:buSzPct val="25000"/>
              <a:buFont typeface="Noto Sans Symbols"/>
              <a:buNone/>
              <a:defRPr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is leveraging FreedCamp and Github to organize tasks and show progress</a:t>
            </a:r>
          </a:p>
          <a:p>
            <a:pPr marL="0" indent="-69850" eaLnBrk="1" fontAlgn="auto" hangingPunct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  <a:defRPr/>
            </a:pPr>
            <a:r>
              <a:rPr lang="en" sz="2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https://github.com/blakkan/W205Project</a:t>
            </a:r>
          </a:p>
          <a:p>
            <a:pPr marL="92710" indent="-3810" eaLnBrk="1" fontAlgn="auto" hangingPunct="1">
              <a:spcBef>
                <a:spcPts val="0"/>
              </a:spcBef>
              <a:buSzPct val="25000"/>
              <a:buFont typeface="Noto Sans Symbols"/>
              <a:buNone/>
              <a:defRPr/>
            </a:pPr>
            <a:endParaRPr sz="1400" dirty="0">
              <a:solidFill>
                <a:srgbClr val="2428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013" name="Shape 19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779588"/>
            <a:ext cx="36893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Shape 19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1779588"/>
            <a:ext cx="34766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ape 212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59" name="Shape 213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Exploratory Analysis</a:t>
            </a:r>
          </a:p>
        </p:txBody>
      </p:sp>
      <p:pic>
        <p:nvPicPr>
          <p:cNvPr id="45060" name="Shape 21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274763"/>
            <a:ext cx="38354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Shape 215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74763"/>
            <a:ext cx="3833813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Predicting Demand </a:t>
            </a:r>
          </a:p>
        </p:txBody>
      </p:sp>
      <p:sp>
        <p:nvSpPr>
          <p:cNvPr id="1638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51E2AD5B-D7F8-4549-9898-D2D91687C141}" type="slidenum">
              <a:rPr lang="en-US" altLang="en-US"/>
              <a:pPr algn="l"/>
              <a:t>2</a:t>
            </a:fld>
            <a:endParaRPr lang="en-US" altLang="en-US"/>
          </a:p>
        </p:txBody>
      </p:sp>
      <p:sp>
        <p:nvSpPr>
          <p:cNvPr id="16389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Economic Concerns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6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Each idle minute is profit lost, never recovered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6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Service Level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Potential long-term customer loss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Gov’t: Integration with municipal transit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Deploy large vs. small busses on a line, or longer/shorter trains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5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Demand Forecast: Stakeholders</a:t>
            </a:r>
          </a:p>
        </p:txBody>
      </p:sp>
      <p:sp>
        <p:nvSpPr>
          <p:cNvPr id="18436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53A896FB-BE12-4B1C-B267-3291611D4570}" type="slidenum">
              <a:rPr lang="en-US" altLang="en-US"/>
              <a:pPr algn="l"/>
              <a:t>3</a:t>
            </a:fld>
            <a:endParaRPr lang="en-US" altLang="en-US"/>
          </a:p>
        </p:txBody>
      </p:sp>
      <p:sp>
        <p:nvSpPr>
          <p:cNvPr id="18437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Taxi companies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Guidence on pre-positioning at taxi stands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Allocating vehicles (big or small), staff, other resources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Ride Hailing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Setting incentives for drivers (e.g. “Surge” rates)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Independent Drivers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Schedule planning; when/where to work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Replace intuition with data-driven methods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Event Planners/Individual Passengers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E.g.: If cab use will be high, maybe charter a coach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Impact of Weather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4</a:t>
            </a:fld>
            <a:endParaRPr lang="en-US" altLang="en-US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>
            <a:noAutofit/>
          </a:bodyPr>
          <a:lstStyle/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demand could be predicted based solely on  time (Month/Day, Day of Week, Hour of Day)</a:t>
            </a:r>
          </a:p>
          <a:p>
            <a:pPr marL="133350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  <a:defRPr/>
            </a:pPr>
            <a:endParaRPr lang="en-US" sz="28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propose weather as an additional factor in demand planning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Willingness to walk to subway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Willingness to wait for a bus</a:t>
            </a:r>
            <a:endParaRPr lang="en" sz="22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86" name="Shape 77" descr="taxiinsnow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2954338"/>
            <a:ext cx="297338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1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Data Set</a:t>
            </a:r>
          </a:p>
        </p:txBody>
      </p:sp>
      <p:sp>
        <p:nvSpPr>
          <p:cNvPr id="22532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254BEAE-32FF-449F-AD9B-86BCDABBFE07}" type="slidenum">
              <a:rPr lang="en-US" altLang="en-US"/>
              <a:pPr algn="l"/>
              <a:t>5</a:t>
            </a:fld>
            <a:endParaRPr lang="en-US" altLang="en-US"/>
          </a:p>
        </p:txBody>
      </p:sp>
      <p:sp>
        <p:nvSpPr>
          <p:cNvPr id="22533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New York City Taxi and Limosine Commission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Regulates yellow/green cabs, limosines </a:t>
            </a:r>
            <a:r>
              <a:rPr lang="en-US" altLang="en-US" sz="1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(“For Hire Vehicles- FHV”)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Released large data set of ride from 2009 onward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40 million records per month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Over 1.15 Billion rides total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4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Publicly available on Amazon AWS s3 service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8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NOAA Weather resources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2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Historical available from NOAA website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200">
                <a:solidFill>
                  <a:srgbClr val="000000"/>
                </a:solidFill>
                <a:latin typeface="Helvetica Neue" charset="0"/>
                <a:cs typeface="Helvetica Neue" charset="0"/>
                <a:sym typeface="Helvetica Neue" charset="0"/>
              </a:rPr>
              <a:t>Six-date real-time forecast separately available from NOAA REST service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96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79" name="Shape 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4580" name="Shape 98"/>
          <p:cNvSpPr>
            <a:spLocks noChangeArrowheads="1"/>
          </p:cNvSpPr>
          <p:nvPr/>
        </p:nvSpPr>
        <p:spPr bwMode="auto">
          <a:xfrm>
            <a:off x="2927350" y="3122613"/>
            <a:ext cx="2732088" cy="18399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88950" y="1154113"/>
            <a:ext cx="2628900" cy="1665287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82" name="Shape 100"/>
          <p:cNvSpPr>
            <a:spLocks noChangeArrowheads="1"/>
          </p:cNvSpPr>
          <p:nvPr/>
        </p:nvSpPr>
        <p:spPr bwMode="auto">
          <a:xfrm>
            <a:off x="4802188" y="1154113"/>
            <a:ext cx="4087812" cy="1665287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583" name="Shape 101"/>
          <p:cNvSpPr>
            <a:spLocks noChangeArrowheads="1"/>
          </p:cNvSpPr>
          <p:nvPr/>
        </p:nvSpPr>
        <p:spPr bwMode="auto">
          <a:xfrm>
            <a:off x="828675" y="1447800"/>
            <a:ext cx="1703388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Current Multiday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Weather forecast</a:t>
            </a:r>
          </a:p>
        </p:txBody>
      </p:sp>
      <p:sp>
        <p:nvSpPr>
          <p:cNvPr id="24584" name="Shape 102"/>
          <p:cNvSpPr>
            <a:spLocks noChangeArrowheads="1"/>
          </p:cNvSpPr>
          <p:nvPr/>
        </p:nvSpPr>
        <p:spPr bwMode="auto">
          <a:xfrm>
            <a:off x="7242175" y="1987550"/>
            <a:ext cx="415925" cy="2079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585" name="Shape 103"/>
          <p:cNvSpPr>
            <a:spLocks noChangeArrowheads="1"/>
          </p:cNvSpPr>
          <p:nvPr/>
        </p:nvSpPr>
        <p:spPr bwMode="auto">
          <a:xfrm>
            <a:off x="607695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586" name="Shape 104"/>
          <p:cNvSpPr txBox="1">
            <a:spLocks noChangeArrowheads="1"/>
          </p:cNvSpPr>
          <p:nvPr/>
        </p:nvSpPr>
        <p:spPr bwMode="auto">
          <a:xfrm>
            <a:off x="4802188" y="10937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4587" name="Shape 105"/>
          <p:cNvSpPr txBox="1">
            <a:spLocks noChangeArrowheads="1"/>
          </p:cNvSpPr>
          <p:nvPr/>
        </p:nvSpPr>
        <p:spPr bwMode="auto">
          <a:xfrm>
            <a:off x="530225" y="10858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4588" name="Shape 106"/>
          <p:cNvSpPr>
            <a:spLocks noChangeArrowheads="1"/>
          </p:cNvSpPr>
          <p:nvPr/>
        </p:nvSpPr>
        <p:spPr bwMode="auto">
          <a:xfrm>
            <a:off x="139700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589" name="Shape 107"/>
          <p:cNvSpPr>
            <a:spLocks noChangeArrowheads="1"/>
          </p:cNvSpPr>
          <p:nvPr/>
        </p:nvSpPr>
        <p:spPr bwMode="auto">
          <a:xfrm>
            <a:off x="4086225" y="379888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590" name="Shape 108"/>
          <p:cNvSpPr>
            <a:spLocks noChangeArrowheads="1"/>
          </p:cNvSpPr>
          <p:nvPr/>
        </p:nvSpPr>
        <p:spPr bwMode="auto">
          <a:xfrm rot="-2244179">
            <a:off x="2422525" y="2874963"/>
            <a:ext cx="366713" cy="2460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591" name="Shape 109"/>
          <p:cNvSpPr>
            <a:spLocks noChangeArrowheads="1"/>
          </p:cNvSpPr>
          <p:nvPr/>
        </p:nvSpPr>
        <p:spPr bwMode="auto">
          <a:xfrm rot="2079352">
            <a:off x="5719763" y="2874963"/>
            <a:ext cx="373062" cy="2428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592" name="Shape 110"/>
          <p:cNvSpPr txBox="1">
            <a:spLocks noChangeArrowheads="1"/>
          </p:cNvSpPr>
          <p:nvPr/>
        </p:nvSpPr>
        <p:spPr bwMode="auto">
          <a:xfrm>
            <a:off x="2960688" y="4713288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4593" name="Shape 111"/>
          <p:cNvSpPr>
            <a:spLocks noChangeArrowheads="1"/>
          </p:cNvSpPr>
          <p:nvPr/>
        </p:nvSpPr>
        <p:spPr bwMode="auto">
          <a:xfrm>
            <a:off x="828675" y="2251075"/>
            <a:ext cx="1703388" cy="500063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Cached Forecast</a:t>
            </a:r>
          </a:p>
        </p:txBody>
      </p:sp>
      <p:sp>
        <p:nvSpPr>
          <p:cNvPr id="24594" name="Shape 112"/>
          <p:cNvSpPr>
            <a:spLocks noChangeArrowheads="1"/>
          </p:cNvSpPr>
          <p:nvPr/>
        </p:nvSpPr>
        <p:spPr bwMode="auto">
          <a:xfrm>
            <a:off x="4884738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Weather History</a:t>
            </a:r>
          </a:p>
        </p:txBody>
      </p:sp>
      <p:sp>
        <p:nvSpPr>
          <p:cNvPr id="24595" name="Shape 113"/>
          <p:cNvSpPr>
            <a:spLocks noChangeArrowheads="1"/>
          </p:cNvSpPr>
          <p:nvPr/>
        </p:nvSpPr>
        <p:spPr bwMode="auto">
          <a:xfrm>
            <a:off x="6959600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Ride History</a:t>
            </a:r>
          </a:p>
        </p:txBody>
      </p:sp>
      <p:sp>
        <p:nvSpPr>
          <p:cNvPr id="24596" name="Shape 114"/>
          <p:cNvSpPr>
            <a:spLocks noChangeArrowheads="1"/>
          </p:cNvSpPr>
          <p:nvPr/>
        </p:nvSpPr>
        <p:spPr bwMode="auto">
          <a:xfrm>
            <a:off x="5797550" y="22590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Model</a:t>
            </a:r>
          </a:p>
        </p:txBody>
      </p:sp>
      <p:sp>
        <p:nvSpPr>
          <p:cNvPr id="24597" name="Shape 115"/>
          <p:cNvSpPr>
            <a:spLocks noChangeArrowheads="1"/>
          </p:cNvSpPr>
          <p:nvPr/>
        </p:nvSpPr>
        <p:spPr bwMode="auto">
          <a:xfrm>
            <a:off x="3373438" y="31734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Ride Prediction</a:t>
            </a:r>
          </a:p>
        </p:txBody>
      </p:sp>
      <p:sp>
        <p:nvSpPr>
          <p:cNvPr id="24598" name="Shape 116"/>
          <p:cNvSpPr>
            <a:spLocks noChangeArrowheads="1"/>
          </p:cNvSpPr>
          <p:nvPr/>
        </p:nvSpPr>
        <p:spPr bwMode="auto">
          <a:xfrm>
            <a:off x="3373438" y="409416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Results 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2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7" name="Shape 12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6628" name="Shape 123"/>
          <p:cNvSpPr>
            <a:spLocks noChangeArrowheads="1"/>
          </p:cNvSpPr>
          <p:nvPr/>
        </p:nvSpPr>
        <p:spPr bwMode="auto">
          <a:xfrm>
            <a:off x="1487488" y="3973513"/>
            <a:ext cx="6113462" cy="9890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88950" y="1154113"/>
            <a:ext cx="3595688" cy="23241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30" name="Shape 125"/>
          <p:cNvSpPr>
            <a:spLocks noChangeArrowheads="1"/>
          </p:cNvSpPr>
          <p:nvPr/>
        </p:nvSpPr>
        <p:spPr bwMode="auto">
          <a:xfrm>
            <a:off x="4802188" y="1154113"/>
            <a:ext cx="4087812" cy="2324100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31" name="Shape 126"/>
          <p:cNvSpPr>
            <a:spLocks noChangeArrowheads="1"/>
          </p:cNvSpPr>
          <p:nvPr/>
        </p:nvSpPr>
        <p:spPr bwMode="auto">
          <a:xfrm>
            <a:off x="5157788" y="2284413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32" name="Shape 127"/>
          <p:cNvSpPr txBox="1">
            <a:spLocks noChangeArrowheads="1"/>
          </p:cNvSpPr>
          <p:nvPr/>
        </p:nvSpPr>
        <p:spPr bwMode="auto">
          <a:xfrm>
            <a:off x="4802188" y="11699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>
                <a:solidFill>
                  <a:srgbClr val="242852"/>
                </a:solidFill>
                <a:latin typeface="Helvetica Neue" charset="0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6633" name="Shape 128"/>
          <p:cNvSpPr txBox="1">
            <a:spLocks noChangeArrowheads="1"/>
          </p:cNvSpPr>
          <p:nvPr/>
        </p:nvSpPr>
        <p:spPr bwMode="auto">
          <a:xfrm>
            <a:off x="530225" y="11620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>
                <a:solidFill>
                  <a:srgbClr val="242852"/>
                </a:solidFill>
                <a:latin typeface="Helvetica Neue" charset="0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6634" name="Shape 129"/>
          <p:cNvSpPr>
            <a:spLocks noChangeArrowheads="1"/>
          </p:cNvSpPr>
          <p:nvPr/>
        </p:nvSpPr>
        <p:spPr bwMode="auto">
          <a:xfrm rot="-2244179">
            <a:off x="3656013" y="3605213"/>
            <a:ext cx="366712" cy="2444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35" name="Shape 130"/>
          <p:cNvSpPr>
            <a:spLocks noChangeArrowheads="1"/>
          </p:cNvSpPr>
          <p:nvPr/>
        </p:nvSpPr>
        <p:spPr bwMode="auto">
          <a:xfrm rot="2079352">
            <a:off x="4949825" y="3605213"/>
            <a:ext cx="373063" cy="24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36" name="Shape 131"/>
          <p:cNvSpPr txBox="1">
            <a:spLocks noChangeArrowheads="1"/>
          </p:cNvSpPr>
          <p:nvPr/>
        </p:nvSpPr>
        <p:spPr bwMode="auto">
          <a:xfrm>
            <a:off x="1487488" y="4002088"/>
            <a:ext cx="61134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>
                <a:solidFill>
                  <a:srgbClr val="242852"/>
                </a:solidFill>
                <a:latin typeface="Helvetica Neue" charset="0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6637" name="Shape 132"/>
          <p:cNvSpPr>
            <a:spLocks noChangeArrowheads="1"/>
          </p:cNvSpPr>
          <p:nvPr/>
        </p:nvSpPr>
        <p:spPr bwMode="auto">
          <a:xfrm>
            <a:off x="4924425" y="1308100"/>
            <a:ext cx="396557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Ride data (from 3 taxi/ride-hailing databases, csv) cleaned/translated into consolidated Schema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Joined with Weather Data (US government)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Main toolchain:  HDFS/Hive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Driven by monthly release cycle of TLC data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>
              <a:latin typeface="Helvetica Neue" charset="0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>
              <a:latin typeface="Helvetica Neue" charset="0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Model Building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Predict demand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Model in Python (parameters in Postgres)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Updated monthly, following Data Ingestion</a:t>
            </a:r>
          </a:p>
        </p:txBody>
      </p:sp>
      <p:sp>
        <p:nvSpPr>
          <p:cNvPr id="26638" name="Shape 133"/>
          <p:cNvSpPr>
            <a:spLocks noChangeArrowheads="1"/>
          </p:cNvSpPr>
          <p:nvPr/>
        </p:nvSpPr>
        <p:spPr bwMode="auto">
          <a:xfrm>
            <a:off x="530225" y="1344613"/>
            <a:ext cx="3554413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Pull from NOAA “REST” service (XML)</a:t>
            </a: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Speed/Reliability issues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Forecasts change several times/hr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Response time of NOAA service is variable, and sometimes unreliable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&gt; 15 seconds during weekends/late evening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Not acceptable for end-user service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Main toolchain: Postgres (for cached data), Python/REST/XML.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Update cache on 10 min cycle</a:t>
            </a:r>
          </a:p>
        </p:txBody>
      </p:sp>
      <p:sp>
        <p:nvSpPr>
          <p:cNvPr id="26639" name="Shape 134"/>
          <p:cNvSpPr>
            <a:spLocks noChangeArrowheads="1"/>
          </p:cNvSpPr>
          <p:nvPr/>
        </p:nvSpPr>
        <p:spPr bwMode="auto">
          <a:xfrm>
            <a:off x="1543050" y="4224338"/>
            <a:ext cx="598487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Predictions pre-computed from cached weather forecast and model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Stored in Hive/SQL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Results (6 day anticipated ride utilization and avg. passenger count)</a:t>
            </a:r>
          </a:p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>
                <a:latin typeface="Helvetica Neue" charset="0"/>
                <a:cs typeface="Helvetica Neue" charset="0"/>
                <a:sym typeface="Helvetica Neue" charset="0"/>
              </a:rPr>
              <a:t>Tableau User interface (prediction and historical data analysis)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7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5" name="Shape 17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ERD (WIP)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84150" y="3695700"/>
            <a:ext cx="8701088" cy="1108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/>
            </a:pPr>
            <a:r>
              <a:rPr lang="en" sz="1000" kern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Notes: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  <a:defRPr/>
            </a:pPr>
            <a:r>
              <a:rPr lang="en" sz="1000" kern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PK = primary key; FK = foreign key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  <a:defRPr/>
            </a:pPr>
            <a:r>
              <a:rPr lang="en" sz="1000" kern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Blue tables represent raw data, transformed from original sources (csv, etc.)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  <a:defRPr/>
            </a:pPr>
            <a:r>
              <a:rPr lang="en" sz="1000" kern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Green tables represent aggregations created for analysis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  <a:defRPr/>
            </a:pPr>
            <a:r>
              <a:rPr lang="en" sz="1000" kern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Weather: recorded time at hourly level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  <a:defRPr/>
            </a:pPr>
            <a:r>
              <a:rPr lang="en" sz="1000" kern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Weather: air temperature recorded in degrees Fahrenheit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  <a:defRPr/>
            </a:pPr>
            <a:r>
              <a:rPr lang="en" sz="1000" kern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Weather: weather score is an overall score, based on low/high temps, wind, and current precipitation (see documentation)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  <a:defRPr/>
            </a:pPr>
            <a:r>
              <a:rPr lang="en" sz="1000" kern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Payment Types:  (1= Credit card, 2= Cash, 3= No charge, 4= Dispute, 5= Unknown, 6= Voided trip)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  <a:defRPr/>
            </a:pPr>
            <a:r>
              <a:rPr lang="en" sz="1000" kern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pic>
        <p:nvPicPr>
          <p:cNvPr id="28677" name="Shape 17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054100"/>
            <a:ext cx="71882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96"/>
          <p:cNvSpPr>
            <a:spLocks noChangeArrowheads="1"/>
          </p:cNvSpPr>
          <p:nvPr/>
        </p:nvSpPr>
        <p:spPr bwMode="auto">
          <a:xfrm>
            <a:off x="0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3" name="Shape 1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D9D9D9"/>
                </a:solidFill>
                <a:latin typeface="Helvetica Neue" charset="0"/>
                <a:cs typeface="Helvetica Neue" charset="0"/>
                <a:sym typeface="Helvetica Neue" charset="0"/>
              </a:rPr>
              <a:t>Technology stack</a:t>
            </a:r>
          </a:p>
        </p:txBody>
      </p:sp>
      <p:sp>
        <p:nvSpPr>
          <p:cNvPr id="30724" name="Shape 198"/>
          <p:cNvSpPr txBox="1">
            <a:spLocks noChangeArrowheads="1"/>
          </p:cNvSpPr>
          <p:nvPr/>
        </p:nvSpPr>
        <p:spPr bwMode="auto">
          <a:xfrm>
            <a:off x="558800" y="3679825"/>
            <a:ext cx="802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199" name="Shape 199"/>
          <p:cNvSpPr txBox="1">
            <a:spLocks noChangeArrowheads="1"/>
          </p:cNvSpPr>
          <p:nvPr/>
        </p:nvSpPr>
        <p:spPr bwMode="auto">
          <a:xfrm>
            <a:off x="765175" y="2825750"/>
            <a:ext cx="1436688" cy="1604963"/>
          </a:xfrm>
          <a:prstGeom prst="rect">
            <a:avLst/>
          </a:prstGeom>
          <a:solidFill>
            <a:srgbClr val="1C45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CCCCCC"/>
                </a:solidFill>
              </a:rPr>
              <a:t>Amazon S3</a:t>
            </a:r>
          </a:p>
        </p:txBody>
      </p:sp>
      <p:sp>
        <p:nvSpPr>
          <p:cNvPr id="30726" name="Shape 201"/>
          <p:cNvSpPr txBox="1">
            <a:spLocks noChangeArrowheads="1"/>
          </p:cNvSpPr>
          <p:nvPr/>
        </p:nvSpPr>
        <p:spPr bwMode="auto">
          <a:xfrm>
            <a:off x="2362200" y="3927475"/>
            <a:ext cx="3459163" cy="503238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434343"/>
                </a:solidFill>
              </a:rPr>
              <a:t>HDFS</a:t>
            </a:r>
          </a:p>
        </p:txBody>
      </p:sp>
      <p:sp>
        <p:nvSpPr>
          <p:cNvPr id="30727" name="Shape 202"/>
          <p:cNvSpPr txBox="1">
            <a:spLocks noChangeArrowheads="1"/>
          </p:cNvSpPr>
          <p:nvPr/>
        </p:nvSpPr>
        <p:spPr bwMode="auto">
          <a:xfrm>
            <a:off x="5981700" y="2825750"/>
            <a:ext cx="2081213" cy="1046163"/>
          </a:xfrm>
          <a:prstGeom prst="rect">
            <a:avLst/>
          </a:prstGeom>
          <a:solidFill>
            <a:srgbClr val="3C7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>
                <a:solidFill>
                  <a:srgbClr val="434343"/>
                </a:solidFill>
              </a:rPr>
              <a:t>PostgreSQL</a:t>
            </a:r>
          </a:p>
        </p:txBody>
      </p:sp>
      <p:sp>
        <p:nvSpPr>
          <p:cNvPr id="30728" name="Shape 203"/>
          <p:cNvSpPr txBox="1">
            <a:spLocks noChangeArrowheads="1"/>
          </p:cNvSpPr>
          <p:nvPr/>
        </p:nvSpPr>
        <p:spPr bwMode="auto">
          <a:xfrm>
            <a:off x="2362200" y="2841625"/>
            <a:ext cx="1604963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434343"/>
              </a:solidFill>
            </a:endParaRPr>
          </a:p>
          <a:p>
            <a:pPr algn="ctr" eaLnBrk="1" hangingPunct="1"/>
            <a:endParaRPr lang="en-US" altLang="en-US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>
                <a:solidFill>
                  <a:srgbClr val="434343"/>
                </a:solidFill>
              </a:rPr>
              <a:t>Spark SQL</a:t>
            </a:r>
          </a:p>
        </p:txBody>
      </p:sp>
      <p:sp>
        <p:nvSpPr>
          <p:cNvPr id="30729" name="Shape 206"/>
          <p:cNvSpPr txBox="1">
            <a:spLocks noChangeArrowheads="1"/>
          </p:cNvSpPr>
          <p:nvPr/>
        </p:nvSpPr>
        <p:spPr bwMode="auto">
          <a:xfrm>
            <a:off x="6759575" y="1728788"/>
            <a:ext cx="1303338" cy="1046162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>
                <a:solidFill>
                  <a:srgbClr val="434343"/>
                </a:solidFill>
              </a:rPr>
              <a:t>Tableau</a:t>
            </a:r>
          </a:p>
        </p:txBody>
      </p:sp>
      <p:sp>
        <p:nvSpPr>
          <p:cNvPr id="30730" name="Shape 203"/>
          <p:cNvSpPr txBox="1">
            <a:spLocks noChangeArrowheads="1"/>
          </p:cNvSpPr>
          <p:nvPr/>
        </p:nvSpPr>
        <p:spPr bwMode="auto">
          <a:xfrm>
            <a:off x="4210050" y="2841625"/>
            <a:ext cx="1603375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434343"/>
              </a:solidFill>
            </a:endParaRPr>
          </a:p>
          <a:p>
            <a:pPr algn="ctr" eaLnBrk="1" hangingPunct="1"/>
            <a:endParaRPr lang="en-US" altLang="en-US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>
                <a:solidFill>
                  <a:srgbClr val="434343"/>
                </a:solidFill>
              </a:rPr>
              <a:t>Hive</a:t>
            </a:r>
          </a:p>
        </p:txBody>
      </p:sp>
      <p:sp>
        <p:nvSpPr>
          <p:cNvPr id="30731" name="Shape 201"/>
          <p:cNvSpPr txBox="1">
            <a:spLocks noChangeArrowheads="1"/>
          </p:cNvSpPr>
          <p:nvPr/>
        </p:nvSpPr>
        <p:spPr bwMode="auto">
          <a:xfrm>
            <a:off x="5981700" y="3919538"/>
            <a:ext cx="2081213" cy="503237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434343"/>
                </a:solidFill>
              </a:rPr>
              <a:t>EXT4</a:t>
            </a:r>
          </a:p>
        </p:txBody>
      </p:sp>
      <p:sp>
        <p:nvSpPr>
          <p:cNvPr id="30732" name="Shape 206"/>
          <p:cNvSpPr txBox="1">
            <a:spLocks noChangeArrowheads="1"/>
          </p:cNvSpPr>
          <p:nvPr/>
        </p:nvSpPr>
        <p:spPr bwMode="auto">
          <a:xfrm>
            <a:off x="765175" y="1717675"/>
            <a:ext cx="5834063" cy="1046163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>
                <a:solidFill>
                  <a:srgbClr val="434343"/>
                </a:solidFill>
              </a:rPr>
              <a:t>Python/Shell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788</Words>
  <Application>Microsoft Office PowerPoint</Application>
  <PresentationFormat>On-screen Show (16:9)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Economica</vt:lpstr>
      <vt:lpstr>Courier New</vt:lpstr>
      <vt:lpstr>Helvetica Neue</vt:lpstr>
      <vt:lpstr>Times New Roman</vt:lpstr>
      <vt:lpstr>Noto Sans Symbols</vt:lpstr>
      <vt:lpstr>Arial</vt:lpstr>
      <vt:lpstr>luxe</vt:lpstr>
      <vt:lpstr>Taxis in the mist: Weather and ride demand in New York City</vt:lpstr>
      <vt:lpstr>Predicting Demand </vt:lpstr>
      <vt:lpstr>Demand Forecast: Stakeholders</vt:lpstr>
      <vt:lpstr>Impact of Weather</vt:lpstr>
      <vt:lpstr>Data Set</vt:lpstr>
      <vt:lpstr>Architectural Overview</vt:lpstr>
      <vt:lpstr>Architectural Overview</vt:lpstr>
      <vt:lpstr>ERD (WIP)</vt:lpstr>
      <vt:lpstr>Technology stack</vt:lpstr>
      <vt:lpstr>Results</vt:lpstr>
      <vt:lpstr>Scaling &amp; Enhancement</vt:lpstr>
      <vt:lpstr>Some Lessons Learned</vt:lpstr>
      <vt:lpstr>PowerPoint Presentation</vt:lpstr>
      <vt:lpstr>Backup Slides/Reference</vt:lpstr>
      <vt:lpstr>Team Administration</vt:lpstr>
      <vt:lpstr>Exploratory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 in the mist:  Weather impact on NYC taxi use</dc:title>
  <cp:lastModifiedBy>Blakkan, John</cp:lastModifiedBy>
  <cp:revision>13</cp:revision>
  <dcterms:modified xsi:type="dcterms:W3CDTF">2016-12-06T23:00:11Z</dcterms:modified>
</cp:coreProperties>
</file>