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2">
              <a:lumMod val="75000"/>
            </a:schemeClr>
          </a:solidFill>
        </p:spPr>
        <p:txBody>
          <a:bodyPr>
            <a:normAutofit fontScale="90000"/>
          </a:bodyPr>
          <a:lstStyle/>
          <a:p>
            <a:pPr algn="l"/>
            <a:r>
              <a:rPr lang="en-IN" altLang="en-US" b="1" dirty="0">
                <a:solidFill>
                  <a:schemeClr val="bg1"/>
                </a:solidFill>
                <a:latin typeface="Arial" panose="020B0604020202020204" pitchFamily="34" charset="0"/>
                <a:cs typeface="Arial" panose="020B0604020202020204" pitchFamily="34" charset="0"/>
              </a:rPr>
              <a:t>SAMPLE TEST PLAN</a:t>
            </a:r>
            <a:br>
              <a:rPr lang="en-IN" altLang="en-US" b="1" dirty="0">
                <a:solidFill>
                  <a:schemeClr val="bg1"/>
                </a:solidFill>
                <a:latin typeface="Arial" panose="020B0604020202020204" pitchFamily="34" charset="0"/>
                <a:cs typeface="Arial" panose="020B0604020202020204" pitchFamily="34" charset="0"/>
              </a:rPr>
            </a:br>
            <a:r>
              <a:rPr lang="en-IN" altLang="en-US" b="1" dirty="0">
                <a:solidFill>
                  <a:schemeClr val="bg1"/>
                </a:solidFill>
                <a:latin typeface="Arial" panose="020B0604020202020204" pitchFamily="34" charset="0"/>
                <a:cs typeface="Arial" panose="020B0604020202020204" pitchFamily="34" charset="0"/>
              </a:rPr>
              <a:t>XXXXXX</a:t>
            </a:r>
            <a:br>
              <a:rPr lang="en-IN" altLang="en-US" b="1" dirty="0">
                <a:solidFill>
                  <a:schemeClr val="bg1"/>
                </a:solidFill>
                <a:latin typeface="Arial" panose="020B0604020202020204" pitchFamily="34" charset="0"/>
                <a:cs typeface="Arial" panose="020B0604020202020204" pitchFamily="34" charset="0"/>
              </a:rPr>
            </a:br>
            <a:r>
              <a:rPr lang="en-IN" altLang="en-US" b="1" dirty="0">
                <a:solidFill>
                  <a:schemeClr val="bg1"/>
                </a:solidFill>
                <a:latin typeface="Arial" panose="020B0604020202020204" pitchFamily="34" charset="0"/>
                <a:cs typeface="Arial" panose="020B0604020202020204" pitchFamily="34" charset="0"/>
              </a:rPr>
              <a:t>TEST PLAN NN.N APRIL RELEASE</a:t>
            </a:r>
            <a:endParaRPr lang="en-IN" altLang="en-US" b="1" dirty="0">
              <a:solidFill>
                <a:schemeClr val="bg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p:txBody>
          <a:bodyPr/>
          <a:lstStyle/>
          <a:p>
            <a:pPr algn="l"/>
            <a:r>
              <a:rPr lang="en-IN" altLang="en-US" b="1">
                <a:solidFill>
                  <a:schemeClr val="accent1">
                    <a:lumMod val="75000"/>
                  </a:schemeClr>
                </a:solidFill>
              </a:rPr>
              <a:t>Author: Shiva S Vijayraj</a:t>
            </a:r>
            <a:endParaRPr lang="en-IN" altLang="en-US" b="1">
              <a:solidFill>
                <a:schemeClr val="accent1">
                  <a:lumMod val="75000"/>
                </a:schemeClr>
              </a:solidFill>
            </a:endParaRPr>
          </a:p>
          <a:p>
            <a:pPr algn="l"/>
            <a:r>
              <a:rPr lang="en-IN" altLang="en-US">
                <a:solidFill>
                  <a:schemeClr val="accent1">
                    <a:lumMod val="75000"/>
                  </a:schemeClr>
                </a:solidFill>
              </a:rPr>
              <a:t>Test Analyst, Personal Project Corp.</a:t>
            </a:r>
            <a:endParaRPr lang="en-IN" altLang="en-US">
              <a:solidFill>
                <a:schemeClr val="accent1">
                  <a:lumMod val="75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OUT OF SCOPE</a:t>
            </a:r>
            <a:endParaRPr lang="en-IN" altLang="en-US"/>
          </a:p>
        </p:txBody>
      </p:sp>
      <p:sp>
        <p:nvSpPr>
          <p:cNvPr id="3" name="Content Placeholder 2"/>
          <p:cNvSpPr>
            <a:spLocks noGrp="1"/>
          </p:cNvSpPr>
          <p:nvPr>
            <p:ph idx="1"/>
          </p:nvPr>
        </p:nvSpPr>
        <p:spPr/>
        <p:txBody>
          <a:bodyPr/>
          <a:p>
            <a:r>
              <a:rPr lang="en-IN" altLang="en-US"/>
              <a:t>Out of Scope items:</a:t>
            </a:r>
            <a:endParaRPr lang="en-IN" altLang="en-US"/>
          </a:p>
          <a:p>
            <a:pPr lvl="1"/>
            <a:r>
              <a:rPr lang="en-IN" altLang="en-US"/>
              <a:t>Module x1</a:t>
            </a:r>
            <a:endParaRPr lang="en-IN" altLang="en-US"/>
          </a:p>
          <a:p>
            <a:pPr lvl="1"/>
            <a:r>
              <a:rPr lang="en-IN" altLang="en-US"/>
              <a:t>Data XYZ</a:t>
            </a:r>
            <a:endParaRPr lang="en-IN" altLang="en-US"/>
          </a:p>
          <a:p>
            <a:pPr lvl="1"/>
            <a:r>
              <a:rPr lang="en-IN" altLang="en-US"/>
              <a:t>Rules/Validations ABC</a:t>
            </a:r>
            <a:endParaRPr lang="en-I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ENTRY/EXIT CRITERIA</a:t>
            </a:r>
            <a:endParaRPr lang="en-IN" altLang="en-US"/>
          </a:p>
        </p:txBody>
      </p:sp>
      <p:sp>
        <p:nvSpPr>
          <p:cNvPr id="3" name="Content Placeholder 2"/>
          <p:cNvSpPr>
            <a:spLocks noGrp="1"/>
          </p:cNvSpPr>
          <p:nvPr>
            <p:ph idx="1"/>
          </p:nvPr>
        </p:nvSpPr>
        <p:spPr/>
        <p:txBody>
          <a:bodyPr/>
          <a:p>
            <a:r>
              <a:rPr lang="en-IN" altLang="en-US" sz="2000"/>
              <a:t>ENTRY:</a:t>
            </a:r>
            <a:endParaRPr lang="en-IN" altLang="en-US" sz="2000"/>
          </a:p>
          <a:p>
            <a:pPr lvl="1"/>
            <a:r>
              <a:rPr lang="en-IN" altLang="en-US" sz="2000">
                <a:sym typeface="+mn-ea"/>
              </a:rPr>
              <a:t>Test executables are created</a:t>
            </a:r>
            <a:endParaRPr lang="en-IN" altLang="en-US" sz="2000"/>
          </a:p>
          <a:p>
            <a:pPr lvl="1"/>
            <a:r>
              <a:rPr lang="en-IN" altLang="en-US" sz="2000">
                <a:sym typeface="+mn-ea"/>
              </a:rPr>
              <a:t>Impact assessment is provided</a:t>
            </a:r>
            <a:endParaRPr lang="en-IN" altLang="en-US" sz="2000"/>
          </a:p>
          <a:p>
            <a:pPr lvl="1"/>
            <a:r>
              <a:rPr lang="en-IN" altLang="en-US" sz="2000">
                <a:sym typeface="+mn-ea"/>
              </a:rPr>
              <a:t>Environments are set up and available for Test Team</a:t>
            </a:r>
            <a:endParaRPr lang="en-IN" altLang="en-US" sz="2000"/>
          </a:p>
          <a:p>
            <a:pPr marL="457200" lvl="1" indent="0">
              <a:buNone/>
            </a:pPr>
            <a:endParaRPr lang="en-IN" altLang="en-US" sz="2000"/>
          </a:p>
          <a:p>
            <a:r>
              <a:rPr lang="en-IN" altLang="en-US" sz="2000"/>
              <a:t>EXIT:</a:t>
            </a:r>
            <a:endParaRPr lang="en-IN" altLang="en-US" sz="2000"/>
          </a:p>
          <a:p>
            <a:pPr lvl="1"/>
            <a:r>
              <a:rPr lang="en-IN" altLang="en-US" sz="2000"/>
              <a:t>High priority test cases are executed</a:t>
            </a:r>
            <a:endParaRPr lang="en-IN" altLang="en-US" sz="2000"/>
          </a:p>
          <a:p>
            <a:pPr lvl="1"/>
            <a:r>
              <a:rPr lang="en-IN" altLang="en-US" sz="2000"/>
              <a:t>No defects outstanding</a:t>
            </a:r>
            <a:endParaRPr lang="en-IN" altLang="en-US" sz="2000"/>
          </a:p>
          <a:p>
            <a:pPr lvl="1"/>
            <a:r>
              <a:rPr lang="en-IN" altLang="en-US" sz="2000"/>
              <a:t>Results available for verification</a:t>
            </a:r>
            <a:endParaRPr lang="en-IN" altLang="en-US" sz="2000"/>
          </a:p>
          <a:p>
            <a:pPr lvl="1"/>
            <a:r>
              <a:rPr lang="en-IN" altLang="en-US" sz="2000"/>
              <a:t>Sign offs have been provided</a:t>
            </a:r>
            <a:endParaRPr lang="en-IN" altLang="en-US" sz="2000"/>
          </a:p>
          <a:p>
            <a:pPr lvl="1"/>
            <a:endParaRPr lang="en-IN" altLang="en-US"/>
          </a:p>
          <a:p>
            <a:pPr lvl="1"/>
            <a:endParaRPr lang="en-I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Risks, Assumptions &amp; Constraints</a:t>
            </a:r>
            <a:endParaRPr lang="en-IN" altLang="en-US"/>
          </a:p>
        </p:txBody>
      </p:sp>
      <p:graphicFrame>
        <p:nvGraphicFramePr>
          <p:cNvPr id="4" name="Content Placeholder 3"/>
          <p:cNvGraphicFramePr/>
          <p:nvPr>
            <p:ph idx="1"/>
          </p:nvPr>
        </p:nvGraphicFramePr>
        <p:xfrm>
          <a:off x="838200" y="1825625"/>
          <a:ext cx="10515600" cy="1524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r>
                        <a:rPr lang="en-IN" altLang="en-US"/>
                        <a:t>Scenario</a:t>
                      </a:r>
                      <a:endParaRPr lang="en-IN" altLang="en-US"/>
                    </a:p>
                  </a:txBody>
                  <a:tcPr/>
                </a:tc>
                <a:tc>
                  <a:txBody>
                    <a:bodyPr/>
                    <a:p>
                      <a:pPr>
                        <a:buNone/>
                      </a:pPr>
                      <a:r>
                        <a:rPr lang="en-IN" altLang="en-US"/>
                        <a:t>Impact</a:t>
                      </a:r>
                      <a:endParaRPr lang="en-IN" altLang="en-US"/>
                    </a:p>
                  </a:txBody>
                  <a:tcPr/>
                </a:tc>
                <a:tc>
                  <a:txBody>
                    <a:bodyPr/>
                    <a:p>
                      <a:pPr>
                        <a:buNone/>
                      </a:pPr>
                      <a:r>
                        <a:rPr lang="en-IN" altLang="en-US"/>
                        <a:t>Mitigation</a:t>
                      </a:r>
                      <a:endParaRPr lang="en-IN" altLang="en-US"/>
                    </a:p>
                  </a:txBody>
                  <a:tcPr/>
                </a:tc>
              </a:tr>
              <a:tr h="381000">
                <a:tc>
                  <a:txBody>
                    <a:bodyPr/>
                    <a:p>
                      <a:pPr>
                        <a:buNone/>
                      </a:pPr>
                      <a:r>
                        <a:rPr lang="en-IN" altLang="en-US"/>
                        <a:t>Expose existing Production issue</a:t>
                      </a:r>
                      <a:endParaRPr lang="en-IN" altLang="en-US"/>
                    </a:p>
                  </a:txBody>
                  <a:tcPr/>
                </a:tc>
                <a:tc>
                  <a:txBody>
                    <a:bodyPr/>
                    <a:p>
                      <a:pPr>
                        <a:buNone/>
                      </a:pPr>
                      <a:r>
                        <a:rPr lang="en-IN" altLang="en-US"/>
                        <a:t>High</a:t>
                      </a:r>
                      <a:endParaRPr lang="en-IN" alt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Roles &amp; Responsibilities</a:t>
            </a:r>
            <a:endParaRPr lang="en-IN" altLang="en-US"/>
          </a:p>
        </p:txBody>
      </p:sp>
      <p:graphicFrame>
        <p:nvGraphicFramePr>
          <p:cNvPr id="4" name="Content Placeholder 3"/>
          <p:cNvGraphicFramePr/>
          <p:nvPr>
            <p:ph idx="1"/>
          </p:nvPr>
        </p:nvGraphicFramePr>
        <p:xfrm>
          <a:off x="838200" y="1825625"/>
          <a:ext cx="10515600" cy="3048000"/>
        </p:xfrm>
        <a:graphic>
          <a:graphicData uri="http://schemas.openxmlformats.org/drawingml/2006/table">
            <a:tbl>
              <a:tblPr firstRow="1" bandRow="1">
                <a:tableStyleId>{5C22544A-7EE6-4342-B048-85BDC9FD1C3A}</a:tableStyleId>
              </a:tblPr>
              <a:tblGrid>
                <a:gridCol w="5257800"/>
                <a:gridCol w="5257800"/>
              </a:tblGrid>
              <a:tr h="381000">
                <a:tc>
                  <a:txBody>
                    <a:bodyPr/>
                    <a:p>
                      <a:pPr>
                        <a:buNone/>
                      </a:pPr>
                      <a:r>
                        <a:rPr lang="en-IN" altLang="en-US"/>
                        <a:t>Roles</a:t>
                      </a:r>
                      <a:endParaRPr lang="en-IN" altLang="en-US"/>
                    </a:p>
                  </a:txBody>
                  <a:tcPr/>
                </a:tc>
                <a:tc>
                  <a:txBody>
                    <a:bodyPr/>
                    <a:p>
                      <a:pPr>
                        <a:buNone/>
                      </a:pPr>
                      <a:r>
                        <a:rPr lang="en-IN" altLang="en-US"/>
                        <a:t>Responsibilities</a:t>
                      </a:r>
                      <a:endParaRPr lang="en-IN" altLang="en-US"/>
                    </a:p>
                  </a:txBody>
                  <a:tcPr/>
                </a:tc>
              </a:tr>
              <a:tr h="381000">
                <a:tc>
                  <a:txBody>
                    <a:bodyPr/>
                    <a:p>
                      <a:pPr>
                        <a:buNone/>
                      </a:pPr>
                      <a:r>
                        <a:rPr lang="en-IN" altLang="en-US"/>
                        <a:t>Project Manager</a:t>
                      </a:r>
                      <a:endParaRPr lang="en-IN" altLang="en-US"/>
                    </a:p>
                  </a:txBody>
                  <a:tcPr/>
                </a:tc>
                <a:tc>
                  <a:txBody>
                    <a:bodyPr/>
                    <a:p>
                      <a:pPr>
                        <a:buNone/>
                      </a:pPr>
                      <a:r>
                        <a:rPr lang="en-IN" altLang="en-US"/>
                        <a:t>Stakeholder comm</a:t>
                      </a:r>
                      <a:endParaRPr lang="en-IN" altLang="en-US"/>
                    </a:p>
                  </a:txBody>
                  <a:tcPr/>
                </a:tc>
              </a:tr>
              <a:tr h="381000">
                <a:tc>
                  <a:txBody>
                    <a:bodyPr/>
                    <a:p>
                      <a:pPr>
                        <a:buNone/>
                      </a:pPr>
                      <a:r>
                        <a:rPr lang="en-IN" altLang="en-US"/>
                        <a:t>Stakeholders</a:t>
                      </a:r>
                      <a:endParaRPr lang="en-IN" altLang="en-US"/>
                    </a:p>
                  </a:txBody>
                  <a:tcPr/>
                </a:tc>
                <a:tc>
                  <a:txBody>
                    <a:bodyPr/>
                    <a:p>
                      <a:pPr>
                        <a:buNone/>
                      </a:pPr>
                      <a:r>
                        <a:rPr lang="en-IN" altLang="en-US"/>
                        <a:t>Review Test Plan</a:t>
                      </a:r>
                      <a:endParaRPr lang="en-IN" altLang="en-US"/>
                    </a:p>
                    <a:p>
                      <a:pPr>
                        <a:buNone/>
                      </a:pPr>
                      <a:r>
                        <a:rPr lang="en-IN" altLang="en-US"/>
                        <a:t>Sign off user stories</a:t>
                      </a:r>
                      <a:endParaRPr lang="en-IN" altLang="en-US"/>
                    </a:p>
                    <a:p>
                      <a:pPr>
                        <a:buNone/>
                      </a:pPr>
                      <a:r>
                        <a:rPr lang="en-IN" altLang="en-US"/>
                        <a:t>--</a:t>
                      </a:r>
                      <a:endParaRPr lang="en-IN" altLang="en-US"/>
                    </a:p>
                  </a:txBody>
                  <a:tcPr/>
                </a:tc>
              </a:tr>
              <a:tr h="381000">
                <a:tc>
                  <a:txBody>
                    <a:bodyPr/>
                    <a:p>
                      <a:pPr>
                        <a:buNone/>
                      </a:pPr>
                      <a:r>
                        <a:rPr lang="en-IN" altLang="en-US"/>
                        <a:t>Delivery Manager</a:t>
                      </a:r>
                      <a:endParaRPr lang="en-IN" altLang="en-US"/>
                    </a:p>
                  </a:txBody>
                  <a:tcPr/>
                </a:tc>
                <a:tc>
                  <a:txBody>
                    <a:bodyPr/>
                    <a:p>
                      <a:pPr>
                        <a:buNone/>
                      </a:pPr>
                      <a:endParaRPr lang="en-US"/>
                    </a:p>
                  </a:txBody>
                  <a:tcPr/>
                </a:tc>
              </a:tr>
              <a:tr h="381000">
                <a:tc>
                  <a:txBody>
                    <a:bodyPr/>
                    <a:p>
                      <a:pPr>
                        <a:buNone/>
                      </a:pPr>
                      <a:r>
                        <a:rPr lang="en-IN" altLang="en-US"/>
                        <a:t>BA</a:t>
                      </a:r>
                      <a:endParaRPr lang="en-IN" altLang="en-US"/>
                    </a:p>
                  </a:txBody>
                  <a:tcPr/>
                </a:tc>
                <a:tc>
                  <a:txBody>
                    <a:bodyPr/>
                    <a:p>
                      <a:pPr>
                        <a:buNone/>
                      </a:pPr>
                      <a:endParaRPr lang="en-US"/>
                    </a:p>
                  </a:txBody>
                  <a:tcPr/>
                </a:tc>
              </a:tr>
              <a:tr h="381000">
                <a:tc>
                  <a:txBody>
                    <a:bodyPr/>
                    <a:p>
                      <a:pPr>
                        <a:buNone/>
                      </a:pPr>
                      <a:r>
                        <a:rPr lang="en-IN" altLang="en-US"/>
                        <a:t>Development Team</a:t>
                      </a:r>
                      <a:endParaRPr lang="en-IN" altLang="en-US"/>
                    </a:p>
                  </a:txBody>
                  <a:tcPr/>
                </a:tc>
                <a:tc>
                  <a:txBody>
                    <a:bodyPr/>
                    <a:p>
                      <a:pPr>
                        <a:buNone/>
                      </a:pPr>
                      <a:endParaRPr lang="en-US"/>
                    </a:p>
                  </a:txBody>
                  <a:tcPr/>
                </a:tc>
              </a:tr>
              <a:tr h="381000">
                <a:tc>
                  <a:txBody>
                    <a:bodyPr/>
                    <a:p>
                      <a:pPr>
                        <a:buNone/>
                      </a:pPr>
                      <a:r>
                        <a:rPr lang="en-IN" altLang="en-US"/>
                        <a:t>QA Team</a:t>
                      </a:r>
                      <a:endParaRPr lang="en-IN" altLang="en-US"/>
                    </a:p>
                  </a:txBody>
                  <a:tcPr/>
                </a:tc>
                <a:tc>
                  <a:txBody>
                    <a:bodyPr/>
                    <a:p>
                      <a:pPr>
                        <a:buNone/>
                      </a:pPr>
                      <a:r>
                        <a:rPr lang="en-IN" altLang="en-US"/>
                        <a:t>Issue test plan and recommendations</a:t>
                      </a:r>
                      <a:endParaRPr lang="en-IN" altLang="en-US"/>
                    </a:p>
                    <a:p>
                      <a:pPr>
                        <a:buNone/>
                      </a:pPr>
                      <a:r>
                        <a:rPr lang="en-IN" altLang="en-US"/>
                        <a:t>Issue status reports</a:t>
                      </a:r>
                      <a:endParaRPr lang="en-IN" altLang="en-US"/>
                    </a:p>
                    <a:p>
                      <a:pPr>
                        <a:buNone/>
                      </a:pPr>
                      <a:r>
                        <a:rPr lang="en-IN" altLang="en-US"/>
                        <a:t>.</a:t>
                      </a:r>
                      <a:endParaRPr lang="en-IN" altLang="en-US"/>
                    </a:p>
                    <a:p>
                      <a:pPr>
                        <a:buNone/>
                      </a:pPr>
                      <a:r>
                        <a:rPr lang="en-IN" altLang="en-US"/>
                        <a:t>.</a:t>
                      </a:r>
                      <a:endParaRPr lang="en-IN" altLang="en-US"/>
                    </a:p>
                  </a:txBody>
                  <a:tcPr/>
                </a:tc>
              </a:tr>
              <a:tr h="381000">
                <a:tc>
                  <a:txBody>
                    <a:bodyPr/>
                    <a:p>
                      <a:pPr>
                        <a:buNone/>
                      </a:pPr>
                      <a:endParaRPr lang="en-IN" altLang="en-US"/>
                    </a:p>
                  </a:txBody>
                  <a:tcPr/>
                </a:tc>
                <a:tc>
                  <a:txBody>
                    <a:bodyPr/>
                    <a:p>
                      <a:pPr>
                        <a:buNone/>
                      </a:pP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TEST DELIVERABLES</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TEST ENVIRONMENTS</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BUG REPORTING</a:t>
            </a:r>
            <a:endParaRPr lang="en-IN" alt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PROJECT SUMMARY</a:t>
            </a:r>
            <a:endParaRPr lang="en-IN" altLang="en-US"/>
          </a:p>
        </p:txBody>
      </p:sp>
      <p:sp>
        <p:nvSpPr>
          <p:cNvPr id="3" name="Content Placeholder 2"/>
          <p:cNvSpPr>
            <a:spLocks noGrp="1"/>
          </p:cNvSpPr>
          <p:nvPr>
            <p:ph idx="1"/>
          </p:nvPr>
        </p:nvSpPr>
        <p:spPr/>
        <p:txBody>
          <a:bodyPr/>
          <a:p>
            <a:r>
              <a:rPr lang="en-IN" altLang="en-US"/>
              <a:t>The objective of the project is to deliver a solution for --------</a:t>
            </a:r>
            <a:endParaRPr lang="en-IN" altLang="en-US"/>
          </a:p>
          <a:p>
            <a:r>
              <a:rPr lang="en-IN" altLang="en-US"/>
              <a:t>&lt;Project name&gt; changes were implemented on DD/MM/YYYY and addressed --------</a:t>
            </a:r>
            <a:endParaRPr lang="en-IN" altLang="en-US"/>
          </a:p>
          <a:p>
            <a:r>
              <a:rPr lang="en-IN" altLang="en-US"/>
              <a:t>The changes focus on ____________</a:t>
            </a:r>
            <a:endParaRPr lang="en-IN" altLang="en-US"/>
          </a:p>
          <a:p>
            <a:r>
              <a:rPr lang="en-IN" altLang="en-US"/>
              <a:t>The &lt;&lt;project&gt;&gt; was characterised by -_________</a:t>
            </a:r>
            <a:endParaRPr lang="en-IN" altLang="en-US"/>
          </a:p>
          <a:p>
            <a:r>
              <a:rPr lang="en-IN" altLang="en-US"/>
              <a:t>Current status of change/decisions.</a:t>
            </a:r>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PURPOSE</a:t>
            </a:r>
            <a:endParaRPr lang="en-IN" altLang="en-US"/>
          </a:p>
        </p:txBody>
      </p:sp>
      <p:sp>
        <p:nvSpPr>
          <p:cNvPr id="3" name="Content Placeholder 2"/>
          <p:cNvSpPr>
            <a:spLocks noGrp="1"/>
          </p:cNvSpPr>
          <p:nvPr>
            <p:ph idx="1"/>
          </p:nvPr>
        </p:nvSpPr>
        <p:spPr/>
        <p:txBody>
          <a:bodyPr>
            <a:normAutofit lnSpcReduction="10000"/>
          </a:bodyPr>
          <a:p>
            <a:r>
              <a:rPr lang="en-IN" altLang="en-US"/>
              <a:t>This Test Plan aims at outlining the approach, scope, and timelines for testing &lt;project&gt;</a:t>
            </a:r>
            <a:endParaRPr lang="en-IN" altLang="en-US"/>
          </a:p>
          <a:p>
            <a:endParaRPr lang="en-I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RELEASE OBJECTIVE</a:t>
            </a:r>
            <a:endParaRPr lang="en-IN" altLang="en-US"/>
          </a:p>
        </p:txBody>
      </p:sp>
      <p:sp>
        <p:nvSpPr>
          <p:cNvPr id="3" name="Content Placeholder 2"/>
          <p:cNvSpPr>
            <a:spLocks noGrp="1"/>
          </p:cNvSpPr>
          <p:nvPr>
            <p:ph idx="1"/>
          </p:nvPr>
        </p:nvSpPr>
        <p:spPr/>
        <p:txBody>
          <a:bodyPr/>
          <a:p>
            <a:r>
              <a:rPr lang="en-IN" altLang="en-US" sz="1400"/>
              <a:t>&lt;Module Name &gt;- Description and Change</a:t>
            </a:r>
            <a:endParaRPr lang="en-IN" altLang="en-US" sz="1400"/>
          </a:p>
          <a:p>
            <a:r>
              <a:rPr lang="en-IN" altLang="en-US" sz="1400"/>
              <a:t>&lt;Module 2 &gt; - Description and Change</a:t>
            </a:r>
            <a:endParaRPr lang="en-IN" altLang="en-US" sz="1400"/>
          </a:p>
          <a:p>
            <a:r>
              <a:rPr lang="en-IN" altLang="en-US" sz="1400"/>
              <a:t>&lt;Module 3&gt; - </a:t>
            </a:r>
            <a:endParaRPr lang="en-IN" altLang="en-US" sz="1400"/>
          </a:p>
          <a:p>
            <a:r>
              <a:rPr lang="en-IN" altLang="en-US" sz="1400"/>
              <a:t>.</a:t>
            </a:r>
            <a:endParaRPr lang="en-IN" altLang="en-US" sz="1400"/>
          </a:p>
          <a:p>
            <a:r>
              <a:rPr lang="en-IN" altLang="en-US" sz="1400"/>
              <a:t>.</a:t>
            </a:r>
            <a:endParaRPr lang="en-IN" altLang="en-US" sz="1400"/>
          </a:p>
          <a:p>
            <a:r>
              <a:rPr lang="en-IN" altLang="en-US" sz="1400"/>
              <a:t>.</a:t>
            </a:r>
            <a:endParaRPr lang="en-IN" altLang="en-US" sz="1400"/>
          </a:p>
          <a:p>
            <a:r>
              <a:rPr lang="en-IN" altLang="en-US" sz="1400"/>
              <a:t>.</a:t>
            </a:r>
            <a:endParaRPr lang="en-IN" altLang="en-US" sz="1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TEST OBJECTIVE</a:t>
            </a:r>
            <a:endParaRPr lang="en-IN" altLang="en-US"/>
          </a:p>
        </p:txBody>
      </p:sp>
      <p:sp>
        <p:nvSpPr>
          <p:cNvPr id="3" name="Content Placeholder 2"/>
          <p:cNvSpPr>
            <a:spLocks noGrp="1"/>
          </p:cNvSpPr>
          <p:nvPr>
            <p:ph idx="1"/>
          </p:nvPr>
        </p:nvSpPr>
        <p:spPr/>
        <p:txBody>
          <a:bodyPr/>
          <a:p>
            <a:r>
              <a:rPr lang="en-IN" altLang="en-US" sz="1600">
                <a:sym typeface="+mn-ea"/>
              </a:rPr>
              <a:t>A primary objective of testing application systems is to: assure that the system meets the full requirements, including quality requirements (AKA: Non-functional requirements) and fit metrics for each quality requirement and satisfies the use case scenarios and maintain the quality of the product.</a:t>
            </a:r>
            <a:endParaRPr lang="en-IN" altLang="en-US" sz="1600"/>
          </a:p>
          <a:p>
            <a:r>
              <a:rPr lang="en-IN" altLang="en-US" sz="1600">
                <a:sym typeface="+mn-ea"/>
              </a:rPr>
              <a:t>Any changes, additions, or deletions to the requirements document, Functional Specification, or Design Specification will be documented and tested at the highest level of quality allowed within the remaining time of the project and within the ability of the test team.</a:t>
            </a:r>
            <a:endParaRPr lang="en-IN" altLang="en-US" sz="1600">
              <a:sym typeface="+mn-ea"/>
            </a:endParaRPr>
          </a:p>
          <a:p>
            <a:r>
              <a:rPr lang="en-IN" altLang="en-US" sz="1600"/>
              <a:t>The document aims to:</a:t>
            </a:r>
            <a:endParaRPr lang="en-IN" altLang="en-US" sz="1600"/>
          </a:p>
          <a:p>
            <a:pPr lvl="1"/>
            <a:r>
              <a:rPr lang="en-IN" altLang="en-US" sz="1370"/>
              <a:t>Define test scope and strategy</a:t>
            </a:r>
            <a:endParaRPr lang="en-IN" altLang="en-US" sz="1370"/>
          </a:p>
          <a:p>
            <a:pPr lvl="1"/>
            <a:r>
              <a:rPr lang="en-IN" altLang="en-US" sz="1370"/>
              <a:t>Define timelines</a:t>
            </a:r>
            <a:endParaRPr lang="en-IN" altLang="en-US" sz="1370"/>
          </a:p>
          <a:p>
            <a:pPr lvl="1"/>
            <a:r>
              <a:rPr lang="en-IN" altLang="en-US" sz="1370"/>
              <a:t>Define environment requirements</a:t>
            </a:r>
            <a:endParaRPr lang="en-IN" altLang="en-US" sz="1370"/>
          </a:p>
          <a:p>
            <a:pPr lvl="1"/>
            <a:r>
              <a:rPr lang="en-IN" altLang="en-US" sz="1370"/>
              <a:t>Define defect management processes</a:t>
            </a:r>
            <a:endParaRPr lang="en-IN" altLang="en-US" sz="1370"/>
          </a:p>
          <a:p>
            <a:pPr lvl="1"/>
            <a:r>
              <a:rPr lang="en-IN" altLang="en-US" sz="1370"/>
              <a:t>Confirm requiements</a:t>
            </a:r>
            <a:endParaRPr lang="en-IN" altLang="en-US" sz="1370"/>
          </a:p>
          <a:p>
            <a:pPr lvl="1"/>
            <a:r>
              <a:rPr lang="en-IN" altLang="en-US" sz="1370"/>
              <a:t>Identify dependencies</a:t>
            </a:r>
            <a:endParaRPr lang="en-IN" altLang="en-US" sz="1370"/>
          </a:p>
          <a:p>
            <a:pPr lvl="1"/>
            <a:r>
              <a:rPr lang="en-IN" altLang="en-US" sz="1370"/>
              <a:t>Outline deliverables</a:t>
            </a:r>
            <a:endParaRPr lang="en-IN" altLang="en-US" sz="137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TEST PLAN APPROACH</a:t>
            </a:r>
            <a:endParaRPr lang="en-IN" altLang="en-US"/>
          </a:p>
        </p:txBody>
      </p:sp>
      <p:sp>
        <p:nvSpPr>
          <p:cNvPr id="3" name="Content Placeholder 2"/>
          <p:cNvSpPr>
            <a:spLocks noGrp="1"/>
          </p:cNvSpPr>
          <p:nvPr>
            <p:ph idx="1"/>
          </p:nvPr>
        </p:nvSpPr>
        <p:spPr/>
        <p:txBody>
          <a:bodyPr/>
          <a:p>
            <a:r>
              <a:rPr lang="en-IN" altLang="en-US"/>
              <a:t>Test Design:</a:t>
            </a:r>
            <a:endParaRPr lang="en-IN" altLang="en-US"/>
          </a:p>
          <a:p>
            <a:pPr lvl="1"/>
            <a:r>
              <a:rPr lang="en-IN" altLang="en-US"/>
              <a:t>Three way Handshake for .....</a:t>
            </a:r>
            <a:endParaRPr lang="en-IN" altLang="en-US"/>
          </a:p>
          <a:p>
            <a:pPr lvl="1"/>
            <a:r>
              <a:rPr lang="en-IN" altLang="en-US"/>
              <a:t>Creation of test scenarios, conditions and cases to satisfy Entry/Exit criteria.</a:t>
            </a:r>
            <a:endParaRPr lang="en-IN" altLang="en-US"/>
          </a:p>
          <a:p>
            <a:pPr lvl="1"/>
            <a:r>
              <a:rPr lang="en-IN" altLang="en-US"/>
              <a:t>Test Feedback at all stages of testing.</a:t>
            </a:r>
            <a:endParaRPr lang="en-IN" altLang="en-US"/>
          </a:p>
          <a:p>
            <a:pPr marL="457200" lvl="1" indent="0">
              <a:buNone/>
            </a:pPr>
            <a:endParaRPr lang="en-IN" altLang="en-US"/>
          </a:p>
          <a:p>
            <a:pPr marL="457200" lvl="1" indent="0">
              <a:buNone/>
            </a:pPr>
            <a:r>
              <a:rPr lang="en-IN" altLang="en-US"/>
              <a:t>Links:</a:t>
            </a:r>
            <a:endParaRPr lang="en-IN" altLang="en-US"/>
          </a:p>
          <a:p>
            <a:pPr lvl="1"/>
            <a:r>
              <a:rPr lang="en-IN" altLang="en-US"/>
              <a:t>E2E Test Scenarios</a:t>
            </a:r>
            <a:endParaRPr lang="en-IN" altLang="en-US"/>
          </a:p>
          <a:p>
            <a:pPr lvl="1"/>
            <a:r>
              <a:rPr lang="en-IN" altLang="en-US"/>
              <a:t>Regression approach and scenarios</a:t>
            </a:r>
            <a:endParaRPr lang="en-IN" altLang="en-US"/>
          </a:p>
          <a:p>
            <a:pPr lvl="1"/>
            <a:r>
              <a:rPr lang="en-IN" altLang="en-US"/>
              <a:t>Execution Approach</a:t>
            </a: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Test Approach</a:t>
            </a:r>
            <a:endParaRPr lang="en-IN" altLang="en-US"/>
          </a:p>
        </p:txBody>
      </p:sp>
      <p:graphicFrame>
        <p:nvGraphicFramePr>
          <p:cNvPr id="4" name="Content Placeholder 3"/>
          <p:cNvGraphicFramePr/>
          <p:nvPr>
            <p:ph idx="1"/>
          </p:nvPr>
        </p:nvGraphicFramePr>
        <p:xfrm>
          <a:off x="838200" y="1825625"/>
          <a:ext cx="10515600" cy="2667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r>
                        <a:rPr lang="en-IN" altLang="en-US"/>
                        <a:t>Test Phase</a:t>
                      </a:r>
                      <a:endParaRPr lang="en-IN" altLang="en-US"/>
                    </a:p>
                  </a:txBody>
                  <a:tcPr/>
                </a:tc>
                <a:tc>
                  <a:txBody>
                    <a:bodyPr/>
                    <a:p>
                      <a:pPr>
                        <a:buNone/>
                      </a:pPr>
                      <a:r>
                        <a:rPr lang="en-IN" altLang="en-US"/>
                        <a:t>Objective</a:t>
                      </a:r>
                      <a:endParaRPr lang="en-IN" altLang="en-US"/>
                    </a:p>
                  </a:txBody>
                  <a:tcPr/>
                </a:tc>
                <a:tc>
                  <a:txBody>
                    <a:bodyPr/>
                    <a:p>
                      <a:pPr>
                        <a:buNone/>
                      </a:pPr>
                      <a:r>
                        <a:rPr lang="en-IN" altLang="en-US"/>
                        <a:t>Impacted Systems</a:t>
                      </a:r>
                      <a:endParaRPr lang="en-IN" altLang="en-US"/>
                    </a:p>
                  </a:txBody>
                  <a:tcPr/>
                </a:tc>
              </a:tr>
              <a:tr h="381000">
                <a:tc>
                  <a:txBody>
                    <a:bodyPr/>
                    <a:p>
                      <a:pPr>
                        <a:buNone/>
                      </a:pPr>
                      <a:r>
                        <a:rPr lang="en-IN" altLang="en-US"/>
                        <a:t>System Test</a:t>
                      </a:r>
                      <a:endParaRPr lang="en-IN" altLang="en-US"/>
                    </a:p>
                  </a:txBody>
                  <a:tcPr/>
                </a:tc>
                <a:tc>
                  <a:txBody>
                    <a:bodyPr/>
                    <a:p>
                      <a:pPr>
                        <a:buNone/>
                      </a:pPr>
                      <a:r>
                        <a:rPr lang="en-IN" altLang="en-US"/>
                        <a:t>---</a:t>
                      </a:r>
                      <a:endParaRPr lang="en-IN" altLang="en-US"/>
                    </a:p>
                  </a:txBody>
                  <a:tcPr/>
                </a:tc>
                <a:tc>
                  <a:txBody>
                    <a:bodyPr/>
                    <a:p>
                      <a:pPr>
                        <a:buNone/>
                      </a:pPr>
                      <a:r>
                        <a:rPr lang="en-IN" altLang="en-US"/>
                        <a:t>x1</a:t>
                      </a:r>
                      <a:endParaRPr lang="en-IN" altLang="en-US"/>
                    </a:p>
                  </a:txBody>
                  <a:tcPr/>
                </a:tc>
              </a:tr>
              <a:tr h="381000">
                <a:tc>
                  <a:txBody>
                    <a:bodyPr/>
                    <a:p>
                      <a:pPr>
                        <a:buNone/>
                      </a:pPr>
                      <a:r>
                        <a:rPr lang="en-IN" altLang="en-US"/>
                        <a:t>Integration Test</a:t>
                      </a:r>
                      <a:endParaRPr lang="en-IN" altLang="en-US"/>
                    </a:p>
                  </a:txBody>
                  <a:tcPr/>
                </a:tc>
                <a:tc>
                  <a:txBody>
                    <a:bodyPr/>
                    <a:p>
                      <a:pPr>
                        <a:buNone/>
                      </a:pPr>
                      <a:endParaRPr lang="en-US"/>
                    </a:p>
                  </a:txBody>
                  <a:tcPr/>
                </a:tc>
                <a:tc>
                  <a:txBody>
                    <a:bodyPr/>
                    <a:p>
                      <a:pPr>
                        <a:buNone/>
                      </a:pPr>
                      <a:r>
                        <a:rPr lang="en-IN" altLang="en-US"/>
                        <a:t>x1</a:t>
                      </a:r>
                      <a:endParaRPr lang="en-IN" altLang="en-US"/>
                    </a:p>
                  </a:txBody>
                  <a:tcPr/>
                </a:tc>
              </a:tr>
              <a:tr h="381000">
                <a:tc>
                  <a:txBody>
                    <a:bodyPr/>
                    <a:p>
                      <a:pPr>
                        <a:buNone/>
                      </a:pPr>
                      <a:r>
                        <a:rPr lang="en-IN" altLang="en-US"/>
                        <a:t>Regression Test</a:t>
                      </a:r>
                      <a:endParaRPr lang="en-IN" altLang="en-US"/>
                    </a:p>
                  </a:txBody>
                  <a:tcPr/>
                </a:tc>
                <a:tc>
                  <a:txBody>
                    <a:bodyPr/>
                    <a:p>
                      <a:pPr>
                        <a:buNone/>
                      </a:pPr>
                      <a:endParaRPr lang="en-US"/>
                    </a:p>
                  </a:txBody>
                  <a:tcPr/>
                </a:tc>
                <a:tc>
                  <a:txBody>
                    <a:bodyPr/>
                    <a:p>
                      <a:pPr>
                        <a:buNone/>
                      </a:pPr>
                      <a:r>
                        <a:rPr lang="en-IN" altLang="en-US"/>
                        <a:t>x1</a:t>
                      </a:r>
                      <a:endParaRPr lang="en-IN" altLang="en-US"/>
                    </a:p>
                  </a:txBody>
                  <a:tcPr/>
                </a:tc>
              </a:tr>
              <a:tr h="381000">
                <a:tc>
                  <a:txBody>
                    <a:bodyPr/>
                    <a:p>
                      <a:pPr>
                        <a:buNone/>
                      </a:pPr>
                      <a:r>
                        <a:rPr lang="en-IN" altLang="en-US"/>
                        <a:t>Performance Test</a:t>
                      </a:r>
                      <a:endParaRPr lang="en-IN" altLang="en-US"/>
                    </a:p>
                  </a:txBody>
                  <a:tcPr/>
                </a:tc>
                <a:tc>
                  <a:txBody>
                    <a:bodyPr/>
                    <a:p>
                      <a:pPr>
                        <a:buNone/>
                      </a:pPr>
                      <a:endParaRPr lang="en-US"/>
                    </a:p>
                  </a:txBody>
                  <a:tcPr/>
                </a:tc>
                <a:tc>
                  <a:txBody>
                    <a:bodyPr/>
                    <a:p>
                      <a:pPr>
                        <a:buNone/>
                      </a:pPr>
                      <a:r>
                        <a:rPr lang="en-IN" altLang="en-US"/>
                        <a:t>x1</a:t>
                      </a:r>
                      <a:endParaRPr lang="en-IN" altLang="en-US"/>
                    </a:p>
                  </a:txBody>
                  <a:tcPr/>
                </a:tc>
              </a:tr>
              <a:tr h="381000">
                <a:tc>
                  <a:txBody>
                    <a:bodyPr/>
                    <a:p>
                      <a:pPr>
                        <a:buNone/>
                      </a:pPr>
                      <a:r>
                        <a:rPr lang="en-IN" altLang="en-US"/>
                        <a:t>Security Test</a:t>
                      </a:r>
                      <a:endParaRPr lang="en-IN" altLang="en-US"/>
                    </a:p>
                  </a:txBody>
                  <a:tcPr/>
                </a:tc>
                <a:tc>
                  <a:txBody>
                    <a:bodyPr/>
                    <a:p>
                      <a:pPr>
                        <a:buNone/>
                      </a:pPr>
                      <a:endParaRPr lang="en-US"/>
                    </a:p>
                  </a:txBody>
                  <a:tcPr/>
                </a:tc>
                <a:tc>
                  <a:txBody>
                    <a:bodyPr/>
                    <a:p>
                      <a:pPr>
                        <a:buNone/>
                      </a:pPr>
                      <a:r>
                        <a:rPr lang="en-IN" altLang="en-US"/>
                        <a:t>x1</a:t>
                      </a:r>
                      <a:endParaRPr lang="en-IN" altLang="en-US"/>
                    </a:p>
                  </a:txBody>
                  <a:tcPr/>
                </a:tc>
              </a:tr>
              <a:tr h="381000">
                <a:tc>
                  <a:txBody>
                    <a:bodyPr/>
                    <a:p>
                      <a:pPr>
                        <a:buNone/>
                      </a:pPr>
                      <a:r>
                        <a:rPr lang="en-IN" altLang="en-US"/>
                        <a:t>Staging Test</a:t>
                      </a:r>
                      <a:endParaRPr lang="en-IN" altLang="en-US"/>
                    </a:p>
                  </a:txBody>
                  <a:tcPr/>
                </a:tc>
                <a:tc>
                  <a:txBody>
                    <a:bodyPr/>
                    <a:p>
                      <a:pPr>
                        <a:buNone/>
                      </a:pPr>
                      <a:endParaRPr lang="en-US"/>
                    </a:p>
                  </a:txBody>
                  <a:tcPr/>
                </a:tc>
                <a:tc>
                  <a:txBody>
                    <a:bodyPr/>
                    <a:p>
                      <a:pPr>
                        <a:buNone/>
                      </a:pPr>
                      <a:r>
                        <a:rPr lang="en-IN" altLang="en-US"/>
                        <a:t>x2</a:t>
                      </a:r>
                      <a:endParaRPr lang="en-IN" altLang="en-US"/>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TIMELINES</a:t>
            </a:r>
            <a:endParaRPr lang="en-IN" altLang="en-US"/>
          </a:p>
        </p:txBody>
      </p:sp>
      <p:graphicFrame>
        <p:nvGraphicFramePr>
          <p:cNvPr id="4" name="Content Placeholder 3"/>
          <p:cNvGraphicFramePr/>
          <p:nvPr>
            <p:ph idx="1"/>
          </p:nvPr>
        </p:nvGraphicFramePr>
        <p:xfrm>
          <a:off x="838200" y="1825625"/>
          <a:ext cx="10515600" cy="1905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r>
                        <a:rPr lang="en-IN" altLang="en-US"/>
                        <a:t>Milestone</a:t>
                      </a:r>
                      <a:endParaRPr lang="en-IN" altLang="en-US"/>
                    </a:p>
                  </a:txBody>
                  <a:tcPr/>
                </a:tc>
                <a:tc>
                  <a:txBody>
                    <a:bodyPr/>
                    <a:p>
                      <a:pPr>
                        <a:buNone/>
                      </a:pPr>
                      <a:r>
                        <a:rPr lang="en-IN" altLang="en-US"/>
                        <a:t>Start Date</a:t>
                      </a:r>
                      <a:endParaRPr lang="en-IN" altLang="en-US"/>
                    </a:p>
                  </a:txBody>
                  <a:tcPr/>
                </a:tc>
                <a:tc>
                  <a:txBody>
                    <a:bodyPr/>
                    <a:p>
                      <a:pPr>
                        <a:buNone/>
                      </a:pPr>
                      <a:r>
                        <a:rPr lang="en-IN" altLang="en-US"/>
                        <a:t>End Date</a:t>
                      </a:r>
                      <a:endParaRPr lang="en-IN" altLang="en-US"/>
                    </a:p>
                  </a:txBody>
                  <a:tcPr/>
                </a:tc>
              </a:tr>
              <a:tr h="381000">
                <a:tc>
                  <a:txBody>
                    <a:bodyPr/>
                    <a:p>
                      <a:pPr>
                        <a:buNone/>
                      </a:pPr>
                      <a:r>
                        <a:rPr lang="en-IN" altLang="en-US"/>
                        <a:t>Test Plan Sign off</a:t>
                      </a:r>
                      <a:endParaRPr lang="en-IN" altLang="en-US"/>
                    </a:p>
                  </a:txBody>
                  <a:tcPr/>
                </a:tc>
                <a:tc>
                  <a:txBody>
                    <a:bodyPr/>
                    <a:p>
                      <a:pPr>
                        <a:buNone/>
                      </a:pPr>
                      <a:r>
                        <a:rPr lang="en-IN" altLang="en-US"/>
                        <a:t>dd-mm-yyyy</a:t>
                      </a:r>
                      <a:endParaRPr lang="en-IN" altLang="en-US"/>
                    </a:p>
                  </a:txBody>
                  <a:tcPr/>
                </a:tc>
                <a:tc>
                  <a:txBody>
                    <a:bodyPr/>
                    <a:p>
                      <a:pPr>
                        <a:buNone/>
                      </a:pPr>
                      <a:endParaRPr lang="en-US"/>
                    </a:p>
                  </a:txBody>
                  <a:tcPr/>
                </a:tc>
              </a:tr>
              <a:tr h="381000">
                <a:tc>
                  <a:txBody>
                    <a:bodyPr/>
                    <a:p>
                      <a:pPr>
                        <a:buNone/>
                      </a:pPr>
                      <a:r>
                        <a:rPr lang="en-IN" altLang="en-US"/>
                        <a:t>E2E Sign Off</a:t>
                      </a:r>
                      <a:endParaRPr lang="en-IN" altLang="en-US"/>
                    </a:p>
                  </a:txBody>
                  <a:tcPr/>
                </a:tc>
                <a:tc>
                  <a:txBody>
                    <a:bodyPr/>
                    <a:p>
                      <a:pPr>
                        <a:buNone/>
                      </a:pPr>
                      <a:endParaRPr lang="en-US"/>
                    </a:p>
                  </a:txBody>
                  <a:tcPr/>
                </a:tc>
                <a:tc>
                  <a:txBody>
                    <a:bodyPr/>
                    <a:p>
                      <a:pPr>
                        <a:buNone/>
                      </a:pPr>
                      <a:endParaRPr lang="en-US"/>
                    </a:p>
                  </a:txBody>
                  <a:tcPr/>
                </a:tc>
              </a:tr>
              <a:tr h="381000">
                <a:tc>
                  <a:txBody>
                    <a:bodyPr/>
                    <a:p>
                      <a:pPr>
                        <a:buNone/>
                      </a:pPr>
                      <a:r>
                        <a:rPr lang="en-IN" altLang="en-US"/>
                        <a:t>Staging Sign off</a:t>
                      </a:r>
                      <a:endParaRPr lang="en-IN" altLang="en-US"/>
                    </a:p>
                  </a:txBody>
                  <a:tcPr/>
                </a:tc>
                <a:tc>
                  <a:txBody>
                    <a:bodyPr/>
                    <a:p>
                      <a:pPr>
                        <a:buNone/>
                      </a:pPr>
                      <a:endParaRPr lang="en-US"/>
                    </a:p>
                  </a:txBody>
                  <a:tcPr/>
                </a:tc>
                <a:tc>
                  <a:txBody>
                    <a:bodyPr/>
                    <a:p>
                      <a:pPr>
                        <a:buNone/>
                      </a:pPr>
                      <a:endParaRPr lang="en-US"/>
                    </a:p>
                  </a:txBody>
                  <a:tcPr/>
                </a:tc>
              </a:tr>
              <a:tr h="381000">
                <a:tc>
                  <a:txBody>
                    <a:bodyPr/>
                    <a:p>
                      <a:pPr>
                        <a:buNone/>
                      </a:pPr>
                      <a:r>
                        <a:rPr lang="en-IN" altLang="en-US"/>
                        <a:t>Deployment</a:t>
                      </a:r>
                      <a:endParaRPr lang="en-IN" alt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USER STORIES</a:t>
            </a:r>
            <a:endParaRPr lang="en-IN" altLang="en-US"/>
          </a:p>
        </p:txBody>
      </p:sp>
      <p:graphicFrame>
        <p:nvGraphicFramePr>
          <p:cNvPr id="4" name="Content Placeholder 3"/>
          <p:cNvGraphicFramePr/>
          <p:nvPr>
            <p:ph idx="1"/>
          </p:nvPr>
        </p:nvGraphicFramePr>
        <p:xfrm>
          <a:off x="838200" y="1825625"/>
          <a:ext cx="10515600" cy="3810000"/>
        </p:xfrm>
        <a:graphic>
          <a:graphicData uri="http://schemas.openxmlformats.org/drawingml/2006/table">
            <a:tbl>
              <a:tblPr firstRow="1" bandRow="1">
                <a:tableStyleId>{5C22544A-7EE6-4342-B048-85BDC9FD1C3A}</a:tableStyleId>
              </a:tblPr>
              <a:tblGrid>
                <a:gridCol w="3505200"/>
                <a:gridCol w="3505200"/>
                <a:gridCol w="3505200"/>
              </a:tblGrid>
              <a:tr h="381000">
                <a:tc>
                  <a:txBody>
                    <a:bodyPr/>
                    <a:p>
                      <a:pPr>
                        <a:buNone/>
                      </a:pPr>
                      <a:r>
                        <a:rPr lang="en-IN" altLang="en-US"/>
                        <a:t>User Story</a:t>
                      </a:r>
                      <a:endParaRPr lang="en-IN" altLang="en-US"/>
                    </a:p>
                  </a:txBody>
                  <a:tcPr/>
                </a:tc>
                <a:tc>
                  <a:txBody>
                    <a:bodyPr/>
                    <a:p>
                      <a:pPr>
                        <a:buNone/>
                      </a:pPr>
                      <a:r>
                        <a:rPr lang="en-IN" altLang="en-US"/>
                        <a:t>System</a:t>
                      </a:r>
                      <a:endParaRPr lang="en-IN" altLang="en-US"/>
                    </a:p>
                  </a:txBody>
                  <a:tcPr/>
                </a:tc>
                <a:tc>
                  <a:txBody>
                    <a:bodyPr/>
                    <a:p>
                      <a:pPr>
                        <a:buNone/>
                      </a:pPr>
                      <a:r>
                        <a:rPr lang="en-IN" altLang="en-US"/>
                        <a:t>Story Number</a:t>
                      </a:r>
                      <a:endParaRPr lang="en-IN" altLang="en-US"/>
                    </a:p>
                  </a:txBody>
                  <a:tcPr/>
                </a:tc>
              </a:tr>
              <a:tr h="381000">
                <a:tc>
                  <a:txBody>
                    <a:bodyPr/>
                    <a:p>
                      <a:pPr>
                        <a:buNone/>
                      </a:pPr>
                      <a:r>
                        <a:rPr lang="en-IN" altLang="en-US"/>
                        <a:t>Implementation X</a:t>
                      </a:r>
                      <a:endParaRPr lang="en-IN" altLang="en-US"/>
                    </a:p>
                  </a:txBody>
                  <a:tcPr/>
                </a:tc>
                <a:tc>
                  <a:txBody>
                    <a:bodyPr/>
                    <a:p>
                      <a:pPr>
                        <a:buNone/>
                      </a:pPr>
                      <a:r>
                        <a:rPr lang="en-IN" altLang="en-US"/>
                        <a:t>x1</a:t>
                      </a:r>
                      <a:endParaRPr lang="en-IN" altLang="en-US"/>
                    </a:p>
                  </a:txBody>
                  <a:tcPr/>
                </a:tc>
                <a:tc>
                  <a:txBody>
                    <a:bodyPr/>
                    <a:p>
                      <a:pPr>
                        <a:buNone/>
                      </a:pPr>
                      <a:r>
                        <a:rPr lang="en-IN" altLang="en-US"/>
                        <a:t>PP-0001</a:t>
                      </a:r>
                      <a:endParaRPr lang="en-IN" altLang="en-US"/>
                    </a:p>
                  </a:txBody>
                  <a:tcPr/>
                </a:tc>
              </a:tr>
              <a:tr h="381000">
                <a:tc>
                  <a:txBody>
                    <a:bodyPr/>
                    <a:p>
                      <a:pPr>
                        <a:buNone/>
                      </a:pPr>
                      <a:r>
                        <a:rPr lang="en-IN" altLang="en-US" sz="1800">
                          <a:sym typeface="+mn-ea"/>
                        </a:rPr>
                        <a:t>Implementation Y</a:t>
                      </a:r>
                      <a:endParaRPr lang="en-US"/>
                    </a:p>
                  </a:txBody>
                  <a:tcPr/>
                </a:tc>
                <a:tc>
                  <a:txBody>
                    <a:bodyPr/>
                    <a:p>
                      <a:pPr>
                        <a:buNone/>
                      </a:pPr>
                      <a:r>
                        <a:rPr lang="en-IN" altLang="en-US"/>
                        <a:t>x1</a:t>
                      </a:r>
                      <a:endParaRPr lang="en-IN" altLang="en-US"/>
                    </a:p>
                  </a:txBody>
                  <a:tcPr/>
                </a:tc>
                <a:tc>
                  <a:txBody>
                    <a:bodyPr/>
                    <a:p>
                      <a:pPr>
                        <a:buNone/>
                      </a:pPr>
                      <a:r>
                        <a:rPr lang="en-IN" altLang="en-US"/>
                        <a:t>PP-0002</a:t>
                      </a:r>
                      <a:endParaRPr lang="en-IN" altLang="en-US"/>
                    </a:p>
                  </a:txBody>
                  <a:tcPr/>
                </a:tc>
              </a:tr>
              <a:tr h="381000">
                <a:tc>
                  <a:txBody>
                    <a:bodyPr/>
                    <a:p>
                      <a:pPr>
                        <a:buNone/>
                      </a:pPr>
                      <a:r>
                        <a:rPr lang="en-IN" altLang="en-US" sz="1800">
                          <a:sym typeface="+mn-ea"/>
                        </a:rPr>
                        <a:t>Implementation Z</a:t>
                      </a:r>
                      <a:endParaRPr lang="en-US"/>
                    </a:p>
                  </a:txBody>
                  <a:tcPr/>
                </a:tc>
                <a:tc>
                  <a:txBody>
                    <a:bodyPr/>
                    <a:p>
                      <a:pPr>
                        <a:buNone/>
                      </a:pPr>
                      <a:r>
                        <a:rPr lang="en-IN" altLang="en-US"/>
                        <a:t>x2</a:t>
                      </a:r>
                      <a:endParaRPr lang="en-IN" altLang="en-US"/>
                    </a:p>
                  </a:txBody>
                  <a:tcPr/>
                </a:tc>
                <a:tc>
                  <a:txBody>
                    <a:bodyPr/>
                    <a:p>
                      <a:pPr>
                        <a:buNone/>
                      </a:pPr>
                      <a:r>
                        <a:rPr lang="en-IN" altLang="en-US"/>
                        <a:t>PP-0003</a:t>
                      </a:r>
                      <a:endParaRPr lang="en-IN" alt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r>
              <a:tr h="381000">
                <a:tc>
                  <a:txBody>
                    <a:bodyPr/>
                    <a:p>
                      <a:pPr>
                        <a:buNone/>
                      </a:pPr>
                      <a:endParaRPr lang="en-US"/>
                    </a:p>
                  </a:txBody>
                  <a:tcPr/>
                </a:tc>
                <a:tc>
                  <a:txBody>
                    <a:bodyPr/>
                    <a:p>
                      <a:pPr>
                        <a:buNone/>
                      </a:pPr>
                      <a:endParaRPr lang="en-US"/>
                    </a:p>
                  </a:txBody>
                  <a:tcPr/>
                </a:tc>
                <a:tc>
                  <a:txBody>
                    <a:bodyPr/>
                    <a:p>
                      <a:pPr>
                        <a:buNone/>
                      </a:pPr>
                      <a:endParaRPr lang="en-US"/>
                    </a:p>
                  </a:txBody>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2668</Words>
  <Application>WPS Presentation</Application>
  <PresentationFormat>Widescreen</PresentationFormat>
  <Paragraphs>200</Paragraphs>
  <Slides>16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TEST PLAN XXXXXX TEST PLAN NN.N APRIL RELEASE</dc:title>
  <dc:creator/>
  <cp:lastModifiedBy>SV Raj</cp:lastModifiedBy>
  <cp:revision>1</cp:revision>
  <dcterms:created xsi:type="dcterms:W3CDTF">2023-04-12T19:02:06Z</dcterms:created>
  <dcterms:modified xsi:type="dcterms:W3CDTF">2023-04-12T19:02:06Z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C1A3EF52EA5146BB8FDDB6296964CA0C</vt:lpwstr>
  </property>
  <property fmtid="{D5CDD505-2E9C-101B-9397-08002B2CF9AE}" pid="3" name="KSOProductBuildVer">
    <vt:lpwstr>1033-11.2.0.11516</vt:lpwstr>
  </property>
</Properties>
</file>